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44" r:id="rId4"/>
  </p:sldMasterIdLst>
  <p:notesMasterIdLst>
    <p:notesMasterId r:id="rId52"/>
  </p:notesMasterIdLst>
  <p:sldIdLst>
    <p:sldId id="257" r:id="rId5"/>
    <p:sldId id="333" r:id="rId6"/>
    <p:sldId id="258" r:id="rId7"/>
    <p:sldId id="317" r:id="rId8"/>
    <p:sldId id="316" r:id="rId9"/>
    <p:sldId id="319" r:id="rId10"/>
    <p:sldId id="318" r:id="rId11"/>
    <p:sldId id="1567" r:id="rId12"/>
    <p:sldId id="1587" r:id="rId13"/>
    <p:sldId id="1586" r:id="rId14"/>
    <p:sldId id="1589" r:id="rId15"/>
    <p:sldId id="1584" r:id="rId16"/>
    <p:sldId id="1583" r:id="rId17"/>
    <p:sldId id="1582" r:id="rId18"/>
    <p:sldId id="1581" r:id="rId19"/>
    <p:sldId id="1580" r:id="rId20"/>
    <p:sldId id="1579" r:id="rId21"/>
    <p:sldId id="297" r:id="rId22"/>
    <p:sldId id="1450" r:id="rId23"/>
    <p:sldId id="285" r:id="rId24"/>
    <p:sldId id="298" r:id="rId25"/>
    <p:sldId id="334" r:id="rId26"/>
    <p:sldId id="307" r:id="rId27"/>
    <p:sldId id="1566" r:id="rId28"/>
    <p:sldId id="309" r:id="rId29"/>
    <p:sldId id="308" r:id="rId30"/>
    <p:sldId id="296" r:id="rId31"/>
    <p:sldId id="300" r:id="rId32"/>
    <p:sldId id="294" r:id="rId33"/>
    <p:sldId id="310" r:id="rId34"/>
    <p:sldId id="1576" r:id="rId35"/>
    <p:sldId id="1588" r:id="rId36"/>
    <p:sldId id="313" r:id="rId37"/>
    <p:sldId id="1447" r:id="rId38"/>
    <p:sldId id="1558" r:id="rId39"/>
    <p:sldId id="336" r:id="rId40"/>
    <p:sldId id="331" r:id="rId41"/>
    <p:sldId id="1570" r:id="rId42"/>
    <p:sldId id="328" r:id="rId43"/>
    <p:sldId id="327" r:id="rId44"/>
    <p:sldId id="332" r:id="rId45"/>
    <p:sldId id="325" r:id="rId46"/>
    <p:sldId id="281" r:id="rId47"/>
    <p:sldId id="261" r:id="rId48"/>
    <p:sldId id="1571" r:id="rId49"/>
    <p:sldId id="1578" r:id="rId50"/>
    <p:sldId id="1577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hpZ+WSbIOrEQUhAX/WCeK5zM2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2360A-146B-0013-2B48-695D932FF98F}" v="4" dt="2024-11-21T15:26:29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73" Type="http://schemas.openxmlformats.org/officeDocument/2006/relationships/presProps" Target="presProps.xml"/><Relationship Id="rId7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ke, Carl D (US 347J)" userId="S::carl.leake@jpl.nasa.gov::514d19ed-ac25-4851-8813-e892f9be6a8e" providerId="AD" clId="Web-{4DF1E7AB-9F07-2019-2CCF-BF4CE6F4BCF0}"/>
    <pc:docChg chg="addSld delSld modSld">
      <pc:chgData name="Leake, Carl D (US 347J)" userId="S::carl.leake@jpl.nasa.gov::514d19ed-ac25-4851-8813-e892f9be6a8e" providerId="AD" clId="Web-{4DF1E7AB-9F07-2019-2CCF-BF4CE6F4BCF0}" dt="2023-08-09T17:41:17.938" v="37"/>
      <pc:docMkLst>
        <pc:docMk/>
      </pc:docMkLst>
      <pc:sldChg chg="mod modShow">
        <pc:chgData name="Leake, Carl D (US 347J)" userId="S::carl.leake@jpl.nasa.gov::514d19ed-ac25-4851-8813-e892f9be6a8e" providerId="AD" clId="Web-{4DF1E7AB-9F07-2019-2CCF-BF4CE6F4BCF0}" dt="2023-08-09T17:40:08" v="19"/>
        <pc:sldMkLst>
          <pc:docMk/>
          <pc:sldMk cId="3103952623" sldId="313"/>
        </pc:sldMkLst>
      </pc:sldChg>
      <pc:sldChg chg="modSp mod modShow">
        <pc:chgData name="Leake, Carl D (US 347J)" userId="S::carl.leake@jpl.nasa.gov::514d19ed-ac25-4851-8813-e892f9be6a8e" providerId="AD" clId="Web-{4DF1E7AB-9F07-2019-2CCF-BF4CE6F4BCF0}" dt="2023-08-09T17:40:07.500" v="16"/>
        <pc:sldMkLst>
          <pc:docMk/>
          <pc:sldMk cId="2802257444" sldId="336"/>
        </pc:sldMkLst>
      </pc:sldChg>
      <pc:sldChg chg="mod modShow">
        <pc:chgData name="Leake, Carl D (US 347J)" userId="S::carl.leake@jpl.nasa.gov::514d19ed-ac25-4851-8813-e892f9be6a8e" providerId="AD" clId="Web-{4DF1E7AB-9F07-2019-2CCF-BF4CE6F4BCF0}" dt="2023-08-09T17:40:07.906" v="18"/>
        <pc:sldMkLst>
          <pc:docMk/>
          <pc:sldMk cId="570579725" sldId="1447"/>
        </pc:sldMkLst>
      </pc:sldChg>
      <pc:sldChg chg="mod modShow">
        <pc:chgData name="Leake, Carl D (US 347J)" userId="S::carl.leake@jpl.nasa.gov::514d19ed-ac25-4851-8813-e892f9be6a8e" providerId="AD" clId="Web-{4DF1E7AB-9F07-2019-2CCF-BF4CE6F4BCF0}" dt="2023-08-09T17:36:31.794" v="11"/>
        <pc:sldMkLst>
          <pc:docMk/>
          <pc:sldMk cId="2589171009" sldId="1450"/>
        </pc:sldMkLst>
      </pc:sldChg>
      <pc:sldChg chg="mod modShow">
        <pc:chgData name="Leake, Carl D (US 347J)" userId="S::carl.leake@jpl.nasa.gov::514d19ed-ac25-4851-8813-e892f9be6a8e" providerId="AD" clId="Web-{4DF1E7AB-9F07-2019-2CCF-BF4CE6F4BCF0}" dt="2023-08-09T17:40:07.656" v="17"/>
        <pc:sldMkLst>
          <pc:docMk/>
          <pc:sldMk cId="2220039872" sldId="1558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6.391" v="29"/>
        <pc:sldMkLst>
          <pc:docMk/>
          <pc:sldMk cId="217955986" sldId="1579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6.876" v="30"/>
        <pc:sldMkLst>
          <pc:docMk/>
          <pc:sldMk cId="4018370231" sldId="1580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7.126" v="31"/>
        <pc:sldMkLst>
          <pc:docMk/>
          <pc:sldMk cId="821751298" sldId="1581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7.266" v="32"/>
        <pc:sldMkLst>
          <pc:docMk/>
          <pc:sldMk cId="1745458053" sldId="1582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7.376" v="33"/>
        <pc:sldMkLst>
          <pc:docMk/>
          <pc:sldMk cId="4178127386" sldId="1583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7.532" v="34"/>
        <pc:sldMkLst>
          <pc:docMk/>
          <pc:sldMk cId="1212694310" sldId="1584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7.673" v="35"/>
        <pc:sldMkLst>
          <pc:docMk/>
          <pc:sldMk cId="3529192295" sldId="1585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7.845" v="36"/>
        <pc:sldMkLst>
          <pc:docMk/>
          <pc:sldMk cId="2833004808" sldId="1586"/>
        </pc:sldMkLst>
      </pc:sldChg>
      <pc:sldChg chg="add">
        <pc:chgData name="Leake, Carl D (US 347J)" userId="S::carl.leake@jpl.nasa.gov::514d19ed-ac25-4851-8813-e892f9be6a8e" providerId="AD" clId="Web-{4DF1E7AB-9F07-2019-2CCF-BF4CE6F4BCF0}" dt="2023-08-09T17:41:17.938" v="37"/>
        <pc:sldMkLst>
          <pc:docMk/>
          <pc:sldMk cId="4126341026" sldId="1587"/>
        </pc:sldMkLst>
      </pc:sldChg>
    </pc:docChg>
  </pc:docChgLst>
  <pc:docChgLst>
    <pc:chgData name="Leake, Carl D (US 347J)" userId="S::carl.leake@jpl.nasa.gov::514d19ed-ac25-4851-8813-e892f9be6a8e" providerId="AD" clId="Web-{BF5C4EEA-0F34-6058-04B9-F3F59F53D855}"/>
    <pc:docChg chg="modSld">
      <pc:chgData name="Leake, Carl D (US 347J)" userId="S::carl.leake@jpl.nasa.gov::514d19ed-ac25-4851-8813-e892f9be6a8e" providerId="AD" clId="Web-{BF5C4EEA-0F34-6058-04B9-F3F59F53D855}" dt="2023-08-16T22:37:06.934" v="1" actId="20577"/>
      <pc:docMkLst>
        <pc:docMk/>
      </pc:docMkLst>
      <pc:sldChg chg="modSp">
        <pc:chgData name="Leake, Carl D (US 347J)" userId="S::carl.leake@jpl.nasa.gov::514d19ed-ac25-4851-8813-e892f9be6a8e" providerId="AD" clId="Web-{BF5C4EEA-0F34-6058-04B9-F3F59F53D855}" dt="2023-08-16T22:37:06.934" v="1" actId="20577"/>
        <pc:sldMkLst>
          <pc:docMk/>
          <pc:sldMk cId="2802257444" sldId="336"/>
        </pc:sldMkLst>
      </pc:sldChg>
    </pc:docChg>
  </pc:docChgLst>
  <pc:docChgLst>
    <pc:chgData name="Ganapathi, Gani B (US 3530)" userId="S::gani.b.ganapathi@jpl.nasa.gov::5abbe19c-5117-4c8c-aceb-cae230a604da" providerId="AD" clId="Web-{461F1793-4CF6-BE09-28CA-17C112A9AC46}"/>
    <pc:docChg chg="modSld">
      <pc:chgData name="Ganapathi, Gani B (US 3530)" userId="S::gani.b.ganapathi@jpl.nasa.gov::5abbe19c-5117-4c8c-aceb-cae230a604da" providerId="AD" clId="Web-{461F1793-4CF6-BE09-28CA-17C112A9AC46}" dt="2024-07-20T22:15:20.777" v="2" actId="20577"/>
      <pc:docMkLst>
        <pc:docMk/>
      </pc:docMkLst>
      <pc:sldChg chg="modSp">
        <pc:chgData name="Ganapathi, Gani B (US 3530)" userId="S::gani.b.ganapathi@jpl.nasa.gov::5abbe19c-5117-4c8c-aceb-cae230a604da" providerId="AD" clId="Web-{461F1793-4CF6-BE09-28CA-17C112A9AC46}" dt="2024-07-20T22:15:20.777" v="2" actId="20577"/>
        <pc:sldMkLst>
          <pc:docMk/>
          <pc:sldMk cId="2510622780" sldId="325"/>
        </pc:sldMkLst>
      </pc:sldChg>
      <pc:sldChg chg="modSp">
        <pc:chgData name="Ganapathi, Gani B (US 3530)" userId="S::gani.b.ganapathi@jpl.nasa.gov::5abbe19c-5117-4c8c-aceb-cae230a604da" providerId="AD" clId="Web-{461F1793-4CF6-BE09-28CA-17C112A9AC46}" dt="2024-07-20T22:13:43.588" v="0" actId="20577"/>
        <pc:sldMkLst>
          <pc:docMk/>
          <pc:sldMk cId="3222385755" sldId="1576"/>
        </pc:sldMkLst>
      </pc:sldChg>
      <pc:sldChg chg="modSp">
        <pc:chgData name="Ganapathi, Gani B (US 3530)" userId="S::gani.b.ganapathi@jpl.nasa.gov::5abbe19c-5117-4c8c-aceb-cae230a604da" providerId="AD" clId="Web-{461F1793-4CF6-BE09-28CA-17C112A9AC46}" dt="2024-07-20T22:14:27.260" v="1" actId="20577"/>
        <pc:sldMkLst>
          <pc:docMk/>
          <pc:sldMk cId="2447071492" sldId="1588"/>
        </pc:sldMkLst>
      </pc:sldChg>
    </pc:docChg>
  </pc:docChgLst>
  <pc:docChgLst>
    <pc:chgData name="Leake, Carl D (US 347J)" userId="S::carl.leake@jpl.nasa.gov::514d19ed-ac25-4851-8813-e892f9be6a8e" providerId="AD" clId="Web-{1219A32F-598A-B541-8937-8E2C2201FEB9}"/>
    <pc:docChg chg="delSld modSld sldOrd">
      <pc:chgData name="Leake, Carl D (US 347J)" userId="S::carl.leake@jpl.nasa.gov::514d19ed-ac25-4851-8813-e892f9be6a8e" providerId="AD" clId="Web-{1219A32F-598A-B541-8937-8E2C2201FEB9}" dt="2023-08-04T23:34:29.230" v="5" actId="20577"/>
      <pc:docMkLst>
        <pc:docMk/>
      </pc:docMkLst>
      <pc:sldChg chg="delSp ord">
        <pc:chgData name="Leake, Carl D (US 347J)" userId="S::carl.leake@jpl.nasa.gov::514d19ed-ac25-4851-8813-e892f9be6a8e" providerId="AD" clId="Web-{1219A32F-598A-B541-8937-8E2C2201FEB9}" dt="2023-08-04T23:33:29.089" v="2"/>
        <pc:sldMkLst>
          <pc:docMk/>
          <pc:sldMk cId="3222385755" sldId="1576"/>
        </pc:sldMkLst>
      </pc:sldChg>
    </pc:docChg>
  </pc:docChgLst>
  <pc:docChgLst>
    <pc:chgData name="Leake, Carl D (US 347J)" userId="S::carl.leake@jpl.nasa.gov::514d19ed-ac25-4851-8813-e892f9be6a8e" providerId="AD" clId="Web-{ADE1F45C-D415-BF32-A574-A53FB51AF84A}"/>
    <pc:docChg chg="addSld delSld modSld">
      <pc:chgData name="Leake, Carl D (US 347J)" userId="S::carl.leake@jpl.nasa.gov::514d19ed-ac25-4851-8813-e892f9be6a8e" providerId="AD" clId="Web-{ADE1F45C-D415-BF32-A574-A53FB51AF84A}" dt="2023-08-12T17:12:14.419" v="65" actId="20577"/>
      <pc:docMkLst>
        <pc:docMk/>
      </pc:docMkLst>
      <pc:sldChg chg="addSp modSp delAnim">
        <pc:chgData name="Leake, Carl D (US 347J)" userId="S::carl.leake@jpl.nasa.gov::514d19ed-ac25-4851-8813-e892f9be6a8e" providerId="AD" clId="Web-{ADE1F45C-D415-BF32-A574-A53FB51AF84A}" dt="2023-08-12T17:06:19.240" v="23" actId="1076"/>
        <pc:sldMkLst>
          <pc:docMk/>
          <pc:sldMk cId="3993044590" sldId="285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08:09.852" v="33" actId="20577"/>
        <pc:sldMkLst>
          <pc:docMk/>
          <pc:sldMk cId="1812950001" sldId="296"/>
        </pc:sldMkLst>
      </pc:sldChg>
      <pc:sldChg chg="addSp modSp delAnim">
        <pc:chgData name="Leake, Carl D (US 347J)" userId="S::carl.leake@jpl.nasa.gov::514d19ed-ac25-4851-8813-e892f9be6a8e" providerId="AD" clId="Web-{ADE1F45C-D415-BF32-A574-A53FB51AF84A}" dt="2023-08-12T17:08:30.836" v="37" actId="1076"/>
        <pc:sldMkLst>
          <pc:docMk/>
          <pc:sldMk cId="1060230279" sldId="300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07:09.804" v="28" actId="20577"/>
        <pc:sldMkLst>
          <pc:docMk/>
          <pc:sldMk cId="2381722545" sldId="307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07:37.570" v="29" actId="20577"/>
        <pc:sldMkLst>
          <pc:docMk/>
          <pc:sldMk cId="2742956552" sldId="309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10:27.307" v="41" actId="20577"/>
        <pc:sldMkLst>
          <pc:docMk/>
          <pc:sldMk cId="3103952623" sldId="313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02:44.330" v="0" actId="20577"/>
        <pc:sldMkLst>
          <pc:docMk/>
          <pc:sldMk cId="3659449642" sldId="316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12:01.935" v="64" actId="20577"/>
        <pc:sldMkLst>
          <pc:docMk/>
          <pc:sldMk cId="4005027158" sldId="327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12:14.419" v="65" actId="20577"/>
        <pc:sldMkLst>
          <pc:docMk/>
          <pc:sldMk cId="3674383351" sldId="332"/>
        </pc:sldMkLst>
      </pc:sldChg>
      <pc:sldChg chg="addSp modSp delAnim">
        <pc:chgData name="Leake, Carl D (US 347J)" userId="S::carl.leake@jpl.nasa.gov::514d19ed-ac25-4851-8813-e892f9be6a8e" providerId="AD" clId="Web-{ADE1F45C-D415-BF32-A574-A53FB51AF84A}" dt="2023-08-12T17:07:00.866" v="27" actId="1076"/>
        <pc:sldMkLst>
          <pc:docMk/>
          <pc:sldMk cId="1579793797" sldId="334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11:10.965" v="52" actId="20577"/>
        <pc:sldMkLst>
          <pc:docMk/>
          <pc:sldMk cId="2802257444" sldId="336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11:38.106" v="58" actId="20577"/>
        <pc:sldMkLst>
          <pc:docMk/>
          <pc:sldMk cId="129073096" sldId="1570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05:41.974" v="20" actId="20577"/>
        <pc:sldMkLst>
          <pc:docMk/>
          <pc:sldMk cId="821751298" sldId="1581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04:56.661" v="15" actId="1076"/>
        <pc:sldMkLst>
          <pc:docMk/>
          <pc:sldMk cId="1212694310" sldId="1584"/>
        </pc:sldMkLst>
      </pc:sldChg>
      <pc:sldChg chg="del">
        <pc:chgData name="Leake, Carl D (US 347J)" userId="S::carl.leake@jpl.nasa.gov::514d19ed-ac25-4851-8813-e892f9be6a8e" providerId="AD" clId="Web-{ADE1F45C-D415-BF32-A574-A53FB51AF84A}" dt="2023-08-12T17:04:40.098" v="14"/>
        <pc:sldMkLst>
          <pc:docMk/>
          <pc:sldMk cId="3529192295" sldId="1585"/>
        </pc:sldMkLst>
      </pc:sldChg>
      <pc:sldChg chg="modSp">
        <pc:chgData name="Leake, Carl D (US 347J)" userId="S::carl.leake@jpl.nasa.gov::514d19ed-ac25-4851-8813-e892f9be6a8e" providerId="AD" clId="Web-{ADE1F45C-D415-BF32-A574-A53FB51AF84A}" dt="2023-08-12T17:03:45.956" v="2" actId="20577"/>
        <pc:sldMkLst>
          <pc:docMk/>
          <pc:sldMk cId="2833004808" sldId="1586"/>
        </pc:sldMkLst>
      </pc:sldChg>
      <pc:sldChg chg="modSp new">
        <pc:chgData name="Leake, Carl D (US 347J)" userId="S::carl.leake@jpl.nasa.gov::514d19ed-ac25-4851-8813-e892f9be6a8e" providerId="AD" clId="Web-{ADE1F45C-D415-BF32-A574-A53FB51AF84A}" dt="2023-08-12T17:04:33.082" v="13" actId="20577"/>
        <pc:sldMkLst>
          <pc:docMk/>
          <pc:sldMk cId="2987627600" sldId="1589"/>
        </pc:sldMkLst>
      </pc:sldChg>
    </pc:docChg>
  </pc:docChgLst>
  <pc:docChgLst>
    <pc:chgData name="Leake, Carl D (US 347J)" userId="S::carl.leake@jpl.nasa.gov::514d19ed-ac25-4851-8813-e892f9be6a8e" providerId="AD" clId="Web-{BF32360A-146B-0013-2B48-695D932FF98F}"/>
    <pc:docChg chg="modSld">
      <pc:chgData name="Leake, Carl D (US 347J)" userId="S::carl.leake@jpl.nasa.gov::514d19ed-ac25-4851-8813-e892f9be6a8e" providerId="AD" clId="Web-{BF32360A-146B-0013-2B48-695D932FF98F}" dt="2024-11-21T15:26:29.796" v="3" actId="1076"/>
      <pc:docMkLst>
        <pc:docMk/>
      </pc:docMkLst>
      <pc:sldChg chg="addSp modSp">
        <pc:chgData name="Leake, Carl D (US 347J)" userId="S::carl.leake@jpl.nasa.gov::514d19ed-ac25-4851-8813-e892f9be6a8e" providerId="AD" clId="Web-{BF32360A-146B-0013-2B48-695D932FF98F}" dt="2024-11-21T15:26:29.796" v="3" actId="1076"/>
        <pc:sldMkLst>
          <pc:docMk/>
          <pc:sldMk cId="0" sldId="257"/>
        </pc:sldMkLst>
        <pc:spChg chg="mod">
          <ac:chgData name="Leake, Carl D (US 347J)" userId="S::carl.leake@jpl.nasa.gov::514d19ed-ac25-4851-8813-e892f9be6a8e" providerId="AD" clId="Web-{BF32360A-146B-0013-2B48-695D932FF98F}" dt="2024-11-21T15:26:26.905" v="2" actId="1076"/>
          <ac:spMkLst>
            <pc:docMk/>
            <pc:sldMk cId="0" sldId="257"/>
            <ac:spMk id="2" creationId="{40B14E1D-2E53-B9C3-FE11-F95BC4CFC301}"/>
          </ac:spMkLst>
        </pc:spChg>
        <pc:spChg chg="add mod">
          <ac:chgData name="Leake, Carl D (US 347J)" userId="S::carl.leake@jpl.nasa.gov::514d19ed-ac25-4851-8813-e892f9be6a8e" providerId="AD" clId="Web-{BF32360A-146B-0013-2B48-695D932FF98F}" dt="2024-11-21T15:26:29.796" v="3" actId="1076"/>
          <ac:spMkLst>
            <pc:docMk/>
            <pc:sldMk cId="0" sldId="257"/>
            <ac:spMk id="3" creationId="{A4D725DB-9AE2-003A-9479-DCE37AB230C3}"/>
          </ac:spMkLst>
        </pc:spChg>
        <pc:spChg chg="mod">
          <ac:chgData name="Leake, Carl D (US 347J)" userId="S::carl.leake@jpl.nasa.gov::514d19ed-ac25-4851-8813-e892f9be6a8e" providerId="AD" clId="Web-{BF32360A-146B-0013-2B48-695D932FF98F}" dt="2024-11-21T15:26:26.905" v="1" actId="1076"/>
          <ac:spMkLst>
            <pc:docMk/>
            <pc:sldMk cId="0" sldId="257"/>
            <ac:spMk id="104" creationId="{00000000-0000-0000-0000-000000000000}"/>
          </ac:spMkLst>
        </pc:spChg>
      </pc:sldChg>
    </pc:docChg>
  </pc:docChgLst>
  <pc:docChgLst>
    <pc:chgData name="Leake, Carl D (US 347J)" userId="S::carl.leake@jpl.nasa.gov::514d19ed-ac25-4851-8813-e892f9be6a8e" providerId="AD" clId="Web-{DF1C5EBD-FA84-0470-49B0-BAC47695E187}"/>
    <pc:docChg chg="addSld delSld modSld">
      <pc:chgData name="Leake, Carl D (US 347J)" userId="S::carl.leake@jpl.nasa.gov::514d19ed-ac25-4851-8813-e892f9be6a8e" providerId="AD" clId="Web-{DF1C5EBD-FA84-0470-49B0-BAC47695E187}" dt="2023-08-08T18:53:05.666" v="295" actId="1076"/>
      <pc:docMkLst>
        <pc:docMk/>
      </pc:docMkLst>
      <pc:sldChg chg="addSp delSp modSp">
        <pc:chgData name="Leake, Carl D (US 347J)" userId="S::carl.leake@jpl.nasa.gov::514d19ed-ac25-4851-8813-e892f9be6a8e" providerId="AD" clId="Web-{DF1C5EBD-FA84-0470-49B0-BAC47695E187}" dt="2023-08-08T18:53:05.666" v="295" actId="1076"/>
        <pc:sldMkLst>
          <pc:docMk/>
          <pc:sldMk cId="3222385755" sldId="1576"/>
        </pc:sldMkLst>
      </pc:sldChg>
    </pc:docChg>
  </pc:docChgLst>
  <pc:docChgLst>
    <pc:chgData name="Leake, Carl D (US 347J)" userId="S::carl.leake@jpl.nasa.gov::514d19ed-ac25-4851-8813-e892f9be6a8e" providerId="AD" clId="Web-{4CA14A9F-9D94-4206-6316-9740179A8AB0}"/>
    <pc:docChg chg="delSld">
      <pc:chgData name="Leake, Carl D (US 347J)" userId="S::carl.leake@jpl.nasa.gov::514d19ed-ac25-4851-8813-e892f9be6a8e" providerId="AD" clId="Web-{4CA14A9F-9D94-4206-6316-9740179A8AB0}" dt="2023-08-07T17:45:59.447" v="0"/>
      <pc:docMkLst>
        <pc:docMk/>
      </pc:docMkLst>
    </pc:docChg>
  </pc:docChgLst>
  <pc:docChgLst>
    <pc:chgData name="Abhinandan Jain" userId="47000a42-4a64-498b-92b5-14cfe7b66dad" providerId="ADAL" clId="{C6326638-36CD-42C0-9B14-4E508FADE818}"/>
    <pc:docChg chg="custSel addSld delSld modSld sldOrd">
      <pc:chgData name="Abhinandan Jain" userId="47000a42-4a64-498b-92b5-14cfe7b66dad" providerId="ADAL" clId="{C6326638-36CD-42C0-9B14-4E508FADE818}" dt="2023-08-04T14:16:15.779" v="257" actId="404"/>
      <pc:docMkLst>
        <pc:docMk/>
      </pc:docMkLst>
      <pc:sldChg chg="modSp">
        <pc:chgData name="Abhinandan Jain" userId="47000a42-4a64-498b-92b5-14cfe7b66dad" providerId="ADAL" clId="{C6326638-36CD-42C0-9B14-4E508FADE818}" dt="2023-08-04T14:14:53.114" v="215" actId="27636"/>
        <pc:sldMkLst>
          <pc:docMk/>
          <pc:sldMk cId="3103952623" sldId="313"/>
        </pc:sldMkLst>
      </pc:sldChg>
      <pc:sldChg chg="ord">
        <pc:chgData name="Abhinandan Jain" userId="47000a42-4a64-498b-92b5-14cfe7b66dad" providerId="ADAL" clId="{C6326638-36CD-42C0-9B14-4E508FADE818}" dt="2023-08-04T14:13:23.453" v="188"/>
        <pc:sldMkLst>
          <pc:docMk/>
          <pc:sldMk cId="2621247320" sldId="318"/>
        </pc:sldMkLst>
      </pc:sldChg>
      <pc:sldChg chg="ord">
        <pc:chgData name="Abhinandan Jain" userId="47000a42-4a64-498b-92b5-14cfe7b66dad" providerId="ADAL" clId="{C6326638-36CD-42C0-9B14-4E508FADE818}" dt="2023-08-04T14:13:23.453" v="188"/>
        <pc:sldMkLst>
          <pc:docMk/>
          <pc:sldMk cId="564270238" sldId="319"/>
        </pc:sldMkLst>
      </pc:sldChg>
      <pc:sldChg chg="addSp modSp ord">
        <pc:chgData name="Abhinandan Jain" userId="47000a42-4a64-498b-92b5-14cfe7b66dad" providerId="ADAL" clId="{C6326638-36CD-42C0-9B14-4E508FADE818}" dt="2023-08-04T14:16:15.779" v="257" actId="404"/>
        <pc:sldMkLst>
          <pc:docMk/>
          <pc:sldMk cId="3222385755" sldId="1576"/>
        </pc:sldMkLst>
      </pc:sldChg>
    </pc:docChg>
  </pc:docChgLst>
  <pc:docChgLst>
    <pc:chgData name="Abhinandan Jain" userId="47000a42-4a64-498b-92b5-14cfe7b66dad" providerId="ADAL" clId="{FB4E3D3E-BF5F-412A-8D94-22F53B31F67C}"/>
    <pc:docChg chg="undo custSel delSld modSld sldOrd">
      <pc:chgData name="Abhinandan Jain" userId="47000a42-4a64-498b-92b5-14cfe7b66dad" providerId="ADAL" clId="{FB4E3D3E-BF5F-412A-8D94-22F53B31F67C}" dt="2023-08-11T23:23:45.022" v="2064" actId="20577"/>
      <pc:docMkLst>
        <pc:docMk/>
      </pc:docMkLst>
      <pc:sldChg chg="modSp">
        <pc:chgData name="Abhinandan Jain" userId="47000a42-4a64-498b-92b5-14cfe7b66dad" providerId="ADAL" clId="{FB4E3D3E-BF5F-412A-8D94-22F53B31F67C}" dt="2023-08-11T23:18:15.759" v="1937" actId="20577"/>
        <pc:sldMkLst>
          <pc:docMk/>
          <pc:sldMk cId="1812950001" sldId="296"/>
        </pc:sldMkLst>
      </pc:sldChg>
      <pc:sldChg chg="modSp">
        <pc:chgData name="Abhinandan Jain" userId="47000a42-4a64-498b-92b5-14cfe7b66dad" providerId="ADAL" clId="{FB4E3D3E-BF5F-412A-8D94-22F53B31F67C}" dt="2023-08-06T16:24:36.834" v="7" actId="20577"/>
        <pc:sldMkLst>
          <pc:docMk/>
          <pc:sldMk cId="3237967637" sldId="308"/>
        </pc:sldMkLst>
      </pc:sldChg>
      <pc:sldChg chg="modSp">
        <pc:chgData name="Abhinandan Jain" userId="47000a42-4a64-498b-92b5-14cfe7b66dad" providerId="ADAL" clId="{FB4E3D3E-BF5F-412A-8D94-22F53B31F67C}" dt="2023-08-11T23:19:47.081" v="1948" actId="20577"/>
        <pc:sldMkLst>
          <pc:docMk/>
          <pc:sldMk cId="2289067075" sldId="310"/>
        </pc:sldMkLst>
      </pc:sldChg>
      <pc:sldChg chg="modSp">
        <pc:chgData name="Abhinandan Jain" userId="47000a42-4a64-498b-92b5-14cfe7b66dad" providerId="ADAL" clId="{FB4E3D3E-BF5F-412A-8D94-22F53B31F67C}" dt="2023-08-06T16:25:28.622" v="33" actId="20577"/>
        <pc:sldMkLst>
          <pc:docMk/>
          <pc:sldMk cId="3103952623" sldId="313"/>
        </pc:sldMkLst>
      </pc:sldChg>
      <pc:sldChg chg="modSp">
        <pc:chgData name="Abhinandan Jain" userId="47000a42-4a64-498b-92b5-14cfe7b66dad" providerId="ADAL" clId="{FB4E3D3E-BF5F-412A-8D94-22F53B31F67C}" dt="2023-08-11T23:06:43.439" v="1547" actId="1076"/>
        <pc:sldMkLst>
          <pc:docMk/>
          <pc:sldMk cId="3659449642" sldId="316"/>
        </pc:sldMkLst>
      </pc:sldChg>
      <pc:sldChg chg="modSp">
        <pc:chgData name="Abhinandan Jain" userId="47000a42-4a64-498b-92b5-14cfe7b66dad" providerId="ADAL" clId="{FB4E3D3E-BF5F-412A-8D94-22F53B31F67C}" dt="2023-08-11T23:08:56.554" v="1641" actId="20577"/>
        <pc:sldMkLst>
          <pc:docMk/>
          <pc:sldMk cId="2621247320" sldId="318"/>
        </pc:sldMkLst>
      </pc:sldChg>
      <pc:sldChg chg="modSp">
        <pc:chgData name="Abhinandan Jain" userId="47000a42-4a64-498b-92b5-14cfe7b66dad" providerId="ADAL" clId="{FB4E3D3E-BF5F-412A-8D94-22F53B31F67C}" dt="2023-08-11T23:07:25.598" v="1568" actId="20577"/>
        <pc:sldMkLst>
          <pc:docMk/>
          <pc:sldMk cId="564270238" sldId="319"/>
        </pc:sldMkLst>
      </pc:sldChg>
      <pc:sldChg chg="modSp">
        <pc:chgData name="Abhinandan Jain" userId="47000a42-4a64-498b-92b5-14cfe7b66dad" providerId="ADAL" clId="{FB4E3D3E-BF5F-412A-8D94-22F53B31F67C}" dt="2023-08-11T23:23:23.268" v="2057" actId="20577"/>
        <pc:sldMkLst>
          <pc:docMk/>
          <pc:sldMk cId="4005027158" sldId="327"/>
        </pc:sldMkLst>
      </pc:sldChg>
      <pc:sldChg chg="modSp">
        <pc:chgData name="Abhinandan Jain" userId="47000a42-4a64-498b-92b5-14cfe7b66dad" providerId="ADAL" clId="{FB4E3D3E-BF5F-412A-8D94-22F53B31F67C}" dt="2023-08-11T23:23:45.022" v="2064" actId="20577"/>
        <pc:sldMkLst>
          <pc:docMk/>
          <pc:sldMk cId="3674383351" sldId="332"/>
        </pc:sldMkLst>
      </pc:sldChg>
      <pc:sldChg chg="delSp modSp ord">
        <pc:chgData name="Abhinandan Jain" userId="47000a42-4a64-498b-92b5-14cfe7b66dad" providerId="ADAL" clId="{FB4E3D3E-BF5F-412A-8D94-22F53B31F67C}" dt="2023-08-11T23:22:38.350" v="2046" actId="6549"/>
        <pc:sldMkLst>
          <pc:docMk/>
          <pc:sldMk cId="2802257444" sldId="336"/>
        </pc:sldMkLst>
      </pc:sldChg>
      <pc:sldChg chg="delSp modSp">
        <pc:chgData name="Abhinandan Jain" userId="47000a42-4a64-498b-92b5-14cfe7b66dad" providerId="ADAL" clId="{FB4E3D3E-BF5F-412A-8D94-22F53B31F67C}" dt="2023-08-11T23:20:50.890" v="1953" actId="207"/>
        <pc:sldMkLst>
          <pc:docMk/>
          <pc:sldMk cId="570579725" sldId="1447"/>
        </pc:sldMkLst>
      </pc:sldChg>
      <pc:sldChg chg="delSp ord">
        <pc:chgData name="Abhinandan Jain" userId="47000a42-4a64-498b-92b5-14cfe7b66dad" providerId="ADAL" clId="{FB4E3D3E-BF5F-412A-8D94-22F53B31F67C}" dt="2023-08-06T16:24:19.799" v="1" actId="478"/>
        <pc:sldMkLst>
          <pc:docMk/>
          <pc:sldMk cId="2589171009" sldId="1450"/>
        </pc:sldMkLst>
      </pc:sldChg>
      <pc:sldChg chg="addSp modSp">
        <pc:chgData name="Abhinandan Jain" userId="47000a42-4a64-498b-92b5-14cfe7b66dad" providerId="ADAL" clId="{FB4E3D3E-BF5F-412A-8D94-22F53B31F67C}" dt="2023-08-06T17:00:09.739" v="298" actId="14100"/>
        <pc:sldMkLst>
          <pc:docMk/>
          <pc:sldMk cId="2220039872" sldId="1558"/>
        </pc:sldMkLst>
      </pc:sldChg>
      <pc:sldChg chg="modSp">
        <pc:chgData name="Abhinandan Jain" userId="47000a42-4a64-498b-92b5-14cfe7b66dad" providerId="ADAL" clId="{FB4E3D3E-BF5F-412A-8D94-22F53B31F67C}" dt="2023-08-11T23:09:39.471" v="1659" actId="20577"/>
        <pc:sldMkLst>
          <pc:docMk/>
          <pc:sldMk cId="1143017221" sldId="1567"/>
        </pc:sldMkLst>
      </pc:sldChg>
      <pc:sldChg chg="modSp">
        <pc:chgData name="Abhinandan Jain" userId="47000a42-4a64-498b-92b5-14cfe7b66dad" providerId="ADAL" clId="{FB4E3D3E-BF5F-412A-8D94-22F53B31F67C}" dt="2023-08-11T23:23:02.067" v="2047" actId="1076"/>
        <pc:sldMkLst>
          <pc:docMk/>
          <pc:sldMk cId="129073096" sldId="1570"/>
        </pc:sldMkLst>
      </pc:sldChg>
      <pc:sldChg chg="modSp">
        <pc:chgData name="Abhinandan Jain" userId="47000a42-4a64-498b-92b5-14cfe7b66dad" providerId="ADAL" clId="{FB4E3D3E-BF5F-412A-8D94-22F53B31F67C}" dt="2023-08-11T23:15:59.546" v="1910" actId="20577"/>
        <pc:sldMkLst>
          <pc:docMk/>
          <pc:sldMk cId="821751298" sldId="1581"/>
        </pc:sldMkLst>
      </pc:sldChg>
      <pc:sldChg chg="modSp">
        <pc:chgData name="Abhinandan Jain" userId="47000a42-4a64-498b-92b5-14cfe7b66dad" providerId="ADAL" clId="{FB4E3D3E-BF5F-412A-8D94-22F53B31F67C}" dt="2023-08-11T23:14:56.998" v="1813" actId="20577"/>
        <pc:sldMkLst>
          <pc:docMk/>
          <pc:sldMk cId="1745458053" sldId="1582"/>
        </pc:sldMkLst>
      </pc:sldChg>
      <pc:sldChg chg="modSp">
        <pc:chgData name="Abhinandan Jain" userId="47000a42-4a64-498b-92b5-14cfe7b66dad" providerId="ADAL" clId="{FB4E3D3E-BF5F-412A-8D94-22F53B31F67C}" dt="2023-08-11T23:14:19.467" v="1808" actId="20577"/>
        <pc:sldMkLst>
          <pc:docMk/>
          <pc:sldMk cId="1212694310" sldId="1584"/>
        </pc:sldMkLst>
      </pc:sldChg>
      <pc:sldChg chg="modSp">
        <pc:chgData name="Abhinandan Jain" userId="47000a42-4a64-498b-92b5-14cfe7b66dad" providerId="ADAL" clId="{FB4E3D3E-BF5F-412A-8D94-22F53B31F67C}" dt="2023-08-11T23:13:46.136" v="1786" actId="20577"/>
        <pc:sldMkLst>
          <pc:docMk/>
          <pc:sldMk cId="3529192295" sldId="1585"/>
        </pc:sldMkLst>
      </pc:sldChg>
      <pc:sldChg chg="modSp">
        <pc:chgData name="Abhinandan Jain" userId="47000a42-4a64-498b-92b5-14cfe7b66dad" providerId="ADAL" clId="{FB4E3D3E-BF5F-412A-8D94-22F53B31F67C}" dt="2023-08-11T23:11:01.606" v="1733" actId="20577"/>
        <pc:sldMkLst>
          <pc:docMk/>
          <pc:sldMk cId="2833004808" sldId="1586"/>
        </pc:sldMkLst>
      </pc:sldChg>
    </pc:docChg>
  </pc:docChgLst>
  <pc:docChgLst>
    <pc:chgData name="Leake, Carl D (US 347J)" userId="514d19ed-ac25-4851-8813-e892f9be6a8e" providerId="ADAL" clId="{57A6E306-F0F4-4C4C-921E-21B7A0789EFE}"/>
    <pc:docChg chg="custSel modMainMaster">
      <pc:chgData name="Leake, Carl D (US 347J)" userId="514d19ed-ac25-4851-8813-e892f9be6a8e" providerId="ADAL" clId="{57A6E306-F0F4-4C4C-921E-21B7A0789EFE}" dt="2024-11-21T16:21:21.541" v="1" actId="478"/>
      <pc:docMkLst>
        <pc:docMk/>
      </pc:docMkLst>
      <pc:sldMasterChg chg="modSldLayout">
        <pc:chgData name="Leake, Carl D (US 347J)" userId="514d19ed-ac25-4851-8813-e892f9be6a8e" providerId="ADAL" clId="{57A6E306-F0F4-4C4C-921E-21B7A0789EFE}" dt="2024-11-21T16:21:21.541" v="1" actId="478"/>
        <pc:sldMasterMkLst>
          <pc:docMk/>
          <pc:sldMasterMk cId="3057822595" sldId="2147484144"/>
        </pc:sldMasterMkLst>
        <pc:sldLayoutChg chg="delSp mod">
          <pc:chgData name="Leake, Carl D (US 347J)" userId="514d19ed-ac25-4851-8813-e892f9be6a8e" providerId="ADAL" clId="{57A6E306-F0F4-4C4C-921E-21B7A0789EFE}" dt="2024-11-21T16:21:18.851" v="0" actId="478"/>
          <pc:sldLayoutMkLst>
            <pc:docMk/>
            <pc:sldMasterMk cId="3057822595" sldId="2147484144"/>
            <pc:sldLayoutMk cId="0" sldId="2147483650"/>
          </pc:sldLayoutMkLst>
          <pc:spChg chg="del">
            <ac:chgData name="Leake, Carl D (US 347J)" userId="514d19ed-ac25-4851-8813-e892f9be6a8e" providerId="ADAL" clId="{57A6E306-F0F4-4C4C-921E-21B7A0789EFE}" dt="2024-11-21T16:21:18.851" v="0" actId="478"/>
            <ac:spMkLst>
              <pc:docMk/>
              <pc:sldMasterMk cId="3057822595" sldId="2147484144"/>
              <pc:sldLayoutMk cId="0" sldId="2147483650"/>
              <ac:spMk id="3" creationId="{2FF2FA33-65E5-4587-8DA8-ED19EE08E952}"/>
            </ac:spMkLst>
          </pc:spChg>
        </pc:sldLayoutChg>
        <pc:sldLayoutChg chg="delSp mod">
          <pc:chgData name="Leake, Carl D (US 347J)" userId="514d19ed-ac25-4851-8813-e892f9be6a8e" providerId="ADAL" clId="{57A6E306-F0F4-4C4C-921E-21B7A0789EFE}" dt="2024-11-21T16:21:21.541" v="1" actId="478"/>
          <pc:sldLayoutMkLst>
            <pc:docMk/>
            <pc:sldMasterMk cId="3057822595" sldId="2147484144"/>
            <pc:sldLayoutMk cId="1059927947" sldId="2147484145"/>
          </pc:sldLayoutMkLst>
          <pc:spChg chg="del">
            <ac:chgData name="Leake, Carl D (US 347J)" userId="514d19ed-ac25-4851-8813-e892f9be6a8e" providerId="ADAL" clId="{57A6E306-F0F4-4C4C-921E-21B7A0789EFE}" dt="2024-11-21T16:21:21.541" v="1" actId="478"/>
            <ac:spMkLst>
              <pc:docMk/>
              <pc:sldMasterMk cId="3057822595" sldId="2147484144"/>
              <pc:sldLayoutMk cId="1059927947" sldId="2147484145"/>
              <ac:spMk id="3" creationId="{2FF2FA33-65E5-4587-8DA8-ED19EE08E952}"/>
            </ac:spMkLst>
          </pc:spChg>
        </pc:sldLayoutChg>
      </pc:sldMasterChg>
    </pc:docChg>
  </pc:docChgLst>
  <pc:docChgLst>
    <pc:chgData name="Leake, Carl D (US 347J)" userId="S::carl.leake@jpl.nasa.gov::514d19ed-ac25-4851-8813-e892f9be6a8e" providerId="AD" clId="Web-{CE8B331E-08D0-1FEC-A650-87DC1DABA1E8}"/>
    <pc:docChg chg="delSld modSld">
      <pc:chgData name="Leake, Carl D (US 347J)" userId="S::carl.leake@jpl.nasa.gov::514d19ed-ac25-4851-8813-e892f9be6a8e" providerId="AD" clId="Web-{CE8B331E-08D0-1FEC-A650-87DC1DABA1E8}" dt="2023-08-04T20:58:10.200" v="169"/>
      <pc:docMkLst>
        <pc:docMk/>
      </pc:docMkLst>
    </pc:docChg>
  </pc:docChgLst>
  <pc:docChgLst>
    <pc:chgData name="Leake, Carl D (US 347J)" userId="S::carl.leake@jpl.nasa.gov::514d19ed-ac25-4851-8813-e892f9be6a8e" providerId="AD" clId="Web-{D2F4B709-376B-91C8-5E66-3A4DEEC34FAD}"/>
    <pc:docChg chg="addSld delSld modSld sldOrd">
      <pc:chgData name="Leake, Carl D (US 347J)" userId="S::carl.leake@jpl.nasa.gov::514d19ed-ac25-4851-8813-e892f9be6a8e" providerId="AD" clId="Web-{D2F4B709-376B-91C8-5E66-3A4DEEC34FAD}" dt="2023-08-10T17:55:24.139" v="20"/>
      <pc:docMkLst>
        <pc:docMk/>
      </pc:docMkLst>
      <pc:sldChg chg="modSp">
        <pc:chgData name="Leake, Carl D (US 347J)" userId="S::carl.leake@jpl.nasa.gov::514d19ed-ac25-4851-8813-e892f9be6a8e" providerId="AD" clId="Web-{D2F4B709-376B-91C8-5E66-3A4DEEC34FAD}" dt="2023-08-10T17:52:59.074" v="16" actId="20577"/>
        <pc:sldMkLst>
          <pc:docMk/>
          <pc:sldMk cId="397043982" sldId="298"/>
        </pc:sldMkLst>
      </pc:sldChg>
      <pc:sldChg chg="modSp">
        <pc:chgData name="Leake, Carl D (US 347J)" userId="S::carl.leake@jpl.nasa.gov::514d19ed-ac25-4851-8813-e892f9be6a8e" providerId="AD" clId="Web-{D2F4B709-376B-91C8-5E66-3A4DEEC34FAD}" dt="2023-08-10T17:53:14.059" v="17" actId="20577"/>
        <pc:sldMkLst>
          <pc:docMk/>
          <pc:sldMk cId="2381722545" sldId="307"/>
        </pc:sldMkLst>
      </pc:sldChg>
      <pc:sldChg chg="del">
        <pc:chgData name="Leake, Carl D (US 347J)" userId="S::carl.leake@jpl.nasa.gov::514d19ed-ac25-4851-8813-e892f9be6a8e" providerId="AD" clId="Web-{D2F4B709-376B-91C8-5E66-3A4DEEC34FAD}" dt="2023-08-10T17:55:21.373" v="19"/>
        <pc:sldMkLst>
          <pc:docMk/>
          <pc:sldMk cId="118684525" sldId="329"/>
        </pc:sldMkLst>
      </pc:sldChg>
      <pc:sldChg chg="modSp">
        <pc:chgData name="Leake, Carl D (US 347J)" userId="S::carl.leake@jpl.nasa.gov::514d19ed-ac25-4851-8813-e892f9be6a8e" providerId="AD" clId="Web-{D2F4B709-376B-91C8-5E66-3A4DEEC34FAD}" dt="2023-08-10T17:52:13.292" v="14" actId="20577"/>
        <pc:sldMkLst>
          <pc:docMk/>
          <pc:sldMk cId="2589171009" sldId="1450"/>
        </pc:sldMkLst>
      </pc:sldChg>
      <pc:sldChg chg="ord">
        <pc:chgData name="Leake, Carl D (US 347J)" userId="S::carl.leake@jpl.nasa.gov::514d19ed-ac25-4851-8813-e892f9be6a8e" providerId="AD" clId="Web-{D2F4B709-376B-91C8-5E66-3A4DEEC34FAD}" dt="2023-08-10T17:50:13.119" v="0"/>
        <pc:sldMkLst>
          <pc:docMk/>
          <pc:sldMk cId="1143017221" sldId="1567"/>
        </pc:sldMkLst>
      </pc:sldChg>
      <pc:sldChg chg="modSp">
        <pc:chgData name="Leake, Carl D (US 347J)" userId="S::carl.leake@jpl.nasa.gov::514d19ed-ac25-4851-8813-e892f9be6a8e" providerId="AD" clId="Web-{D2F4B709-376B-91C8-5E66-3A4DEEC34FAD}" dt="2023-08-10T17:54:55.638" v="18" actId="20577"/>
        <pc:sldMkLst>
          <pc:docMk/>
          <pc:sldMk cId="129073096" sldId="1570"/>
        </pc:sldMkLst>
      </pc:sldChg>
      <pc:sldChg chg="modSp">
        <pc:chgData name="Leake, Carl D (US 347J)" userId="S::carl.leake@jpl.nasa.gov::514d19ed-ac25-4851-8813-e892f9be6a8e" providerId="AD" clId="Web-{D2F4B709-376B-91C8-5E66-3A4DEEC34FAD}" dt="2023-08-10T17:50:59.713" v="5" actId="20577"/>
        <pc:sldMkLst>
          <pc:docMk/>
          <pc:sldMk cId="3529192295" sldId="1585"/>
        </pc:sldMkLst>
      </pc:sldChg>
      <pc:sldChg chg="add">
        <pc:chgData name="Leake, Carl D (US 347J)" userId="S::carl.leake@jpl.nasa.gov::514d19ed-ac25-4851-8813-e892f9be6a8e" providerId="AD" clId="Web-{D2F4B709-376B-91C8-5E66-3A4DEEC34FAD}" dt="2023-08-10T17:55:24.139" v="20"/>
        <pc:sldMkLst>
          <pc:docMk/>
          <pc:sldMk cId="2447071492" sldId="1588"/>
        </pc:sldMkLst>
      </pc:sldChg>
    </pc:docChg>
  </pc:docChgLst>
  <pc:docChgLst>
    <pc:chgData name="Leake, Carl D (US 347J)" userId="514d19ed-ac25-4851-8813-e892f9be6a8e" providerId="ADAL" clId="{41097895-EEC5-4E3A-A449-014B5E7C6F5C}"/>
    <pc:docChg chg="modSld">
      <pc:chgData name="Leake, Carl D (US 347J)" userId="514d19ed-ac25-4851-8813-e892f9be6a8e" providerId="ADAL" clId="{41097895-EEC5-4E3A-A449-014B5E7C6F5C}" dt="2023-08-12T17:14:17.576" v="0"/>
      <pc:docMkLst>
        <pc:docMk/>
      </pc:docMkLst>
      <pc:sldChg chg="modAnim">
        <pc:chgData name="Leake, Carl D (US 347J)" userId="514d19ed-ac25-4851-8813-e892f9be6a8e" providerId="ADAL" clId="{41097895-EEC5-4E3A-A449-014B5E7C6F5C}" dt="2023-08-12T17:14:17.576" v="0"/>
        <pc:sldMkLst>
          <pc:docMk/>
          <pc:sldMk cId="1812950001" sldId="296"/>
        </pc:sldMkLst>
      </pc:sldChg>
    </pc:docChg>
  </pc:docChgLst>
  <pc:docChgLst>
    <pc:chgData name="Jain, Abhinandan (US 3471)" userId="S::jain@jpl.nasa.gov::47000a42-4a64-498b-92b5-14cfe7b66dad" providerId="AD" clId="Web-{BE5EA3B6-0372-0AB6-22EC-F51FF8D7E019}"/>
    <pc:docChg chg="modSld">
      <pc:chgData name="Jain, Abhinandan (US 3471)" userId="S::jain@jpl.nasa.gov::47000a42-4a64-498b-92b5-14cfe7b66dad" providerId="AD" clId="Web-{BE5EA3B6-0372-0AB6-22EC-F51FF8D7E019}" dt="2023-08-11T17:10:54.121" v="0" actId="20577"/>
      <pc:docMkLst>
        <pc:docMk/>
      </pc:docMkLst>
      <pc:sldChg chg="modSp">
        <pc:chgData name="Jain, Abhinandan (US 3471)" userId="S::jain@jpl.nasa.gov::47000a42-4a64-498b-92b5-14cfe7b66dad" providerId="AD" clId="Web-{BE5EA3B6-0372-0AB6-22EC-F51FF8D7E019}" dt="2023-08-11T17:10:54.121" v="0" actId="20577"/>
        <pc:sldMkLst>
          <pc:docMk/>
          <pc:sldMk cId="2451169046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23de3629f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623de3629f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623de3629f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23de3629f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623de3629f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623de3629f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07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23de3629f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623de3629f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623de3629f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98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55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89050" y="720725"/>
            <a:ext cx="4735513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/>
          </p:nvPr>
        </p:nvSpPr>
        <p:spPr>
          <a:xfrm>
            <a:off x="976313" y="4560888"/>
            <a:ext cx="5364162" cy="4322762"/>
          </a:xfrm>
          <a:noFill/>
          <a:ln/>
        </p:spPr>
        <p:txBody>
          <a:bodyPr wrap="none" anchor="ctr"/>
          <a:lstStyle/>
          <a:p>
            <a:pPr defTabSz="457200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83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85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23de3629f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623de3629f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623de3629f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45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23de3629f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623de3629f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623de3629f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55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23de3629f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623de3629f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623de3629f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03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dartslab.jpl.nasa.gov/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50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2c8043c9d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62c8043c9d_0_107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1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4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Title Slide" type="tx">
  <p:cSld name="Alternate 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42" y="5305166"/>
            <a:ext cx="3858016" cy="1071671"/>
          </a:xfrm>
          <a:prstGeom prst="rect">
            <a:avLst/>
          </a:prstGeom>
        </p:spPr>
      </p:pic>
      <p:pic>
        <p:nvPicPr>
          <p:cNvPr id="29" name="Google Shape;29;p11" descr="full_jpg14.jpg"/>
          <p:cNvPicPr preferRelativeResize="0"/>
          <p:nvPr/>
        </p:nvPicPr>
        <p:blipFill rotWithShape="1">
          <a:blip r:embed="rId3">
            <a:alphaModFix/>
          </a:blip>
          <a:srcRect l="36943" r="5653"/>
          <a:stretch/>
        </p:blipFill>
        <p:spPr>
          <a:xfrm>
            <a:off x="0" y="0"/>
            <a:ext cx="709787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5696" y="563928"/>
            <a:ext cx="1867474" cy="1803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7595300" y="2482024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1100"/>
            </a:lvl9pPr>
          </a:lstStyle>
          <a:p>
            <a:endParaRPr dirty="0"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1543400" y="6400425"/>
            <a:ext cx="64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1"/>
          <p:cNvSpPr txBox="1"/>
          <p:nvPr/>
        </p:nvSpPr>
        <p:spPr>
          <a:xfrm>
            <a:off x="9658550" y="526771"/>
            <a:ext cx="2150400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and Real</a:t>
            </a:r>
            <a:r>
              <a:rPr lang="en-US" sz="2200" b="1" dirty="0"/>
              <a:t>-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Simulation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(DARTS)</a:t>
            </a:r>
            <a:endParaRPr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dirty="0"/>
              <a:t>Laboratory</a:t>
            </a:r>
            <a:endParaRPr sz="2200" b="1" dirty="0"/>
          </a:p>
        </p:txBody>
      </p:sp>
      <p:sp>
        <p:nvSpPr>
          <p:cNvPr id="34" name="Google Shape;34;p11"/>
          <p:cNvSpPr txBox="1"/>
          <p:nvPr/>
        </p:nvSpPr>
        <p:spPr>
          <a:xfrm>
            <a:off x="8232322" y="5128657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https://dartslab.jpl.nasa.gov/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" name="Google Shape;34;p11">
            <a:extLst>
              <a:ext uri="{FF2B5EF4-FFF2-40B4-BE49-F238E27FC236}">
                <a16:creationId xmlns:a16="http://schemas.microsoft.com/office/drawing/2014/main" id="{80E1E5F2-3865-49CD-8DBA-CEED1FC0F365}"/>
              </a:ext>
            </a:extLst>
          </p:cNvPr>
          <p:cNvSpPr txBox="1"/>
          <p:nvPr userDrawn="1"/>
        </p:nvSpPr>
        <p:spPr>
          <a:xfrm>
            <a:off x="8158550" y="4831816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August 2023</a:t>
            </a: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2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584174"/>
            <a:ext cx="10515600" cy="128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85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511287"/>
            <a:ext cx="10515600" cy="135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5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 preserve="1">
  <p:cSld name="Transition Slide">
    <p:bg>
      <p:bgPr>
        <a:solidFill>
          <a:srgbClr val="FFCCCC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838200" y="2991300"/>
            <a:ext cx="105156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4400"/>
              <a:buNone/>
              <a:defRPr sz="4400" b="1" i="0" u="none" strike="noStrike" cap="none">
                <a:solidFill>
                  <a:srgbClr val="2132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838200" y="3841075"/>
            <a:ext cx="1051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i="0" u="none" strike="noStrike" cap="non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31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6267452" y="1558450"/>
            <a:ext cx="5425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11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5425300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8" name="Google Shape;62;p23">
            <a:extLst>
              <a:ext uri="{FF2B5EF4-FFF2-40B4-BE49-F238E27FC236}">
                <a16:creationId xmlns:a16="http://schemas.microsoft.com/office/drawing/2014/main" id="{B63FFDF8-E300-4390-BD84-D92FDD5AAB7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267451" y="1558450"/>
            <a:ext cx="5425299" cy="4356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083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" name="Google Shape;71;p19"/>
          <p:cNvCxnSpPr/>
          <p:nvPr/>
        </p:nvCxnSpPr>
        <p:spPr>
          <a:xfrm>
            <a:off x="621325" y="1117438"/>
            <a:ext cx="894300" cy="5700"/>
          </a:xfrm>
          <a:prstGeom prst="straightConnector1">
            <a:avLst/>
          </a:prstGeom>
          <a:noFill/>
          <a:ln w="19050" cap="flat" cmpd="sng">
            <a:solidFill>
              <a:srgbClr val="2132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99250" y="419950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265"/>
              </a:buClr>
              <a:buSzPts val="3400"/>
              <a:buNone/>
              <a:defRPr sz="3400" b="1" i="0" u="none" strike="noStrike" cap="none">
                <a:solidFill>
                  <a:srgbClr val="21326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99250" y="1558450"/>
            <a:ext cx="11193502" cy="4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76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69" y="6356350"/>
            <a:ext cx="1767532" cy="490981"/>
          </a:xfrm>
          <a:prstGeom prst="rect">
            <a:avLst/>
          </a:prstGeom>
        </p:spPr>
      </p:pic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99250" y="484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32375" y="1452688"/>
            <a:ext cx="10881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4992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9425" y="256039"/>
            <a:ext cx="943025" cy="91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822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4145" r:id="rId3"/>
    <p:sldLayoutId id="2147484159" r:id="rId4"/>
    <p:sldLayoutId id="2147484146" r:id="rId5"/>
    <p:sldLayoutId id="2147484152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EA4335"/>
          </p15:clr>
        </p15:guide>
        <p15:guide id="2" pos="38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labnotebooks.jpl.nasa.gov/hub/user-redirect/notebooks/course2023/F-FlexDynamics/09-CantileverBeamModalAnalysis/notebook.ipynb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labnotebooks.jpl.nasa.gov/hub/user-redirect/notebooks/course2023/F-FlexDynamics/11-FixedFixedBeamModalAnalysis/notebook.ipynb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dlabnotebooks.jpl.nasa.gov/hub/user-redirect/notebooks/course2023/F-FlexDynamics/08-LinearizeMultipleConfig/notebook.ipynb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23de3629f_1_57"/>
          <p:cNvSpPr txBox="1">
            <a:spLocks noGrp="1"/>
          </p:cNvSpPr>
          <p:nvPr>
            <p:ph type="title"/>
          </p:nvPr>
        </p:nvSpPr>
        <p:spPr>
          <a:xfrm>
            <a:off x="7595300" y="1866161"/>
            <a:ext cx="4126500" cy="23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DARTS flexible multibody system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14E1D-2E53-B9C3-FE11-F95BC4CFC301}"/>
              </a:ext>
            </a:extLst>
          </p:cNvPr>
          <p:cNvSpPr txBox="1"/>
          <p:nvPr/>
        </p:nvSpPr>
        <p:spPr>
          <a:xfrm>
            <a:off x="8146345" y="3537037"/>
            <a:ext cx="339936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/>
              <a:t>2023 DARTS Lab Course</a:t>
            </a:r>
            <a:r>
              <a:rPr lang="en-US" sz="2000"/>
              <a:t>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725DB-9AE2-003A-9479-DCE37AB230C3}"/>
              </a:ext>
            </a:extLst>
          </p:cNvPr>
          <p:cNvSpPr txBox="1"/>
          <p:nvPr/>
        </p:nvSpPr>
        <p:spPr>
          <a:xfrm>
            <a:off x="7653131" y="4093498"/>
            <a:ext cx="412363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Abhinandan Jain, Aaron Gaut, Carl Leake, Vivian </a:t>
            </a:r>
            <a:r>
              <a:rPr lang="en-US" dirty="0" err="1"/>
              <a:t>Steyert</a:t>
            </a:r>
            <a:r>
              <a:rPr lang="en-US" dirty="0"/>
              <a:t>, Tristan Hasseler, Asher </a:t>
            </a:r>
            <a:r>
              <a:rPr lang="en-US" dirty="0" err="1"/>
              <a:t>Elmland</a:t>
            </a:r>
            <a:r>
              <a:rPr lang="en-US" dirty="0"/>
              <a:t>, Juan Garcia Bonilla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E9E70-2BC4-8244-9B2E-029EF58803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BF24E4-369A-4B0E-B339-21140153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Multibody context – we have constraints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DD9006-7A4D-407D-88C6-430F5369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333163"/>
            <a:ext cx="11193502" cy="56109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Mode shapes provide a basis set for describing body deformation,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Hence the choice should not matter in principle.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However, the choice of mode shapes has a significant impact on reduced order modeling. The best choice are the ones allowing the use of the smallest number of modes to capture the essential dynamics. </a:t>
            </a:r>
          </a:p>
          <a:p>
            <a:r>
              <a:rPr lang="en-US" dirty="0">
                <a:solidFill>
                  <a:schemeClr val="tx1"/>
                </a:solidFill>
              </a:rPr>
              <a:t>Free-free modes are the natural set of modes for free-floating bodies.</a:t>
            </a:r>
          </a:p>
          <a:p>
            <a:r>
              <a:rPr lang="en-US" dirty="0">
                <a:solidFill>
                  <a:schemeClr val="tx1"/>
                </a:solidFill>
              </a:rPr>
              <a:t>However, in multibody systems, bodies are not entirely free, and have hinge constraints between body pairs that constrain their relative motion.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Constraints can also arise from attachments to the environment as we saw before, e.g., cantilevered beam.</a:t>
            </a:r>
          </a:p>
          <a:p>
            <a:r>
              <a:rPr lang="en-US" dirty="0">
                <a:solidFill>
                  <a:schemeClr val="tx1"/>
                </a:solidFill>
              </a:rPr>
              <a:t>As with the single-body system, a better choice of mode shapes are the component modes.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Recall the mode shapes we derived using the Craig-Bampton transformation earlier.</a:t>
            </a:r>
          </a:p>
        </p:txBody>
      </p:sp>
    </p:spTree>
    <p:extLst>
      <p:ext uri="{BB962C8B-B14F-4D97-AF65-F5344CB8AC3E}">
        <p14:creationId xmlns:p14="http://schemas.microsoft.com/office/powerpoint/2010/main" val="283300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949B8-9809-A651-B2B3-5DF8384A17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7D895C-AA53-72F6-5E9F-4577F37E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Component mode synthesis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A939B-D76A-585C-C982-EFDA68847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new mode shapes (CB-modes) normalize the original system.</a:t>
            </a:r>
          </a:p>
          <a:p>
            <a:pPr lvl="1"/>
            <a:r>
              <a:rPr lang="en-US" dirty="0"/>
              <a:t>This means that they diagonalize both the stiffness and mass matrix.</a:t>
            </a:r>
          </a:p>
          <a:p>
            <a:pPr lvl="1"/>
            <a:r>
              <a:rPr lang="en-US" dirty="0"/>
              <a:t>The stiffness matrix entries are the squares of the modal frequencies.</a:t>
            </a:r>
          </a:p>
          <a:p>
            <a:pPr lvl="1"/>
            <a:r>
              <a:rPr lang="en-US" dirty="0"/>
              <a:t>The mass matrix is an identity matrix.</a:t>
            </a:r>
          </a:p>
          <a:p>
            <a:r>
              <a:rPr lang="en-US" dirty="0"/>
              <a:t>It is easy to identify and remove the rigid-body modes. </a:t>
            </a:r>
          </a:p>
          <a:p>
            <a:pPr lvl="1"/>
            <a:r>
              <a:rPr lang="en-US" dirty="0"/>
              <a:t>The rigid-body modes will have small frequency values in the set of flexible body modes.</a:t>
            </a:r>
          </a:p>
          <a:p>
            <a:r>
              <a:rPr lang="en-US" dirty="0"/>
              <a:t>This allows us to constrain the body in the multibody dynamics simulation by using the modal matrix of the node we want to constrain and a floating reference frame.</a:t>
            </a:r>
          </a:p>
          <a:p>
            <a:r>
              <a:rPr lang="en-US" dirty="0"/>
              <a:t>With C-B component mode shapes, the DARTS mode shapes match the constrained mode shapes in NASTRAN and they respond to forces at the joint.</a:t>
            </a:r>
          </a:p>
        </p:txBody>
      </p:sp>
    </p:spTree>
    <p:extLst>
      <p:ext uri="{BB962C8B-B14F-4D97-AF65-F5344CB8AC3E}">
        <p14:creationId xmlns:p14="http://schemas.microsoft.com/office/powerpoint/2010/main" val="298762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F471E-70FC-821E-D512-DC797C7F5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F8B13-D437-7551-EFB6-C027B3C5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nodes for the a-set in multibody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FC7A3-D802-3EC1-1410-1B2688ED3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include nodal </a:t>
            </a:r>
            <a:r>
              <a:rPr lang="en-US" dirty="0" err="1"/>
              <a:t>DoFs</a:t>
            </a:r>
            <a:r>
              <a:rPr lang="en-US" dirty="0"/>
              <a:t> at each node where our flexible body will connect to other bodies in the simulation.</a:t>
            </a:r>
          </a:p>
          <a:p>
            <a:pPr lvl="1"/>
            <a:r>
              <a:rPr lang="en-US" dirty="0"/>
              <a:t>Should include joint nodes and constraint nodes.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20990CC-502D-979F-32C0-D6819CB6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76" y="2885551"/>
            <a:ext cx="7315199" cy="34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F471E-70FC-821E-D512-DC797C7F5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F8B13-D437-7551-EFB6-C027B3C5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nodes for the a-set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FC7A3-D802-3EC1-1410-1B2688ED3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question we have to ask ourselves if how many nodal </a:t>
            </a:r>
            <a:r>
              <a:rPr lang="en-US" dirty="0" err="1"/>
              <a:t>DoFs</a:t>
            </a:r>
            <a:r>
              <a:rPr lang="en-US" dirty="0"/>
              <a:t> should be included in the </a:t>
            </a:r>
            <a:r>
              <a:rPr lang="en-US" b="1" dirty="0"/>
              <a:t>a-set</a:t>
            </a:r>
            <a:r>
              <a:rPr lang="en-US" dirty="0"/>
              <a:t> for each node?</a:t>
            </a: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17812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F471E-70FC-821E-D512-DC797C7F5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F8B13-D437-7551-EFB6-C027B3C5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nodes for the a-set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FC7A3-D802-3EC1-1410-1B2688ED3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is all of them, i.e., all 6 </a:t>
            </a:r>
            <a:r>
              <a:rPr lang="en-US" dirty="0" err="1"/>
              <a:t>DoFs</a:t>
            </a:r>
            <a:r>
              <a:rPr lang="en-US" dirty="0"/>
              <a:t> should be included for each node previously identified.</a:t>
            </a:r>
          </a:p>
          <a:p>
            <a:r>
              <a:rPr lang="en-US" dirty="0"/>
              <a:t>The reason is that all 6 </a:t>
            </a:r>
            <a:r>
              <a:rPr lang="en-US" dirty="0" err="1"/>
              <a:t>DoFs</a:t>
            </a:r>
            <a:r>
              <a:rPr lang="en-US" dirty="0"/>
              <a:t> of these nodes are used in the joint, either as passive or active </a:t>
            </a:r>
            <a:r>
              <a:rPr lang="en-US" dirty="0" err="1"/>
              <a:t>DoFs</a:t>
            </a:r>
            <a:r>
              <a:rPr lang="en-US" dirty="0"/>
              <a:t>.</a:t>
            </a:r>
          </a:p>
          <a:p>
            <a:r>
              <a:rPr lang="en-US" dirty="0"/>
              <a:t>This can feel counter-intuitive, because that means that a simple beam connected to the ground with a pinned joint, U-joint, locked joint, etc. will use the exact same a-set.</a:t>
            </a:r>
          </a:p>
          <a:p>
            <a:pPr lvl="1"/>
            <a:r>
              <a:rPr lang="en-US" dirty="0"/>
              <a:t>The mode shape processing done by </a:t>
            </a:r>
            <a:r>
              <a:rPr lang="en-US" dirty="0" err="1"/>
              <a:t>FModal</a:t>
            </a:r>
            <a:r>
              <a:rPr lang="en-US" dirty="0"/>
              <a:t> is the same regardless of the joint type that will be used in DARTS.</a:t>
            </a:r>
          </a:p>
        </p:txBody>
      </p:sp>
    </p:spTree>
    <p:extLst>
      <p:ext uri="{BB962C8B-B14F-4D97-AF65-F5344CB8AC3E}">
        <p14:creationId xmlns:p14="http://schemas.microsoft.com/office/powerpoint/2010/main" val="174545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105250-107A-A8FD-706C-3BA8204F7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C7A2B5-4051-F02A-A672-1855CFA4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length fixed-fixed beam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0CCCF-2BEA-F74E-EF75-503AD3C7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2254344"/>
          </a:xfrm>
        </p:spPr>
        <p:txBody>
          <a:bodyPr>
            <a:normAutofit/>
          </a:bodyPr>
          <a:lstStyle/>
          <a:p>
            <a:r>
              <a:rPr lang="en-US" dirty="0"/>
              <a:t>In the example below, three beams are joined to create a triple-length fixed-fixed beam.</a:t>
            </a:r>
          </a:p>
          <a:p>
            <a:r>
              <a:rPr lang="en-US" dirty="0"/>
              <a:t>All the beams should have all 6 </a:t>
            </a:r>
            <a:r>
              <a:rPr lang="en-US" dirty="0" err="1"/>
              <a:t>DoFs</a:t>
            </a:r>
            <a:r>
              <a:rPr lang="en-US" dirty="0"/>
              <a:t> of both end nodes in their a-set.</a:t>
            </a:r>
          </a:p>
          <a:p>
            <a:r>
              <a:rPr lang="en-US" dirty="0"/>
              <a:t>Provided the three beams are identical, this means that NASTRAN only needs to be run once to generate the component data for the three bodies.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DB4E200-E455-13EB-2AAF-63A1EDE87EBD}"/>
              </a:ext>
            </a:extLst>
          </p:cNvPr>
          <p:cNvGrpSpPr/>
          <p:nvPr/>
        </p:nvGrpSpPr>
        <p:grpSpPr>
          <a:xfrm>
            <a:off x="994968" y="3879234"/>
            <a:ext cx="10195140" cy="2609707"/>
            <a:chOff x="1150191" y="2771512"/>
            <a:chExt cx="10195140" cy="26097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3FCB21-52F3-B5BB-9F78-03AE16CCD153}"/>
                </a:ext>
              </a:extLst>
            </p:cNvPr>
            <p:cNvSpPr/>
            <p:nvPr/>
          </p:nvSpPr>
          <p:spPr>
            <a:xfrm>
              <a:off x="1361853" y="3236833"/>
              <a:ext cx="3235688" cy="52249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9217BB3-4D34-6818-AC46-B6CACFB922D7}"/>
                </a:ext>
              </a:extLst>
            </p:cNvPr>
            <p:cNvCxnSpPr/>
            <p:nvPr/>
          </p:nvCxnSpPr>
          <p:spPr>
            <a:xfrm flipH="1">
              <a:off x="1355325" y="2771512"/>
              <a:ext cx="4596" cy="1402115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D318D5E-D293-4379-285D-EE3465CBA213}"/>
                </a:ext>
              </a:extLst>
            </p:cNvPr>
            <p:cNvCxnSpPr>
              <a:cxnSpLocks/>
            </p:cNvCxnSpPr>
            <p:nvPr/>
          </p:nvCxnSpPr>
          <p:spPr>
            <a:xfrm>
              <a:off x="1167433" y="2843039"/>
              <a:ext cx="202303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C91145C-1E88-BD5D-0F27-0C0E28A08FC2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38" y="3095672"/>
              <a:ext cx="202303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96689E2-1FB7-BFBE-F489-2BE9FE1BDED3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38" y="3354047"/>
              <a:ext cx="202303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96038FF-08EB-AADC-7986-54CA03DC9031}"/>
                </a:ext>
              </a:extLst>
            </p:cNvPr>
            <p:cNvCxnSpPr>
              <a:cxnSpLocks/>
            </p:cNvCxnSpPr>
            <p:nvPr/>
          </p:nvCxnSpPr>
          <p:spPr>
            <a:xfrm>
              <a:off x="1155938" y="3612422"/>
              <a:ext cx="202303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F1C4EED-CF24-35AB-DD68-CD5FFE7444E0}"/>
                </a:ext>
              </a:extLst>
            </p:cNvPr>
            <p:cNvCxnSpPr>
              <a:cxnSpLocks/>
            </p:cNvCxnSpPr>
            <p:nvPr/>
          </p:nvCxnSpPr>
          <p:spPr>
            <a:xfrm>
              <a:off x="1150191" y="3842089"/>
              <a:ext cx="202303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3AA3CF-4246-F100-BAAA-F70CFB9846A1}"/>
                </a:ext>
              </a:extLst>
            </p:cNvPr>
            <p:cNvSpPr/>
            <p:nvPr/>
          </p:nvSpPr>
          <p:spPr>
            <a:xfrm>
              <a:off x="4005576" y="3449274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BB6D5E-878F-6974-4877-B7163A7B129F}"/>
                </a:ext>
              </a:extLst>
            </p:cNvPr>
            <p:cNvSpPr/>
            <p:nvPr/>
          </p:nvSpPr>
          <p:spPr>
            <a:xfrm>
              <a:off x="1327369" y="3449274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4CE3BB2-03A8-BDCC-AA6B-B7C2DDB6DD5F}"/>
                </a:ext>
              </a:extLst>
            </p:cNvPr>
            <p:cNvSpPr/>
            <p:nvPr/>
          </p:nvSpPr>
          <p:spPr>
            <a:xfrm>
              <a:off x="1850367" y="3449274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89EBAB-8445-E9C0-F0B1-5584DBA696B5}"/>
                </a:ext>
              </a:extLst>
            </p:cNvPr>
            <p:cNvSpPr/>
            <p:nvPr/>
          </p:nvSpPr>
          <p:spPr>
            <a:xfrm>
              <a:off x="2373364" y="3449274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7FCB430-A30F-59BB-EC28-72C1F38118E2}"/>
                </a:ext>
              </a:extLst>
            </p:cNvPr>
            <p:cNvSpPr/>
            <p:nvPr/>
          </p:nvSpPr>
          <p:spPr>
            <a:xfrm>
              <a:off x="2907856" y="3449274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C2CA6D-42DE-4D69-E8D0-140A9DDB7D63}"/>
                </a:ext>
              </a:extLst>
            </p:cNvPr>
            <p:cNvSpPr/>
            <p:nvPr/>
          </p:nvSpPr>
          <p:spPr>
            <a:xfrm>
              <a:off x="3448096" y="3449274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34C2E7-8FA5-74B9-9369-54E91E7C5F4A}"/>
                </a:ext>
              </a:extLst>
            </p:cNvPr>
            <p:cNvSpPr/>
            <p:nvPr/>
          </p:nvSpPr>
          <p:spPr>
            <a:xfrm>
              <a:off x="4551563" y="3449274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947D54-E646-7CE5-576B-92192C1F37A8}"/>
                </a:ext>
              </a:extLst>
            </p:cNvPr>
            <p:cNvSpPr/>
            <p:nvPr/>
          </p:nvSpPr>
          <p:spPr>
            <a:xfrm flipH="1">
              <a:off x="7825987" y="3236834"/>
              <a:ext cx="3197432" cy="52249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0DFEFCD-3D6E-CD5D-3F0B-24C2B5E056A5}"/>
                </a:ext>
              </a:extLst>
            </p:cNvPr>
            <p:cNvCxnSpPr>
              <a:cxnSpLocks/>
            </p:cNvCxnSpPr>
            <p:nvPr/>
          </p:nvCxnSpPr>
          <p:spPr>
            <a:xfrm>
              <a:off x="11025327" y="2771513"/>
              <a:ext cx="4542" cy="1402115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23E657D-6DB7-402B-54D9-41E2D6EF1B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5629" y="2843040"/>
              <a:ext cx="199911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4D41346-7F58-0286-9F1D-709C221221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26988" y="3095673"/>
              <a:ext cx="199911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4BC7FA5-C2C6-F3C9-97E0-0769596A4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26988" y="3354048"/>
              <a:ext cx="199911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F9FAFB4-5429-0376-C9FA-8EADC96D45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26988" y="3612423"/>
              <a:ext cx="199911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608CC86-7732-7264-9477-F4C06B740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2667" y="3842090"/>
              <a:ext cx="199911" cy="219332"/>
            </a:xfrm>
            <a:prstGeom prst="straightConnector1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3AFCB44-965A-50B9-84A2-862C17994FDD}"/>
                </a:ext>
              </a:extLst>
            </p:cNvPr>
            <p:cNvSpPr/>
            <p:nvPr/>
          </p:nvSpPr>
          <p:spPr>
            <a:xfrm flipH="1">
              <a:off x="8314406" y="3449275"/>
              <a:ext cx="96547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95D6C96-2CA2-4684-49BF-28AB93600C94}"/>
                </a:ext>
              </a:extLst>
            </p:cNvPr>
            <p:cNvSpPr/>
            <p:nvPr/>
          </p:nvSpPr>
          <p:spPr>
            <a:xfrm flipH="1">
              <a:off x="10960948" y="3449275"/>
              <a:ext cx="96547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36C8AB8-81BE-8986-21B6-13957F6A4F29}"/>
                </a:ext>
              </a:extLst>
            </p:cNvPr>
            <p:cNvSpPr/>
            <p:nvPr/>
          </p:nvSpPr>
          <p:spPr>
            <a:xfrm flipH="1">
              <a:off x="10444134" y="3449275"/>
              <a:ext cx="96547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8E7950-530D-3F07-C452-A2659B9A76B6}"/>
                </a:ext>
              </a:extLst>
            </p:cNvPr>
            <p:cNvSpPr/>
            <p:nvPr/>
          </p:nvSpPr>
          <p:spPr>
            <a:xfrm flipH="1">
              <a:off x="9927320" y="3449275"/>
              <a:ext cx="96547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A66A191-DCC1-0232-07CF-FBA7AE04FAA9}"/>
                </a:ext>
              </a:extLst>
            </p:cNvPr>
            <p:cNvSpPr/>
            <p:nvPr/>
          </p:nvSpPr>
          <p:spPr>
            <a:xfrm flipH="1">
              <a:off x="9399147" y="3449275"/>
              <a:ext cx="96547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659A6E-C263-2550-A04F-80D8277DE68C}"/>
                </a:ext>
              </a:extLst>
            </p:cNvPr>
            <p:cNvSpPr/>
            <p:nvPr/>
          </p:nvSpPr>
          <p:spPr>
            <a:xfrm flipH="1">
              <a:off x="8865295" y="3449275"/>
              <a:ext cx="96547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098357E-39E4-64F2-B4C5-E52DE0A8C5DD}"/>
                </a:ext>
              </a:extLst>
            </p:cNvPr>
            <p:cNvSpPr/>
            <p:nvPr/>
          </p:nvSpPr>
          <p:spPr>
            <a:xfrm flipH="1">
              <a:off x="7774875" y="3449275"/>
              <a:ext cx="96547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B2FC5D-4A9E-0213-29C9-4DFA7C40E7F8}"/>
                </a:ext>
              </a:extLst>
            </p:cNvPr>
            <p:cNvSpPr/>
            <p:nvPr/>
          </p:nvSpPr>
          <p:spPr>
            <a:xfrm>
              <a:off x="4593298" y="3237179"/>
              <a:ext cx="3235687" cy="52249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6782A35-2F6C-2051-7EFE-4787D33C1EDA}"/>
                </a:ext>
              </a:extLst>
            </p:cNvPr>
            <p:cNvSpPr/>
            <p:nvPr/>
          </p:nvSpPr>
          <p:spPr>
            <a:xfrm>
              <a:off x="7237020" y="3449619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AF23409-D9C0-DACC-C827-23D0F1F86C9C}"/>
                </a:ext>
              </a:extLst>
            </p:cNvPr>
            <p:cNvSpPr/>
            <p:nvPr/>
          </p:nvSpPr>
          <p:spPr>
            <a:xfrm>
              <a:off x="4558813" y="3449619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C35804-4113-D54E-8336-5187B830E0F6}"/>
                </a:ext>
              </a:extLst>
            </p:cNvPr>
            <p:cNvSpPr/>
            <p:nvPr/>
          </p:nvSpPr>
          <p:spPr>
            <a:xfrm>
              <a:off x="5081811" y="3449619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A73BDCE-8FA4-A924-4631-1BDE12A6C6BA}"/>
                </a:ext>
              </a:extLst>
            </p:cNvPr>
            <p:cNvSpPr/>
            <p:nvPr/>
          </p:nvSpPr>
          <p:spPr>
            <a:xfrm>
              <a:off x="5604808" y="3449619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24A4FC-9C92-BEDD-DA02-63B83E16C340}"/>
                </a:ext>
              </a:extLst>
            </p:cNvPr>
            <p:cNvSpPr/>
            <p:nvPr/>
          </p:nvSpPr>
          <p:spPr>
            <a:xfrm>
              <a:off x="6139300" y="3449619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A6E7CEC-4772-C08D-202C-1F292EBE5399}"/>
                </a:ext>
              </a:extLst>
            </p:cNvPr>
            <p:cNvSpPr/>
            <p:nvPr/>
          </p:nvSpPr>
          <p:spPr>
            <a:xfrm>
              <a:off x="6679539" y="3449619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E72153C-7463-BACB-7AFF-FAFB76E63803}"/>
                </a:ext>
              </a:extLst>
            </p:cNvPr>
            <p:cNvSpPr/>
            <p:nvPr/>
          </p:nvSpPr>
          <p:spPr>
            <a:xfrm>
              <a:off x="7783006" y="3449619"/>
              <a:ext cx="97702" cy="10335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5B9639C-F3BE-7878-6322-22B34E10105F}"/>
                </a:ext>
              </a:extLst>
            </p:cNvPr>
            <p:cNvCxnSpPr/>
            <p:nvPr/>
          </p:nvCxnSpPr>
          <p:spPr>
            <a:xfrm flipH="1" flipV="1">
              <a:off x="1392942" y="3527731"/>
              <a:ext cx="748947" cy="108673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90624F-006C-111E-9950-27FF119D2E46}"/>
                </a:ext>
              </a:extLst>
            </p:cNvPr>
            <p:cNvSpPr txBox="1"/>
            <p:nvPr/>
          </p:nvSpPr>
          <p:spPr>
            <a:xfrm>
              <a:off x="1622777" y="4621388"/>
              <a:ext cx="103716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a-set: joint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47945BF-7434-6A49-754F-C6950719C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9221" y="3555954"/>
              <a:ext cx="492831" cy="107261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7B637F-22F7-E350-462A-60B6F487A0E8}"/>
                </a:ext>
              </a:extLst>
            </p:cNvPr>
            <p:cNvSpPr txBox="1"/>
            <p:nvPr/>
          </p:nvSpPr>
          <p:spPr>
            <a:xfrm>
              <a:off x="3386666" y="4635500"/>
              <a:ext cx="1820332" cy="7457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a-set: joint</a:t>
              </a:r>
            </a:p>
            <a:p>
              <a:r>
                <a:rPr lang="en-US" dirty="0"/>
                <a:t>This is added for the left and right beam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C3786BF-046E-CE66-89A0-3E83CEAF0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0665" y="3520676"/>
              <a:ext cx="492831" cy="107261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D64E28-E860-8A94-F561-A2A5E77C7DC1}"/>
                </a:ext>
              </a:extLst>
            </p:cNvPr>
            <p:cNvSpPr txBox="1"/>
            <p:nvPr/>
          </p:nvSpPr>
          <p:spPr>
            <a:xfrm>
              <a:off x="6441721" y="4635500"/>
              <a:ext cx="1820332" cy="7457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a-set: joint</a:t>
              </a:r>
            </a:p>
            <a:p>
              <a:r>
                <a:rPr lang="en-US" dirty="0"/>
                <a:t>This is added for the left and right beam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303C40D-CF63-120A-3981-FDCF3029F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95665" y="3520676"/>
              <a:ext cx="492831" cy="107261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26821A9-F644-BF88-CA81-CB9BB5482421}"/>
                </a:ext>
              </a:extLst>
            </p:cNvPr>
            <p:cNvSpPr txBox="1"/>
            <p:nvPr/>
          </p:nvSpPr>
          <p:spPr>
            <a:xfrm>
              <a:off x="9778999" y="4670777"/>
              <a:ext cx="156633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a-set: constraint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75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A871F-2A95-4E10-D4F9-023A684A5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ADA06-F54E-B41B-0495-BBBFA52F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 Lumped masses – as DARTS rigid bodies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07991-A8C1-EBF8-DB83-D1294AD6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6744654" cy="4356900"/>
          </a:xfrm>
        </p:spPr>
        <p:txBody>
          <a:bodyPr/>
          <a:lstStyle/>
          <a:p>
            <a:r>
              <a:rPr lang="en-US" dirty="0"/>
              <a:t>Rather than leaving lumped masses as part of the flexible body, they can be separated out.</a:t>
            </a:r>
          </a:p>
          <a:p>
            <a:r>
              <a:rPr lang="en-US" dirty="0"/>
              <a:t>The lumped masses can be imported as separate rigid-bodies in DARTS, which are attached to the flexible body via joints.</a:t>
            </a:r>
          </a:p>
          <a:p>
            <a:r>
              <a:rPr lang="en-US" dirty="0"/>
              <a:t>The mass properties of these lumped masses can change and they can be attached/detached at run-time.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237ABA-B0F0-3328-BFDE-564B385EA745}"/>
              </a:ext>
            </a:extLst>
          </p:cNvPr>
          <p:cNvGrpSpPr/>
          <p:nvPr/>
        </p:nvGrpSpPr>
        <p:grpSpPr>
          <a:xfrm>
            <a:off x="7624308" y="5586423"/>
            <a:ext cx="3087688" cy="523220"/>
            <a:chOff x="8273419" y="5692256"/>
            <a:chExt cx="3087688" cy="523220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C2D809E0-9B4C-2C34-440A-9D6D1273CC79}"/>
                </a:ext>
              </a:extLst>
            </p:cNvPr>
            <p:cNvSpPr txBox="1"/>
            <p:nvPr/>
          </p:nvSpPr>
          <p:spPr>
            <a:xfrm>
              <a:off x="8273419" y="5692256"/>
              <a:ext cx="3087688" cy="52322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/>
                <a:t>This image was created with the assistance of DALL·E 2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90702E-F728-E0DA-7F13-8C6863A295E9}"/>
                </a:ext>
              </a:extLst>
            </p:cNvPr>
            <p:cNvGrpSpPr/>
            <p:nvPr/>
          </p:nvGrpSpPr>
          <p:grpSpPr>
            <a:xfrm>
              <a:off x="8144984" y="1350931"/>
              <a:ext cx="3433553" cy="4225148"/>
              <a:chOff x="8144984" y="1350931"/>
              <a:chExt cx="3162483" cy="3890965"/>
            </a:xfrm>
          </p:grpSpPr>
          <p:pic>
            <p:nvPicPr>
              <p:cNvPr id="8" name="Picture 7" descr="A picture containing text, silhouette, tower&#10;&#10;Description automatically generated">
                <a:extLst>
                  <a:ext uri="{FF2B5EF4-FFF2-40B4-BE49-F238E27FC236}">
                    <a16:creationId xmlns:a16="http://schemas.microsoft.com/office/drawing/2014/main" id="{2A5C9857-B35C-0018-9C9F-447220C684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717" r="-217" b="-205"/>
              <a:stretch/>
            </p:blipFill>
            <p:spPr>
              <a:xfrm>
                <a:off x="8144984" y="1350931"/>
                <a:ext cx="3162483" cy="3890965"/>
              </a:xfrm>
              <a:prstGeom prst="rect">
                <a:avLst/>
              </a:prstGeom>
            </p:spPr>
          </p:pic>
          <p:pic>
            <p:nvPicPr>
              <p:cNvPr id="9" name="Picture 8" descr="A picture containing text, silhouette&#10;&#10;Description automatically generated">
                <a:extLst>
                  <a:ext uri="{FF2B5EF4-FFF2-40B4-BE49-F238E27FC236}">
                    <a16:creationId xmlns:a16="http://schemas.microsoft.com/office/drawing/2014/main" id="{8E12038B-2AF0-2F68-9C64-22FBFB42DB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4638" r="2319" b="5412"/>
              <a:stretch/>
            </p:blipFill>
            <p:spPr>
              <a:xfrm rot="1020000">
                <a:off x="10390536" y="1687461"/>
                <a:ext cx="262563" cy="2324739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text, silhouette&#10;&#10;Description automatically generated">
                <a:extLst>
                  <a:ext uri="{FF2B5EF4-FFF2-40B4-BE49-F238E27FC236}">
                    <a16:creationId xmlns:a16="http://schemas.microsoft.com/office/drawing/2014/main" id="{1C4B9982-A760-D8F1-B2C5-6A02486532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4638" r="2319" b="5412"/>
              <a:stretch/>
            </p:blipFill>
            <p:spPr>
              <a:xfrm rot="20580000">
                <a:off x="8737288" y="1667085"/>
                <a:ext cx="262563" cy="23247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1837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499250" y="209571"/>
            <a:ext cx="10164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/>
              <a:t>Use FModal for each component body to generate data for the DARTS multibody model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E18982-E045-1F61-B7C2-6D23D3F5730D}"/>
              </a:ext>
            </a:extLst>
          </p:cNvPr>
          <p:cNvGrpSpPr/>
          <p:nvPr/>
        </p:nvGrpSpPr>
        <p:grpSpPr>
          <a:xfrm>
            <a:off x="1046825" y="1398233"/>
            <a:ext cx="10201920" cy="4912769"/>
            <a:chOff x="1046825" y="1265068"/>
            <a:chExt cx="10201920" cy="4912769"/>
          </a:xfrm>
        </p:grpSpPr>
        <p:pic>
          <p:nvPicPr>
            <p:cNvPr id="3" name="Picture 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70D3DA9D-6355-BD9D-4CBE-25D6E8178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825" y="1782473"/>
              <a:ext cx="10104265" cy="439536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E55A0C-6EE2-D92D-7F21-E3CA1364E4DB}"/>
                </a:ext>
              </a:extLst>
            </p:cNvPr>
            <p:cNvSpPr/>
            <p:nvPr/>
          </p:nvSpPr>
          <p:spPr>
            <a:xfrm>
              <a:off x="7479436" y="1634970"/>
              <a:ext cx="954349" cy="532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3A16CA8F-4105-5718-345A-E1E327ED4611}"/>
                </a:ext>
              </a:extLst>
            </p:cNvPr>
            <p:cNvSpPr/>
            <p:nvPr/>
          </p:nvSpPr>
          <p:spPr>
            <a:xfrm rot="5400000">
              <a:off x="6114493" y="-625136"/>
              <a:ext cx="295922" cy="4823533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01484439-9ADA-2197-3359-EA31E7648325}"/>
                </a:ext>
              </a:extLst>
            </p:cNvPr>
            <p:cNvSpPr/>
            <p:nvPr/>
          </p:nvSpPr>
          <p:spPr>
            <a:xfrm rot="5400000">
              <a:off x="9813522" y="499368"/>
              <a:ext cx="295922" cy="2574524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1CD6C96E-BFDB-FA52-5376-5353257562C7}"/>
                </a:ext>
              </a:extLst>
            </p:cNvPr>
            <p:cNvSpPr/>
            <p:nvPr/>
          </p:nvSpPr>
          <p:spPr>
            <a:xfrm rot="5400000">
              <a:off x="2300795" y="414291"/>
              <a:ext cx="310718" cy="2759475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0907BD-BDC5-A0A1-87E7-7780BC591FDD}"/>
                </a:ext>
              </a:extLst>
            </p:cNvPr>
            <p:cNvSpPr txBox="1"/>
            <p:nvPr/>
          </p:nvSpPr>
          <p:spPr>
            <a:xfrm>
              <a:off x="1649767" y="1294660"/>
              <a:ext cx="160537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FEM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B075FD-1FAC-6541-1E01-140A72A94CFC}"/>
                </a:ext>
              </a:extLst>
            </p:cNvPr>
            <p:cNvSpPr txBox="1"/>
            <p:nvPr/>
          </p:nvSpPr>
          <p:spPr>
            <a:xfrm>
              <a:off x="5459767" y="1265068"/>
              <a:ext cx="160537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/>
                <a:t>FModal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782B61-33C7-1112-0999-D9E579546B1F}"/>
                </a:ext>
              </a:extLst>
            </p:cNvPr>
            <p:cNvSpPr txBox="1"/>
            <p:nvPr/>
          </p:nvSpPr>
          <p:spPr>
            <a:xfrm>
              <a:off x="9158796" y="1265068"/>
              <a:ext cx="160537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DARTS</a:t>
              </a:r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21795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532D-0AD2-905A-DFF6-1025DF11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23051-FCF1-BC4A-723B-ADFD6D36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DARTS Flexible body</a:t>
            </a:r>
          </a:p>
        </p:txBody>
      </p:sp>
    </p:spTree>
    <p:extLst>
      <p:ext uri="{BB962C8B-B14F-4D97-AF65-F5344CB8AC3E}">
        <p14:creationId xmlns:p14="http://schemas.microsoft.com/office/powerpoint/2010/main" val="179146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70513E-CC6B-4688-84CD-7786F3725A6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50" y="219424"/>
            <a:ext cx="10164000" cy="697500"/>
          </a:xfrm>
        </p:spPr>
        <p:txBody>
          <a:bodyPr>
            <a:normAutofit fontScale="90000"/>
          </a:bodyPr>
          <a:lstStyle/>
          <a:p>
            <a:r>
              <a:rPr lang="en-GB" dirty="0"/>
              <a:t>DARTS rigid/flexible real-time multibody dynamics engine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 b="7594"/>
          <a:stretch>
            <a:fillRect/>
          </a:stretch>
        </p:blipFill>
        <p:spPr bwMode="auto">
          <a:xfrm>
            <a:off x="2543176" y="1066801"/>
            <a:ext cx="7135813" cy="504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35390" y="6416880"/>
            <a:ext cx="784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rgbClr val="FF0000"/>
                </a:solidFill>
              </a:rPr>
              <a:t>Abhinandan</a:t>
            </a:r>
            <a:r>
              <a:rPr lang="en-US" sz="1100" i="1" dirty="0">
                <a:solidFill>
                  <a:srgbClr val="FF0000"/>
                </a:solidFill>
              </a:rPr>
              <a:t> Jain, "Robot and </a:t>
            </a:r>
            <a:r>
              <a:rPr lang="en-US" sz="1100" i="1" dirty="0" err="1">
                <a:solidFill>
                  <a:srgbClr val="FF0000"/>
                </a:solidFill>
              </a:rPr>
              <a:t>Multibody</a:t>
            </a:r>
            <a:r>
              <a:rPr lang="en-US" sz="1100" i="1" dirty="0">
                <a:solidFill>
                  <a:srgbClr val="FF0000"/>
                </a:solidFill>
              </a:rPr>
              <a:t> Dynamics: Analysis and Algorithms", Springer, 2010. </a:t>
            </a:r>
          </a:p>
        </p:txBody>
      </p:sp>
    </p:spTree>
    <p:extLst>
      <p:ext uri="{BB962C8B-B14F-4D97-AF65-F5344CB8AC3E}">
        <p14:creationId xmlns:p14="http://schemas.microsoft.com/office/powerpoint/2010/main" val="2589171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Topics overview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Single flexible body modeling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FModal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FEM/DARTS bridge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Flexible multibody systems in DARTS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Time domain simulations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Recovering system modes with configuration changes</a:t>
            </a:r>
          </a:p>
          <a:p>
            <a:pPr marL="571500" indent="-457200">
              <a:lnSpc>
                <a:spcPct val="114999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Servo-elastic effects</a:t>
            </a:r>
          </a:p>
          <a:p>
            <a:pPr marL="571500" indent="-457200">
              <a:lnSpc>
                <a:spcPct val="114999"/>
              </a:lnSpc>
              <a:buAutoNum type="arabicPeriod"/>
            </a:pPr>
            <a:r>
              <a:rPr lang="en-US">
                <a:solidFill>
                  <a:schemeClr val="tx2">
                    <a:lumMod val="90000"/>
                  </a:schemeClr>
                </a:solidFill>
              </a:rPr>
              <a:t>Wrap up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69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499249" y="419950"/>
            <a:ext cx="10360907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/>
              <a:t>FModal workflow for a single component flexible body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B7CAD0-8B64-3AEE-5DDB-AFEA83999323}"/>
              </a:ext>
            </a:extLst>
          </p:cNvPr>
          <p:cNvGrpSpPr/>
          <p:nvPr/>
        </p:nvGrpSpPr>
        <p:grpSpPr>
          <a:xfrm>
            <a:off x="1690255" y="1444176"/>
            <a:ext cx="8812388" cy="4863104"/>
            <a:chOff x="1883834" y="1423394"/>
            <a:chExt cx="8812388" cy="486310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18E7F01-B37E-3597-DCD6-D5FF02F0461E}"/>
                </a:ext>
              </a:extLst>
            </p:cNvPr>
            <p:cNvGrpSpPr/>
            <p:nvPr/>
          </p:nvGrpSpPr>
          <p:grpSpPr>
            <a:xfrm>
              <a:off x="1883834" y="2625899"/>
              <a:ext cx="7394563" cy="3660599"/>
              <a:chOff x="1046825" y="1398233"/>
              <a:chExt cx="7394563" cy="366059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907BD-BDC5-A0A1-87E7-7780BC591FDD}"/>
                  </a:ext>
                </a:extLst>
              </p:cNvPr>
              <p:cNvSpPr txBox="1"/>
              <p:nvPr/>
            </p:nvSpPr>
            <p:spPr>
              <a:xfrm>
                <a:off x="1649767" y="1427825"/>
                <a:ext cx="1605378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/>
                  <a:t>FEM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B075FD-1FAC-6541-1E01-140A72A94CFC}"/>
                  </a:ext>
                </a:extLst>
              </p:cNvPr>
              <p:cNvSpPr txBox="1"/>
              <p:nvPr/>
            </p:nvSpPr>
            <p:spPr>
              <a:xfrm>
                <a:off x="5459767" y="1398233"/>
                <a:ext cx="1605378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 dirty="0"/>
                  <a:t>FModal</a:t>
                </a:r>
                <a:endParaRPr lang="en-US" dirty="0"/>
              </a:p>
            </p:txBody>
          </p:sp>
          <p:pic>
            <p:nvPicPr>
              <p:cNvPr id="3" name="Picture 3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70D3DA9D-6355-BD9D-4CBE-25D6E8178A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74" r="26906" b="30498"/>
              <a:stretch/>
            </p:blipFill>
            <p:spPr>
              <a:xfrm>
                <a:off x="1046825" y="1923289"/>
                <a:ext cx="7385632" cy="304724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E55A0C-6EE2-D92D-7F21-E3CA1364E4DB}"/>
                  </a:ext>
                </a:extLst>
              </p:cNvPr>
              <p:cNvSpPr/>
              <p:nvPr/>
            </p:nvSpPr>
            <p:spPr>
              <a:xfrm>
                <a:off x="7479436" y="1768135"/>
                <a:ext cx="954349" cy="532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Left Brace 3">
                <a:extLst>
                  <a:ext uri="{FF2B5EF4-FFF2-40B4-BE49-F238E27FC236}">
                    <a16:creationId xmlns:a16="http://schemas.microsoft.com/office/drawing/2014/main" id="{3A16CA8F-4105-5718-345A-E1E327ED4611}"/>
                  </a:ext>
                </a:extLst>
              </p:cNvPr>
              <p:cNvSpPr/>
              <p:nvPr/>
            </p:nvSpPr>
            <p:spPr>
              <a:xfrm rot="5400000">
                <a:off x="5987494" y="-386138"/>
                <a:ext cx="310033" cy="4597755"/>
              </a:xfrm>
              <a:prstGeom prst="leftBrac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 Brace 7">
                <a:extLst>
                  <a:ext uri="{FF2B5EF4-FFF2-40B4-BE49-F238E27FC236}">
                    <a16:creationId xmlns:a16="http://schemas.microsoft.com/office/drawing/2014/main" id="{1CD6C96E-BFDB-FA52-5376-5353257562C7}"/>
                  </a:ext>
                </a:extLst>
              </p:cNvPr>
              <p:cNvSpPr/>
              <p:nvPr/>
            </p:nvSpPr>
            <p:spPr>
              <a:xfrm rot="5400000">
                <a:off x="2300795" y="547456"/>
                <a:ext cx="310718" cy="2759475"/>
              </a:xfrm>
              <a:prstGeom prst="leftBrac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28FA04-32EB-6AFE-C812-9EA27BE47FB4}"/>
                  </a:ext>
                </a:extLst>
              </p:cNvPr>
              <p:cNvSpPr/>
              <p:nvPr/>
            </p:nvSpPr>
            <p:spPr>
              <a:xfrm>
                <a:off x="2180167" y="4691944"/>
                <a:ext cx="1573388" cy="366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8EB438-A6D3-52DE-1FF9-EB108176E738}"/>
                </a:ext>
              </a:extLst>
            </p:cNvPr>
            <p:cNvGrpSpPr/>
            <p:nvPr/>
          </p:nvGrpSpPr>
          <p:grpSpPr>
            <a:xfrm>
              <a:off x="2963333" y="1423394"/>
              <a:ext cx="7732889" cy="1139601"/>
              <a:chOff x="-383228" y="1490840"/>
              <a:chExt cx="12215395" cy="1538461"/>
            </a:xfrm>
          </p:grpSpPr>
          <p:sp>
            <p:nvSpPr>
              <p:cNvPr id="6" name="Rectangle: Folded Corner 5">
                <a:extLst>
                  <a:ext uri="{FF2B5EF4-FFF2-40B4-BE49-F238E27FC236}">
                    <a16:creationId xmlns:a16="http://schemas.microsoft.com/office/drawing/2014/main" id="{902EED04-C01C-8097-5386-01437430AA21}"/>
                  </a:ext>
                </a:extLst>
              </p:cNvPr>
              <p:cNvSpPr/>
              <p:nvPr/>
            </p:nvSpPr>
            <p:spPr>
              <a:xfrm>
                <a:off x="-383228" y="1693333"/>
                <a:ext cx="1437276" cy="1335968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cs typeface="Arial"/>
                  </a:rPr>
                  <a:t>NASTRAN run </a:t>
                </a:r>
                <a:r>
                  <a:rPr lang="en-US" sz="1000" err="1">
                    <a:solidFill>
                      <a:schemeClr val="tx1"/>
                    </a:solidFill>
                    <a:cs typeface="Arial"/>
                  </a:rPr>
                  <a:t>deck</a:t>
                </a:r>
                <a:r>
                  <a:rPr lang="en-US" sz="1000" err="1">
                    <a:cs typeface="Arial"/>
                  </a:rPr>
                  <a:t>f</a:t>
                </a:r>
                <a:endParaRPr lang="en-US" sz="1000">
                  <a:cs typeface="Arial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AC3B955-7814-3459-2BBF-CAAE4D6F77EC}"/>
                  </a:ext>
                </a:extLst>
              </p:cNvPr>
              <p:cNvSpPr/>
              <p:nvPr/>
            </p:nvSpPr>
            <p:spPr>
              <a:xfrm>
                <a:off x="3831166" y="1862667"/>
                <a:ext cx="2144889" cy="103716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cs typeface="Arial"/>
                  </a:rPr>
                  <a:t>NASTRAN SOL 103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cs typeface="Arial"/>
                  </a:rPr>
                  <a:t>(modified with DMAPs)</a:t>
                </a:r>
              </a:p>
            </p:txBody>
          </p:sp>
          <p:sp>
            <p:nvSpPr>
              <p:cNvPr id="12" name="Rectangle: Folded Corner 11">
                <a:extLst>
                  <a:ext uri="{FF2B5EF4-FFF2-40B4-BE49-F238E27FC236}">
                    <a16:creationId xmlns:a16="http://schemas.microsoft.com/office/drawing/2014/main" id="{01D2E7B4-3B71-49FD-4802-6C7FAD1874B1}"/>
                  </a:ext>
                </a:extLst>
              </p:cNvPr>
              <p:cNvSpPr/>
              <p:nvPr/>
            </p:nvSpPr>
            <p:spPr>
              <a:xfrm>
                <a:off x="1684960" y="1693333"/>
                <a:ext cx="1593313" cy="1335968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cs typeface="Arial"/>
                  </a:rPr>
                  <a:t>Modified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cs typeface="Arial"/>
                  </a:rPr>
                  <a:t>NASTRAN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cs typeface="Arial"/>
                  </a:rPr>
                  <a:t>run </a:t>
                </a:r>
                <a:r>
                  <a:rPr lang="en-US" sz="1200" err="1">
                    <a:solidFill>
                      <a:schemeClr val="tx1"/>
                    </a:solidFill>
                    <a:cs typeface="Arial"/>
                  </a:rPr>
                  <a:t>deck</a:t>
                </a:r>
                <a:r>
                  <a:rPr lang="en-US" sz="1200" err="1">
                    <a:cs typeface="Arial"/>
                  </a:rPr>
                  <a:t>f</a:t>
                </a:r>
                <a:endParaRPr lang="en-US" sz="1200">
                  <a:cs typeface="Arial"/>
                </a:endParaRPr>
              </a:p>
            </p:txBody>
          </p:sp>
          <p:sp>
            <p:nvSpPr>
              <p:cNvPr id="13" name="Rectangle: Folded Corner 12">
                <a:extLst>
                  <a:ext uri="{FF2B5EF4-FFF2-40B4-BE49-F238E27FC236}">
                    <a16:creationId xmlns:a16="http://schemas.microsoft.com/office/drawing/2014/main" id="{FCA68D69-734E-0B39-8CA0-C95E7609C5FF}"/>
                  </a:ext>
                </a:extLst>
              </p:cNvPr>
              <p:cNvSpPr/>
              <p:nvPr/>
            </p:nvSpPr>
            <p:spPr>
              <a:xfrm>
                <a:off x="6639276" y="1490840"/>
                <a:ext cx="1058333" cy="1535993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cs typeface="Arial"/>
                  </a:rPr>
                  <a:t>FO6, OP2, and or MAT 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  <a:cs typeface="Arial"/>
                  </a:rPr>
                  <a:t>file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444071D-5CB1-1078-797F-502D29034B04}"/>
                  </a:ext>
                </a:extLst>
              </p:cNvPr>
              <p:cNvCxnSpPr/>
              <p:nvPr/>
            </p:nvCxnSpPr>
            <p:spPr>
              <a:xfrm flipV="1">
                <a:off x="1077751" y="2319864"/>
                <a:ext cx="639231" cy="98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3A52F1E-DF0A-83DA-A61E-2651839D42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90829" y="2341032"/>
                <a:ext cx="538924" cy="77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A342CA9-1C98-8FD4-0BA7-A843F66E93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77467" y="2326920"/>
                <a:ext cx="660398" cy="98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B107057-F7A6-69BC-9371-6BB7BC2FB7E9}"/>
                  </a:ext>
                </a:extLst>
              </p:cNvPr>
              <p:cNvSpPr/>
              <p:nvPr/>
            </p:nvSpPr>
            <p:spPr>
              <a:xfrm>
                <a:off x="10576277" y="2024944"/>
                <a:ext cx="1255890" cy="60677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cs typeface="Arial"/>
                  </a:rPr>
                  <a:t>DARTS</a:t>
                </a:r>
                <a:r>
                  <a:rPr lang="en-US" dirty="0">
                    <a:solidFill>
                      <a:schemeClr val="tx1"/>
                    </a:solidFill>
                    <a:cs typeface="Arial"/>
                  </a:rPr>
                  <a:t> 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976B2CB9-56FB-79C5-9D6F-DD0CCCF2AD6B}"/>
                  </a:ext>
                </a:extLst>
              </p:cNvPr>
              <p:cNvSpPr/>
              <p:nvPr/>
            </p:nvSpPr>
            <p:spPr>
              <a:xfrm>
                <a:off x="7937498" y="2130777"/>
                <a:ext cx="2547055" cy="4162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04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DARTS flexible bodies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310994"/>
            <a:ext cx="11193502" cy="5547006"/>
          </a:xfrm>
        </p:spPr>
        <p:txBody>
          <a:bodyPr>
            <a:normAutofit/>
          </a:bodyPr>
          <a:lstStyle/>
          <a:p>
            <a:r>
              <a:rPr lang="en-US" dirty="0"/>
              <a:t>DARTS flexible bodies have all the properties of rigid bodies. </a:t>
            </a:r>
          </a:p>
          <a:p>
            <a:pPr>
              <a:lnSpc>
                <a:spcPct val="114999"/>
              </a:lnSpc>
            </a:pPr>
            <a:r>
              <a:rPr lang="en-US" dirty="0"/>
              <a:t>In addition, they also have: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Stiffness/damping vectors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Flexible body degrees of freedom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Flexible body nodes: including </a:t>
            </a:r>
            <a:r>
              <a:rPr lang="en-US" dirty="0" err="1"/>
              <a:t>pnode</a:t>
            </a:r>
            <a:r>
              <a:rPr lang="en-US" dirty="0"/>
              <a:t> and </a:t>
            </a:r>
            <a:r>
              <a:rPr lang="en-US" dirty="0" err="1"/>
              <a:t>onode</a:t>
            </a:r>
            <a:endParaRPr lang="en-US" dirty="0"/>
          </a:p>
          <a:p>
            <a:pPr lvl="1">
              <a:lnSpc>
                <a:spcPct val="114999"/>
              </a:lnSpc>
            </a:pPr>
            <a:r>
              <a:rPr lang="en-US" dirty="0"/>
              <a:t>Optional modal integrals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Optional reduced geometric stiffness matrices</a:t>
            </a:r>
          </a:p>
          <a:p>
            <a:pPr>
              <a:lnSpc>
                <a:spcPct val="114999"/>
              </a:lnSpc>
            </a:pPr>
            <a:r>
              <a:rPr lang="en-US" dirty="0"/>
              <a:t>The rigid body DARTS methods that are used when calculating the dynamics are overridden to include the flexible body contributions.</a:t>
            </a:r>
          </a:p>
          <a:p>
            <a:pPr lvl="1">
              <a:lnSpc>
                <a:spcPct val="114999"/>
              </a:lnSpc>
            </a:pPr>
            <a:r>
              <a:rPr lang="en-US" dirty="0"/>
              <a:t>Modal integral and geometric stiffening due to inertial loads contributions will also  be added if specified when creating the DARTS flexible body.</a:t>
            </a:r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C4813-7212-E4E6-F0F4-DDDAE0B28F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6501D-2801-97B9-A925-A467DDBE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description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F5865-E583-3531-9166-CAE98CCF3166}"/>
              </a:ext>
            </a:extLst>
          </p:cNvPr>
          <p:cNvGrpSpPr/>
          <p:nvPr/>
        </p:nvGrpSpPr>
        <p:grpSpPr>
          <a:xfrm>
            <a:off x="1059873" y="1253247"/>
            <a:ext cx="10072064" cy="5151744"/>
            <a:chOff x="1060010" y="1571901"/>
            <a:chExt cx="10072064" cy="5151744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16D5C188-B4BC-ADE6-4F82-9F02AA48A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010" y="1571901"/>
              <a:ext cx="10072064" cy="472812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DA24456-94A0-0787-5252-AC51C4722723}"/>
                </a:ext>
              </a:extLst>
            </p:cNvPr>
            <p:cNvGrpSpPr/>
            <p:nvPr/>
          </p:nvGrpSpPr>
          <p:grpSpPr>
            <a:xfrm>
              <a:off x="2742729" y="3365153"/>
              <a:ext cx="6971166" cy="3358492"/>
              <a:chOff x="2742729" y="3365153"/>
              <a:chExt cx="6971166" cy="335849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618B10-C75C-6FE9-4E64-F9D36CC1B297}"/>
                  </a:ext>
                </a:extLst>
              </p:cNvPr>
              <p:cNvSpPr txBox="1"/>
              <p:nvPr/>
            </p:nvSpPr>
            <p:spPr>
              <a:xfrm>
                <a:off x="3606297" y="6261980"/>
                <a:ext cx="1546633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o-nodes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B6E6F2-8614-1E43-D964-5FBE894F1135}"/>
                  </a:ext>
                </a:extLst>
              </p:cNvPr>
              <p:cNvSpPr txBox="1"/>
              <p:nvPr/>
            </p:nvSpPr>
            <p:spPr>
              <a:xfrm>
                <a:off x="7823702" y="6261979"/>
                <a:ext cx="1546633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p-nodes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34F87FF-FB98-536A-A2BF-2B462425AAA5}"/>
                  </a:ext>
                </a:extLst>
              </p:cNvPr>
              <p:cNvCxnSpPr/>
              <p:nvPr/>
            </p:nvCxnSpPr>
            <p:spPr>
              <a:xfrm flipH="1" flipV="1">
                <a:off x="2742729" y="4262956"/>
                <a:ext cx="1620570" cy="20656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D51EF88-A01C-DE30-F93A-4C4BAD2484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3300" y="3365153"/>
                <a:ext cx="3766240" cy="2955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DE7C091-FA20-7C6E-C320-96FC16D90B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5794" y="3863092"/>
                <a:ext cx="1118101" cy="2420295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9E7A9E-99DD-EB37-1D7F-63E547A345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8964" y="3553765"/>
                <a:ext cx="4781741" cy="2729622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7979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5CE93-792A-D447-391C-F5A765014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D60F3-4D23-BC74-A6CD-6653C45C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DARTS flexible body joints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4961E-CA63-ED6F-B677-88206CD7A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joints of flexible bodies are like their rigid counterparts. The difference is that the </a:t>
            </a:r>
            <a:r>
              <a:rPr lang="en-US" b="1" dirty="0" err="1"/>
              <a:t>pnodes</a:t>
            </a:r>
            <a:r>
              <a:rPr lang="en-US" dirty="0"/>
              <a:t> and </a:t>
            </a:r>
            <a:r>
              <a:rPr lang="en-US" b="1" dirty="0" err="1"/>
              <a:t>onodes</a:t>
            </a:r>
            <a:r>
              <a:rPr lang="en-US" dirty="0"/>
              <a:t> on the flexible body/bodies are flexible body nodes (i.e., they can deform).</a:t>
            </a:r>
          </a:p>
          <a:p>
            <a:r>
              <a:rPr lang="en-US" dirty="0"/>
              <a:t>This allows the nodes that make up the joint to deform with the flexible body/bodies. 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2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555E9-9E87-A0C6-B822-3E07B8F6D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77705-FDC6-8396-D22F-AD06F7C4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Handling loop constraints in a multibody system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CD43B-9A2A-277B-25A1-78A5316B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4744955"/>
          </a:xfrm>
        </p:spPr>
        <p:txBody>
          <a:bodyPr>
            <a:normAutofit/>
          </a:bodyPr>
          <a:lstStyle/>
          <a:p>
            <a:r>
              <a:rPr lang="en-US" dirty="0"/>
              <a:t>If the body has more than 6 </a:t>
            </a:r>
            <a:r>
              <a:rPr lang="en-US" dirty="0" err="1"/>
              <a:t>DoFs</a:t>
            </a:r>
            <a:r>
              <a:rPr lang="en-US" dirty="0"/>
              <a:t> constrained, e.g., a fixed-fixed beam, then flexible body constraints need to be used. </a:t>
            </a:r>
          </a:p>
          <a:p>
            <a:pPr lvl="1"/>
            <a:r>
              <a:rPr lang="en-US" dirty="0"/>
              <a:t>This is like how rigid-body constraints must be used for a similarly-constrained rigid body.</a:t>
            </a:r>
          </a:p>
          <a:p>
            <a:pPr>
              <a:lnSpc>
                <a:spcPct val="114999"/>
              </a:lnSpc>
            </a:pPr>
            <a:r>
              <a:rPr lang="en-US" dirty="0"/>
              <a:t>For flexible bodies, these constraint nodes have a modal matrix in addition to the normal translation/rotation.</a:t>
            </a:r>
          </a:p>
          <a:p>
            <a:pPr>
              <a:lnSpc>
                <a:spcPct val="114999"/>
              </a:lnSpc>
            </a:pPr>
            <a:r>
              <a:rPr lang="en-US" dirty="0"/>
              <a:t>Like rigid-body systems, we can model arbitrary flexible multibody topologies using cut joint constraints, i.e., a tree topology plus flexible body closure constraints.</a:t>
            </a:r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42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5CE93-792A-D447-391C-F5A765014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D60F3-4D23-BC74-A6CD-6653C45C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effects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4961E-CA63-ED6F-B677-88206CD7A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mentioned previously, flexible bodies provide methods to get/set the modal integrals and reduced geometric stiffening matrices.</a:t>
            </a:r>
          </a:p>
          <a:p>
            <a:r>
              <a:rPr lang="en-US" dirty="0"/>
              <a:t>Residual vectors appear as mode shapes, so these are incorporated when setting the nodal matrices for the body's nodes.</a:t>
            </a:r>
          </a:p>
        </p:txBody>
      </p:sp>
    </p:spTree>
    <p:extLst>
      <p:ext uri="{BB962C8B-B14F-4D97-AF65-F5344CB8AC3E}">
        <p14:creationId xmlns:p14="http://schemas.microsoft.com/office/powerpoint/2010/main" val="2742956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532D-0AD2-905A-DFF6-1025DF11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23051-FCF1-BC4A-723B-ADFD6D36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DARTS Flexible node</a:t>
            </a:r>
          </a:p>
        </p:txBody>
      </p:sp>
    </p:spTree>
    <p:extLst>
      <p:ext uri="{BB962C8B-B14F-4D97-AF65-F5344CB8AC3E}">
        <p14:creationId xmlns:p14="http://schemas.microsoft.com/office/powerpoint/2010/main" val="3237967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DARTS Flexible nodes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193502" cy="5163000"/>
          </a:xfrm>
        </p:spPr>
        <p:txBody>
          <a:bodyPr>
            <a:normAutofit/>
          </a:bodyPr>
          <a:lstStyle/>
          <a:p>
            <a:r>
              <a:rPr lang="en-US" dirty="0"/>
              <a:t>Flexible body nodes are similar to rigid body nodes. The difference is they have a nodal matrix derived from the mode shapes associated with them.</a:t>
            </a:r>
          </a:p>
          <a:p>
            <a:pPr>
              <a:lnSpc>
                <a:spcPct val="114999"/>
              </a:lnSpc>
            </a:pPr>
            <a:r>
              <a:rPr lang="en-US" dirty="0"/>
              <a:t>This nodal matrix can be used to compute the deformation/rotation of the node as the modal coordinates change.</a:t>
            </a:r>
          </a:p>
          <a:p>
            <a:pPr>
              <a:lnSpc>
                <a:spcPct val="114999"/>
              </a:lnSpc>
            </a:pPr>
            <a:r>
              <a:rPr lang="en-US" dirty="0"/>
              <a:t>This matrix is represented in the body reference frame.</a:t>
            </a:r>
          </a:p>
          <a:p>
            <a:pPr lvl="1">
              <a:lnSpc>
                <a:spcPct val="114999"/>
              </a:lnSpc>
              <a:buSzPts val="1800"/>
            </a:pPr>
            <a:r>
              <a:rPr lang="en-US" dirty="0"/>
              <a:t>This is so that the node itself can have an arbitrary non-deformed body-to-node transform, i.e., the node may be rotated relative to the body frame in its undeformed state.</a:t>
            </a:r>
          </a:p>
          <a:p>
            <a:pPr>
              <a:lnSpc>
                <a:spcPct val="114999"/>
              </a:lnSpc>
            </a:pPr>
            <a:r>
              <a:rPr lang="en-US" dirty="0"/>
              <a:t>The API is similar to rigid-body nodes but contains a few more methods for things like getting/setting the nodal matrix.</a:t>
            </a:r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50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C4813-7212-E4E6-F0F4-DDDAE0B28F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6501D-2801-97B9-A925-A467DDBE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description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ED15A0-0024-7FC2-2204-546143F36064}"/>
              </a:ext>
            </a:extLst>
          </p:cNvPr>
          <p:cNvGrpSpPr/>
          <p:nvPr/>
        </p:nvGrpSpPr>
        <p:grpSpPr>
          <a:xfrm>
            <a:off x="1059873" y="1315592"/>
            <a:ext cx="10072064" cy="5151744"/>
            <a:chOff x="1060010" y="1571901"/>
            <a:chExt cx="10072064" cy="5151744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16D5C188-B4BC-ADE6-4F82-9F02AA48A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010" y="1571901"/>
              <a:ext cx="10072064" cy="472812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DA24456-94A0-0787-5252-AC51C4722723}"/>
                </a:ext>
              </a:extLst>
            </p:cNvPr>
            <p:cNvGrpSpPr/>
            <p:nvPr/>
          </p:nvGrpSpPr>
          <p:grpSpPr>
            <a:xfrm>
              <a:off x="2742729" y="3365153"/>
              <a:ext cx="6971166" cy="3358492"/>
              <a:chOff x="2742729" y="3365153"/>
              <a:chExt cx="6971166" cy="335849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618B10-C75C-6FE9-4E64-F9D36CC1B297}"/>
                  </a:ext>
                </a:extLst>
              </p:cNvPr>
              <p:cNvSpPr txBox="1"/>
              <p:nvPr/>
            </p:nvSpPr>
            <p:spPr>
              <a:xfrm>
                <a:off x="3606297" y="6261980"/>
                <a:ext cx="1546633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o-nodes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B6E6F2-8614-1E43-D964-5FBE894F1135}"/>
                  </a:ext>
                </a:extLst>
              </p:cNvPr>
              <p:cNvSpPr txBox="1"/>
              <p:nvPr/>
            </p:nvSpPr>
            <p:spPr>
              <a:xfrm>
                <a:off x="7823702" y="6261979"/>
                <a:ext cx="1546633" cy="4616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p-nodes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34F87FF-FB98-536A-A2BF-2B462425AAA5}"/>
                  </a:ext>
                </a:extLst>
              </p:cNvPr>
              <p:cNvCxnSpPr/>
              <p:nvPr/>
            </p:nvCxnSpPr>
            <p:spPr>
              <a:xfrm flipH="1" flipV="1">
                <a:off x="2742729" y="4262956"/>
                <a:ext cx="1620570" cy="20656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D51EF88-A01C-DE30-F93A-4C4BAD2484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3300" y="3365153"/>
                <a:ext cx="3766240" cy="2955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DE7C091-FA20-7C6E-C320-96FC16D90B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5794" y="3863092"/>
                <a:ext cx="1118101" cy="2420295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89E7A9E-99DD-EB37-1D7F-63E547A345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8964" y="3553765"/>
                <a:ext cx="4781741" cy="2729622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0230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C4813-7212-E4E6-F0F4-DDDAE0B28F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6501D-2801-97B9-A925-A467DDBE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description</a:t>
            </a:r>
          </a:p>
        </p:txBody>
      </p:sp>
      <p:pic>
        <p:nvPicPr>
          <p:cNvPr id="4" name="mode_shape">
            <a:hlinkClick r:id="" action="ppaction://media"/>
            <a:extLst>
              <a:ext uri="{FF2B5EF4-FFF2-40B4-BE49-F238E27FC236}">
                <a16:creationId xmlns:a16="http://schemas.microsoft.com/office/drawing/2014/main" id="{59AC8E47-4646-73A0-2F36-30F9FB6DBE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1314" y="1328122"/>
            <a:ext cx="8534534" cy="53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8AFC-D863-0AE7-1AF6-247EF0FB2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Flexible bodies and nodes in DARTS</a:t>
            </a:r>
          </a:p>
          <a:p>
            <a:pPr>
              <a:lnSpc>
                <a:spcPct val="114999"/>
              </a:lnSpc>
            </a:pPr>
            <a:r>
              <a:rPr lang="en-US" dirty="0"/>
              <a:t>Notebook examples</a:t>
            </a:r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5CE93-792A-D447-391C-F5A765014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D60F3-4D23-BC74-A6CD-6653C45C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4961E-CA63-ED6F-B677-88206CD7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49"/>
            <a:ext cx="11193502" cy="5100767"/>
          </a:xfrm>
        </p:spPr>
        <p:txBody>
          <a:bodyPr/>
          <a:lstStyle/>
          <a:p>
            <a:r>
              <a:rPr lang="en-US" dirty="0"/>
              <a:t>Flexible bodies have a stiffness/damping vector.</a:t>
            </a:r>
          </a:p>
          <a:p>
            <a:pPr lvl="1"/>
            <a:r>
              <a:rPr lang="en-US" dirty="0"/>
              <a:t>The stiffness vector is computed from the eigenvalues that were part of the normalized component modes we calculated earlier.</a:t>
            </a:r>
          </a:p>
          <a:p>
            <a:r>
              <a:rPr lang="en-US" dirty="0"/>
              <a:t>Flexible bodies have modal coordinates, nodes do not. </a:t>
            </a:r>
          </a:p>
          <a:p>
            <a:r>
              <a:rPr lang="en-US" dirty="0"/>
              <a:t>Nodes have nodal matrices (these are from the normalized component mode shapes we calculated earlier).</a:t>
            </a:r>
          </a:p>
          <a:p>
            <a:pPr lvl="1"/>
            <a:r>
              <a:rPr lang="en-US" dirty="0"/>
              <a:t>Nodes use their nodal matrix and their associated body's flexible body coordinates to calculate their deformation.</a:t>
            </a:r>
          </a:p>
          <a:p>
            <a:r>
              <a:rPr lang="en-US" dirty="0"/>
              <a:t>Flexible bodies contain the data for modal integrals, and geometric stiffening due to inertial loads. These effect the dynamics of the body. </a:t>
            </a:r>
          </a:p>
        </p:txBody>
      </p:sp>
    </p:spTree>
    <p:extLst>
      <p:ext uri="{BB962C8B-B14F-4D97-AF65-F5344CB8AC3E}">
        <p14:creationId xmlns:p14="http://schemas.microsoft.com/office/powerpoint/2010/main" val="2289067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05CF0-5965-C112-7DD5-06509DDE1C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901F8-A441-E600-18CF-7767E260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Cantilevered beam modal analysis</a:t>
            </a: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CD4F0-316A-8C78-F1CB-82D84E84B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0033CC"/>
                </a:solidFill>
                <a:hlinkClick r:id="rId2"/>
              </a:rPr>
              <a:t>F-FlexDynamics/09-CantileverBeamModalAnalysis</a:t>
            </a:r>
          </a:p>
          <a:p>
            <a:pPr marL="114300" indent="0">
              <a:buNone/>
            </a:pPr>
            <a:endParaRPr lang="en-US" sz="2200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5E312DB-182B-4F88-B621-792CF40FF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678" y="3137678"/>
            <a:ext cx="4697589" cy="19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5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05CF0-5965-C112-7DD5-06509DDE1C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901F8-A441-E600-18CF-7767E260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Fixed-fixed beam modal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CD4F0-316A-8C78-F1CB-82D84E84B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0033CC"/>
                </a:solidFill>
                <a:hlinkClick r:id="rId2"/>
              </a:rPr>
              <a:t>F-FlexDynamics/11-FixedFixedBeamModalAnalysis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1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532D-0AD2-905A-DFF6-1025DF11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23051-FCF1-BC4A-723B-ADFD6D36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299"/>
            <a:ext cx="10515600" cy="1362039"/>
          </a:xfrm>
        </p:spPr>
        <p:txBody>
          <a:bodyPr>
            <a:normAutofit/>
          </a:bodyPr>
          <a:lstStyle/>
          <a:p>
            <a:r>
              <a:rPr lang="en-US" dirty="0"/>
              <a:t>DARTS flexible multibody dynamics</a:t>
            </a:r>
            <a:br>
              <a:rPr lang="en-US" dirty="0"/>
            </a:br>
            <a:r>
              <a:rPr lang="en-US" dirty="0"/>
              <a:t>computational algorithms</a:t>
            </a:r>
          </a:p>
        </p:txBody>
      </p:sp>
    </p:spTree>
    <p:extLst>
      <p:ext uri="{BB962C8B-B14F-4D97-AF65-F5344CB8AC3E}">
        <p14:creationId xmlns:p14="http://schemas.microsoft.com/office/powerpoint/2010/main" val="3103952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257A0A-0613-42F4-BC12-EC2E0EAD0E1D}" type="slidenum">
              <a:rPr lang="en-US" dirty="0" smtClean="0"/>
              <a:pPr/>
              <a:t>34</a:t>
            </a:fld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9250" y="285549"/>
            <a:ext cx="10164000" cy="6975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Spatial Operator Algebra (SOA) Methodology </a:t>
            </a:r>
            <a:br>
              <a:rPr lang="en-US" altLang="en-US" dirty="0"/>
            </a:br>
            <a:r>
              <a:rPr lang="en-US" altLang="en-US" sz="3100" i="1" dirty="0"/>
              <a:t>Continues to hold for flexible bodies!</a:t>
            </a:r>
            <a:endParaRPr lang="en-US" altLang="en-US" i="1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51214" y="4380836"/>
            <a:ext cx="7467600" cy="1815217"/>
            <a:chOff x="114300" y="4267200"/>
            <a:chExt cx="7467600" cy="1815217"/>
          </a:xfrm>
        </p:grpSpPr>
        <p:pic>
          <p:nvPicPr>
            <p:cNvPr id="11278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460875"/>
              <a:ext cx="6096000" cy="56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533400" y="4267200"/>
              <a:ext cx="6629400" cy="1066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0" name="Text Box 13"/>
            <p:cNvSpPr txBox="1">
              <a:spLocks noChangeArrowheads="1"/>
            </p:cNvSpPr>
            <p:nvPr/>
          </p:nvSpPr>
          <p:spPr bwMode="auto">
            <a:xfrm>
              <a:off x="114300" y="5374531"/>
              <a:ext cx="74676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FF0000"/>
                  </a:solidFill>
                </a:rPr>
                <a:t>Analytical operator expression for the mass matrix inverse for general, rigid/flex  tree topology systems of arbitrary size.</a:t>
              </a:r>
            </a:p>
          </p:txBody>
        </p:sp>
      </p:grp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246914" y="1659163"/>
            <a:ext cx="505908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0000"/>
                </a:solidFill>
              </a:rPr>
              <a:t>Analytical Newton-Euler factorization of the  mass matrix </a:t>
            </a: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7284488" y="2384143"/>
            <a:ext cx="3276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 dirty="0">
                <a:solidFill>
                  <a:srgbClr val="FF0000"/>
                </a:solidFill>
              </a:rPr>
              <a:t>Analytical Innovations factorization of the  mass matrix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14" y="1766647"/>
            <a:ext cx="3002512" cy="4425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77891" y="2631438"/>
            <a:ext cx="5166659" cy="617050"/>
            <a:chOff x="548341" y="2336783"/>
            <a:chExt cx="5166659" cy="617050"/>
          </a:xfrm>
        </p:grpSpPr>
        <p:pic>
          <p:nvPicPr>
            <p:cNvPr id="11274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35"/>
            <a:stretch/>
          </p:blipFill>
          <p:spPr bwMode="auto">
            <a:xfrm>
              <a:off x="548341" y="2336783"/>
              <a:ext cx="609600" cy="5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2344233"/>
              <a:ext cx="4572000" cy="6096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656" y="3691916"/>
            <a:ext cx="4405313" cy="447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8088" y="6259785"/>
            <a:ext cx="87479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ClrTx/>
              <a:defRPr/>
            </a:pPr>
            <a:r>
              <a:rPr lang="en-US" sz="2400" b="1" dirty="0">
                <a:solidFill>
                  <a:srgbClr val="0070C0"/>
                </a:solidFill>
              </a:rPr>
              <a:t>Leads to recursive O(N) cost dynamics solution algorithm!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66802" y="1297365"/>
            <a:ext cx="583525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ClrTx/>
              <a:defRPr/>
            </a:pPr>
            <a:r>
              <a:rPr lang="en-US" sz="1600" b="1" dirty="0">
                <a:solidFill>
                  <a:srgbClr val="0070C0"/>
                </a:solidFill>
              </a:rPr>
              <a:t>SOA exploits rich mathematical structure of the dynamics</a:t>
            </a:r>
          </a:p>
        </p:txBody>
      </p:sp>
    </p:spTree>
    <p:extLst>
      <p:ext uri="{BB962C8B-B14F-4D97-AF65-F5344CB8AC3E}">
        <p14:creationId xmlns:p14="http://schemas.microsoft.com/office/powerpoint/2010/main" val="5705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7257A0A-0613-42F4-BC12-EC2E0EAD0E1D}" type="slidenum">
              <a:rPr lang="en-US" dirty="0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DARTS O(N) Computational Cost</a:t>
            </a:r>
          </a:p>
        </p:txBody>
      </p:sp>
      <p:pic>
        <p:nvPicPr>
          <p:cNvPr id="4098" name="Picture 2" descr="https://lh4.googleusercontent.com/oCyfx3V0qbvzv-oeg7KWG4m6wg2Y5LsRUoGKZgl8ed7ICMzb51DtZI81GacjMaDiUOf7xnf88opYQsxfO4EjJ-u_lRmdRw41R9qgvhCr0V7uuN34iu8D4fxFvPQpc_kmA64NW4XS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50" y="11174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06053" y="5912854"/>
            <a:ext cx="689163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ClrTx/>
              <a:defRPr/>
            </a:pPr>
            <a:r>
              <a:rPr lang="en-US" sz="1800" b="1" dirty="0">
                <a:solidFill>
                  <a:srgbClr val="0070C0"/>
                </a:solidFill>
              </a:rPr>
              <a:t>The O(N) DARTS algorithm is critical for real-time simulation!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8A48F-5916-49BC-B95E-E07028635478}"/>
              </a:ext>
            </a:extLst>
          </p:cNvPr>
          <p:cNvSpPr txBox="1"/>
          <p:nvPr/>
        </p:nvSpPr>
        <p:spPr>
          <a:xfrm>
            <a:off x="8183217" y="2663686"/>
            <a:ext cx="33660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The recursive O(N) forward dynamics algorithms for solving the equations of motion continue to work for flexible bodies!</a:t>
            </a:r>
          </a:p>
        </p:txBody>
      </p:sp>
    </p:spTree>
    <p:extLst>
      <p:ext uri="{BB962C8B-B14F-4D97-AF65-F5344CB8AC3E}">
        <p14:creationId xmlns:p14="http://schemas.microsoft.com/office/powerpoint/2010/main" val="22200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A871F-2A95-4E10-D4F9-023A684A5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ADA06-F54E-B41B-0495-BBBFA52F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DARTS – Rigid to Flexible bodies transition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07991-A8C1-EBF8-DB83-D1294AD6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205948"/>
            <a:ext cx="11096402" cy="5652052"/>
          </a:xfrm>
        </p:spPr>
        <p:txBody>
          <a:bodyPr>
            <a:normAutofit/>
          </a:bodyPr>
          <a:lstStyle/>
          <a:p>
            <a:r>
              <a:rPr lang="en-US" dirty="0"/>
              <a:t>There are significant algorithmic changes in DARTS for handling body flexibility.</a:t>
            </a:r>
          </a:p>
          <a:p>
            <a:pPr lvl="1"/>
            <a:r>
              <a:rPr lang="en-US" dirty="0"/>
              <a:t>These changes are however captured by overridden methods in </a:t>
            </a:r>
            <a:r>
              <a:rPr lang="en-US" dirty="0" err="1"/>
              <a:t>DartsFlexBody</a:t>
            </a:r>
            <a:r>
              <a:rPr lang="en-US" dirty="0"/>
              <a:t> and </a:t>
            </a:r>
            <a:r>
              <a:rPr lang="en-US" dirty="0" err="1"/>
              <a:t>DartsFlexNode</a:t>
            </a:r>
            <a:r>
              <a:rPr lang="en-US" dirty="0"/>
              <a:t> classes.</a:t>
            </a:r>
          </a:p>
          <a:p>
            <a:pPr lvl="1"/>
            <a:r>
              <a:rPr lang="en-US" dirty="0"/>
              <a:t>These classes are derived from the </a:t>
            </a:r>
            <a:r>
              <a:rPr lang="en-US" dirty="0" err="1"/>
              <a:t>DartsBody</a:t>
            </a:r>
            <a:r>
              <a:rPr lang="en-US" dirty="0"/>
              <a:t> and </a:t>
            </a:r>
            <a:r>
              <a:rPr lang="en-US" dirty="0" err="1"/>
              <a:t>DartsNode</a:t>
            </a:r>
            <a:r>
              <a:rPr lang="en-US" dirty="0"/>
              <a:t> classes respectively.</a:t>
            </a:r>
          </a:p>
          <a:p>
            <a:r>
              <a:rPr lang="en-US" dirty="0"/>
              <a:t>However, the overall </a:t>
            </a:r>
            <a:r>
              <a:rPr lang="en-US" dirty="0" err="1"/>
              <a:t>EoM</a:t>
            </a:r>
            <a:r>
              <a:rPr lang="en-US" dirty="0"/>
              <a:t> solution algorithm continues to remain of O(N) cost.</a:t>
            </a:r>
          </a:p>
          <a:p>
            <a:pPr lvl="1"/>
            <a:r>
              <a:rPr lang="en-US" dirty="0"/>
              <a:t>The algorithms also allow run-time changes to the multibody topology.</a:t>
            </a:r>
          </a:p>
          <a:p>
            <a:r>
              <a:rPr lang="en-US" dirty="0"/>
              <a:t>At the user level there are a few changes to DARTS however to accommodate flexible bodies.</a:t>
            </a:r>
          </a:p>
          <a:p>
            <a:pPr lvl="1"/>
            <a:r>
              <a:rPr lang="en-US" dirty="0"/>
              <a:t>Additional modal data is needed for a flexible body definition.</a:t>
            </a:r>
          </a:p>
          <a:p>
            <a:pPr lvl="1"/>
            <a:r>
              <a:rPr lang="en-US" dirty="0"/>
              <a:t>The states associated with a flexible body now include modal coordinates and velocities in addition to the hinge articulation coordinates and velocities.</a:t>
            </a:r>
          </a:p>
        </p:txBody>
      </p:sp>
    </p:spTree>
    <p:extLst>
      <p:ext uri="{BB962C8B-B14F-4D97-AF65-F5344CB8AC3E}">
        <p14:creationId xmlns:p14="http://schemas.microsoft.com/office/powerpoint/2010/main" val="2802257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23de3629f_1_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126" name="Google Shape;126;g1623de3629f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System-level modes</a:t>
            </a:r>
          </a:p>
        </p:txBody>
      </p:sp>
    </p:spTree>
    <p:extLst>
      <p:ext uri="{BB962C8B-B14F-4D97-AF65-F5344CB8AC3E}">
        <p14:creationId xmlns:p14="http://schemas.microsoft.com/office/powerpoint/2010/main" val="1703512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D2581-D7DF-05B2-3D03-07B6733D4D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CE01F5-A045-E57E-467D-5BACA204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System-level properties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D2103-64A7-DF5E-EE4D-7F6ED728A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374754"/>
            <a:ext cx="11193502" cy="4356900"/>
          </a:xfrm>
        </p:spPr>
        <p:txBody>
          <a:bodyPr>
            <a:normAutofit/>
          </a:bodyPr>
          <a:lstStyle/>
          <a:p>
            <a:r>
              <a:rPr lang="en-US" dirty="0"/>
              <a:t>Thus far, we have focused mostly on component flexible body properties. However, our goal is to be able to extract system-level properties.</a:t>
            </a:r>
          </a:p>
          <a:p>
            <a:r>
              <a:rPr lang="en-US" dirty="0"/>
              <a:t>The system-level properties will change as the multibody system configuration changes.</a:t>
            </a:r>
          </a:p>
          <a:p>
            <a:r>
              <a:rPr lang="en-US" dirty="0"/>
              <a:t>Our strategy is to rely on DARTS to take us from “constant” and linear component-body properties to the full nonlinear configuration-dependent model.</a:t>
            </a:r>
          </a:p>
          <a:p>
            <a:r>
              <a:rPr lang="en-US" dirty="0"/>
              <a:t>Once we have that model, we can perform whatever analyses we like, e.g., time-domain simulations, trimming and linearization, etc.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3F13CC-F14C-355D-0732-FE7F1F57A886}"/>
              </a:ext>
            </a:extLst>
          </p:cNvPr>
          <p:cNvGrpSpPr/>
          <p:nvPr/>
        </p:nvGrpSpPr>
        <p:grpSpPr>
          <a:xfrm>
            <a:off x="4402848" y="5042681"/>
            <a:ext cx="2356804" cy="1726300"/>
            <a:chOff x="9157486" y="4271918"/>
            <a:chExt cx="2356804" cy="17263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B3CD00-1F39-7F3F-5CA1-55E998092E8E}"/>
                </a:ext>
              </a:extLst>
            </p:cNvPr>
            <p:cNvSpPr/>
            <p:nvPr/>
          </p:nvSpPr>
          <p:spPr>
            <a:xfrm>
              <a:off x="9157486" y="5650937"/>
              <a:ext cx="1726300" cy="2090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cs typeface="Arial"/>
                </a:rPr>
                <a:t>constant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77BF91-7BE3-94D6-4F0D-AFA684CCF91A}"/>
                </a:ext>
              </a:extLst>
            </p:cNvPr>
            <p:cNvSpPr/>
            <p:nvPr/>
          </p:nvSpPr>
          <p:spPr>
            <a:xfrm rot="18840000">
              <a:off x="10546618" y="5030546"/>
              <a:ext cx="1726300" cy="209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cs typeface="Arial"/>
                </a:rPr>
                <a:t>constant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73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23de3629f_1_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126" name="Google Shape;126;g1623de3629f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Linearization</a:t>
            </a:r>
          </a:p>
        </p:txBody>
      </p:sp>
    </p:spTree>
    <p:extLst>
      <p:ext uri="{BB962C8B-B14F-4D97-AF65-F5344CB8AC3E}">
        <p14:creationId xmlns:p14="http://schemas.microsoft.com/office/powerpoint/2010/main" val="65323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23de3629f_1_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6" name="Google Shape;126;g1623de3629f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FModal</a:t>
            </a:r>
            <a:r>
              <a:rPr lang="en-US" dirty="0"/>
              <a:t> flexible body data recap</a:t>
            </a:r>
          </a:p>
        </p:txBody>
      </p:sp>
    </p:spTree>
    <p:extLst>
      <p:ext uri="{BB962C8B-B14F-4D97-AF65-F5344CB8AC3E}">
        <p14:creationId xmlns:p14="http://schemas.microsoft.com/office/powerpoint/2010/main" val="4155036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59E5A6-F719-DB1F-C37A-D7752C0184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4D92A-9076-F9B8-4E53-06F3753E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Linearization in DARTS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24FEC-AD63-DA15-E917-09C3B47E8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DARTS contains C++ methods (based on finite differences) that can produce a linear state-space model from a full non-linear model. </a:t>
            </a:r>
          </a:p>
          <a:p>
            <a:pPr lvl="1"/>
            <a:r>
              <a:rPr lang="en-US" dirty="0"/>
              <a:t>Depending on the situation, the first step may require one to solve for an equilibrium </a:t>
            </a:r>
            <a:r>
              <a:rPr lang="en-US"/>
              <a:t>state for a specified initial state and loading.</a:t>
            </a:r>
            <a:endParaRPr lang="en-US" dirty="0"/>
          </a:p>
          <a:p>
            <a:pPr lvl="1"/>
            <a:r>
              <a:rPr lang="en-US" dirty="0"/>
              <a:t>The state-space model can be used to generate Bode plots.</a:t>
            </a:r>
          </a:p>
        </p:txBody>
      </p:sp>
      <p:pic>
        <p:nvPicPr>
          <p:cNvPr id="6" name="Google Shape;1118;p104">
            <a:extLst>
              <a:ext uri="{FF2B5EF4-FFF2-40B4-BE49-F238E27FC236}">
                <a16:creationId xmlns:a16="http://schemas.microsoft.com/office/drawing/2014/main" id="{9116DDFE-F24B-096F-005D-190A6BE9661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837680" y="4482451"/>
            <a:ext cx="5807520" cy="1541520"/>
          </a:xfrm>
          <a:prstGeom prst="rect">
            <a:avLst/>
          </a:prstGeom>
          <a:ln w="0">
            <a:noFill/>
          </a:ln>
        </p:spPr>
      </p:pic>
      <p:pic>
        <p:nvPicPr>
          <p:cNvPr id="8" name="Google Shape;1117;p104">
            <a:extLst>
              <a:ext uri="{FF2B5EF4-FFF2-40B4-BE49-F238E27FC236}">
                <a16:creationId xmlns:a16="http://schemas.microsoft.com/office/drawing/2014/main" id="{75140EA3-FEC6-1929-BFE9-C8C1FC88245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50720" y="3982051"/>
            <a:ext cx="2619000" cy="2542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05027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BDDC7-5978-8A14-99C9-2E53069029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D9CC98-1F2E-CE80-F25B-9E66C698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and trimming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D531E-42DB-4241-54D6-9FE244C0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5624493" cy="5166525"/>
          </a:xfrm>
        </p:spPr>
        <p:txBody>
          <a:bodyPr/>
          <a:lstStyle/>
          <a:p>
            <a:r>
              <a:rPr lang="en-US" dirty="0" err="1"/>
              <a:t>Linearizations</a:t>
            </a:r>
            <a:r>
              <a:rPr lang="en-US" dirty="0"/>
              <a:t> are valid only around equilibrium points.</a:t>
            </a:r>
          </a:p>
          <a:p>
            <a:r>
              <a:rPr lang="en-US" dirty="0"/>
              <a:t>Hence, solving for equilibrium may be a necessary step, depending on your external loading.</a:t>
            </a:r>
          </a:p>
          <a:p>
            <a:r>
              <a:rPr lang="en-US" dirty="0"/>
              <a:t>Residual vectors can be an important aspect of getting your equilibrium, and thus your linearization, correct.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3E88B2A-9EB3-3E72-6C16-FA8802EA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95" y="1738288"/>
            <a:ext cx="5563312" cy="39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3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05CF0-5965-C112-7DD5-06509DDE1C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901F8-A441-E600-18CF-7767E260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Flexible body linearization: multiple configurations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CD4F0-316A-8C78-F1CB-82D84E84B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hlinkClick r:id="rId2"/>
              </a:rPr>
              <a:t>F-FlexDynamics/08-LinearizeMultipleConfig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B4BDE80-579A-040C-5804-3438A6DC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19" y="2998194"/>
            <a:ext cx="2533650" cy="2590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EB88E8D-F24E-0B7F-B660-A46F85353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387" y="3007528"/>
            <a:ext cx="2486025" cy="25717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F7471F5-0349-92BA-6D88-1F017C6427BB}"/>
              </a:ext>
            </a:extLst>
          </p:cNvPr>
          <p:cNvGrpSpPr/>
          <p:nvPr/>
        </p:nvGrpSpPr>
        <p:grpSpPr>
          <a:xfrm>
            <a:off x="8674823" y="2413330"/>
            <a:ext cx="2445790" cy="2310298"/>
            <a:chOff x="7630600" y="2963663"/>
            <a:chExt cx="2302208" cy="23102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B9C545-756C-1A4D-E4FE-45185BA12E69}"/>
                </a:ext>
              </a:extLst>
            </p:cNvPr>
            <p:cNvGrpSpPr/>
            <p:nvPr/>
          </p:nvGrpSpPr>
          <p:grpSpPr>
            <a:xfrm>
              <a:off x="7630600" y="2963663"/>
              <a:ext cx="2302208" cy="2310298"/>
              <a:chOff x="7630599" y="2963663"/>
              <a:chExt cx="3496320" cy="2835360"/>
            </a:xfrm>
          </p:grpSpPr>
          <p:sp>
            <p:nvSpPr>
              <p:cNvPr id="10" name="CustomShape 4">
                <a:extLst>
                  <a:ext uri="{FF2B5EF4-FFF2-40B4-BE49-F238E27FC236}">
                    <a16:creationId xmlns:a16="http://schemas.microsoft.com/office/drawing/2014/main" id="{3EB22648-A6AA-6AA6-16E5-EB98DCA0EF82}"/>
                  </a:ext>
                </a:extLst>
              </p:cNvPr>
              <p:cNvSpPr/>
              <p:nvPr/>
            </p:nvSpPr>
            <p:spPr>
              <a:xfrm>
                <a:off x="8767839" y="2963663"/>
                <a:ext cx="1197000" cy="771840"/>
              </a:xfrm>
              <a:prstGeom prst="roundRect">
                <a:avLst>
                  <a:gd name="adj" fmla="val 16667"/>
                </a:avLst>
              </a:prstGeom>
              <a:solidFill>
                <a:srgbClr val="CCFF99"/>
              </a:solidFill>
              <a:ln w="9360">
                <a:solidFill>
                  <a:schemeClr val="tx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CustomShape 5">
                <a:extLst>
                  <a:ext uri="{FF2B5EF4-FFF2-40B4-BE49-F238E27FC236}">
                    <a16:creationId xmlns:a16="http://schemas.microsoft.com/office/drawing/2014/main" id="{E384B60A-77BF-3A80-FFCE-07C2D860A0CF}"/>
                  </a:ext>
                </a:extLst>
              </p:cNvPr>
              <p:cNvSpPr/>
              <p:nvPr/>
            </p:nvSpPr>
            <p:spPr>
              <a:xfrm>
                <a:off x="8619159" y="3061223"/>
                <a:ext cx="1399680" cy="57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200" b="1" i="1" strike="noStrike" spc="-1">
                    <a:solidFill>
                      <a:srgbClr val="000000"/>
                    </a:solidFill>
                    <a:latin typeface="Arial"/>
                  </a:rPr>
                  <a:t>Control</a:t>
                </a:r>
                <a:endParaRPr lang="en-US" sz="12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200" b="1" i="1" strike="noStrike" spc="-1">
                    <a:solidFill>
                      <a:srgbClr val="000000"/>
                    </a:solidFill>
                    <a:latin typeface="Arial"/>
                  </a:rPr>
                  <a:t> Software</a:t>
                </a:r>
                <a:endParaRPr lang="en-US" sz="1200" b="0" strike="noStrike" spc="-1">
                  <a:latin typeface="Arial"/>
                </a:endParaRPr>
              </a:p>
            </p:txBody>
          </p:sp>
          <p:sp>
            <p:nvSpPr>
              <p:cNvPr id="12" name="CustomShape 6">
                <a:extLst>
                  <a:ext uri="{FF2B5EF4-FFF2-40B4-BE49-F238E27FC236}">
                    <a16:creationId xmlns:a16="http://schemas.microsoft.com/office/drawing/2014/main" id="{511B3606-3593-2A00-73B8-D8DA0E1434D9}"/>
                  </a:ext>
                </a:extLst>
              </p:cNvPr>
              <p:cNvSpPr/>
              <p:nvPr/>
            </p:nvSpPr>
            <p:spPr>
              <a:xfrm>
                <a:off x="7920039" y="4080383"/>
                <a:ext cx="2914920" cy="1718640"/>
              </a:xfrm>
              <a:prstGeom prst="rect">
                <a:avLst/>
              </a:prstGeom>
              <a:solidFill>
                <a:srgbClr val="FFFF66"/>
              </a:solidFill>
              <a:ln w="9360">
                <a:solidFill>
                  <a:schemeClr val="tx1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DE7A1CF-A1E7-F447-E084-562127C36A00}"/>
                  </a:ext>
                </a:extLst>
              </p:cNvPr>
              <p:cNvGrpSpPr/>
              <p:nvPr/>
            </p:nvGrpSpPr>
            <p:grpSpPr>
              <a:xfrm>
                <a:off x="9025599" y="4653143"/>
                <a:ext cx="812160" cy="429480"/>
                <a:chOff x="9025599" y="4653143"/>
                <a:chExt cx="812160" cy="429480"/>
              </a:xfrm>
            </p:grpSpPr>
            <p:sp>
              <p:nvSpPr>
                <p:cNvPr id="36" name="CustomShape 8">
                  <a:extLst>
                    <a:ext uri="{FF2B5EF4-FFF2-40B4-BE49-F238E27FC236}">
                      <a16:creationId xmlns:a16="http://schemas.microsoft.com/office/drawing/2014/main" id="{50D3E21A-9D0C-EA52-5B56-F2A7A50DE2DE}"/>
                    </a:ext>
                  </a:extLst>
                </p:cNvPr>
                <p:cNvSpPr/>
                <p:nvPr/>
              </p:nvSpPr>
              <p:spPr>
                <a:xfrm>
                  <a:off x="9025599" y="4653143"/>
                  <a:ext cx="812160" cy="429480"/>
                </a:xfrm>
                <a:prstGeom prst="rect">
                  <a:avLst/>
                </a:prstGeom>
                <a:noFill/>
                <a:ln w="19080">
                  <a:solidFill>
                    <a:schemeClr val="tx1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C1CFF746-AB9F-ACCC-6200-DBA908D2CE89}"/>
                    </a:ext>
                  </a:extLst>
                </p:cNvPr>
                <p:cNvPicPr/>
                <p:nvPr/>
              </p:nvPicPr>
              <p:blipFill>
                <a:blip r:embed="rId5"/>
                <a:srcRect l="19504" t="29663" r="11966" b="39284"/>
                <a:stretch/>
              </p:blipFill>
              <p:spPr>
                <a:xfrm>
                  <a:off x="9029199" y="4660343"/>
                  <a:ext cx="805320" cy="41544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8" name="CustomShape 9">
                  <a:extLst>
                    <a:ext uri="{FF2B5EF4-FFF2-40B4-BE49-F238E27FC236}">
                      <a16:creationId xmlns:a16="http://schemas.microsoft.com/office/drawing/2014/main" id="{D97AE616-8DD7-4708-AB5F-899166F4A9F9}"/>
                    </a:ext>
                  </a:extLst>
                </p:cNvPr>
                <p:cNvSpPr/>
                <p:nvPr/>
              </p:nvSpPr>
              <p:spPr>
                <a:xfrm>
                  <a:off x="9234039" y="4660343"/>
                  <a:ext cx="426960" cy="129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" name="CustomShape 10">
                  <a:extLst>
                    <a:ext uri="{FF2B5EF4-FFF2-40B4-BE49-F238E27FC236}">
                      <a16:creationId xmlns:a16="http://schemas.microsoft.com/office/drawing/2014/main" id="{D0F209BD-A56C-130F-2E4E-0FBE99162421}"/>
                    </a:ext>
                  </a:extLst>
                </p:cNvPr>
                <p:cNvSpPr/>
                <p:nvPr/>
              </p:nvSpPr>
              <p:spPr>
                <a:xfrm>
                  <a:off x="9318999" y="4949063"/>
                  <a:ext cx="112680" cy="122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" name="CustomShape 11">
                  <a:extLst>
                    <a:ext uri="{FF2B5EF4-FFF2-40B4-BE49-F238E27FC236}">
                      <a16:creationId xmlns:a16="http://schemas.microsoft.com/office/drawing/2014/main" id="{1A30C07D-67F9-5624-2772-F99C6D754F6C}"/>
                    </a:ext>
                  </a:extLst>
                </p:cNvPr>
                <p:cNvSpPr/>
                <p:nvPr/>
              </p:nvSpPr>
              <p:spPr>
                <a:xfrm>
                  <a:off x="9520239" y="4959863"/>
                  <a:ext cx="112680" cy="1159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CustomShape 12">
                  <a:extLst>
                    <a:ext uri="{FF2B5EF4-FFF2-40B4-BE49-F238E27FC236}">
                      <a16:creationId xmlns:a16="http://schemas.microsoft.com/office/drawing/2014/main" id="{8BF3CE91-4E5A-6CC1-E24B-17358C8EB5CF}"/>
                    </a:ext>
                  </a:extLst>
                </p:cNvPr>
                <p:cNvSpPr/>
                <p:nvPr/>
              </p:nvSpPr>
              <p:spPr>
                <a:xfrm>
                  <a:off x="9502599" y="4928183"/>
                  <a:ext cx="28080" cy="1263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0E6DE3F1-FA6C-A4B2-8C40-3D23F9504831}"/>
                  </a:ext>
                </a:extLst>
              </p:cNvPr>
              <p:cNvSpPr/>
              <p:nvPr/>
            </p:nvSpPr>
            <p:spPr>
              <a:xfrm>
                <a:off x="10422399" y="4392503"/>
                <a:ext cx="360" cy="859320"/>
              </a:xfrm>
              <a:prstGeom prst="line">
                <a:avLst/>
              </a:prstGeom>
              <a:ln w="19080" cap="rnd">
                <a:solidFill>
                  <a:schemeClr val="tx1"/>
                </a:solidFill>
                <a:custDash>
                  <a:ds d="100000" sp="1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E72B5D-6672-A846-73A5-CA39873A8FFB}"/>
                  </a:ext>
                </a:extLst>
              </p:cNvPr>
              <p:cNvGrpSpPr/>
              <p:nvPr/>
            </p:nvGrpSpPr>
            <p:grpSpPr>
              <a:xfrm>
                <a:off x="10292799" y="4271183"/>
                <a:ext cx="240480" cy="1145880"/>
                <a:chOff x="10292799" y="4271183"/>
                <a:chExt cx="240480" cy="1145880"/>
              </a:xfrm>
            </p:grpSpPr>
            <p:sp>
              <p:nvSpPr>
                <p:cNvPr id="33" name="CustomShape 15">
                  <a:extLst>
                    <a:ext uri="{FF2B5EF4-FFF2-40B4-BE49-F238E27FC236}">
                      <a16:creationId xmlns:a16="http://schemas.microsoft.com/office/drawing/2014/main" id="{0FA592AE-80CF-D298-5599-AE7C52BB1177}"/>
                    </a:ext>
                  </a:extLst>
                </p:cNvPr>
                <p:cNvSpPr/>
                <p:nvPr/>
              </p:nvSpPr>
              <p:spPr>
                <a:xfrm>
                  <a:off x="10292799" y="4748903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CustomShape 16">
                  <a:extLst>
                    <a:ext uri="{FF2B5EF4-FFF2-40B4-BE49-F238E27FC236}">
                      <a16:creationId xmlns:a16="http://schemas.microsoft.com/office/drawing/2014/main" id="{3C75F55C-A32F-F44A-AC1B-F9D07608CF1A}"/>
                    </a:ext>
                  </a:extLst>
                </p:cNvPr>
                <p:cNvSpPr/>
                <p:nvPr/>
              </p:nvSpPr>
              <p:spPr>
                <a:xfrm>
                  <a:off x="10292799" y="5188463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" name="CustomShape 17">
                  <a:extLst>
                    <a:ext uri="{FF2B5EF4-FFF2-40B4-BE49-F238E27FC236}">
                      <a16:creationId xmlns:a16="http://schemas.microsoft.com/office/drawing/2014/main" id="{172E7F4A-6D5E-58E4-A187-5A61343ED7CF}"/>
                    </a:ext>
                  </a:extLst>
                </p:cNvPr>
                <p:cNvSpPr/>
                <p:nvPr/>
              </p:nvSpPr>
              <p:spPr>
                <a:xfrm>
                  <a:off x="10292799" y="4271183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6" name="CustomShape 18">
                <a:extLst>
                  <a:ext uri="{FF2B5EF4-FFF2-40B4-BE49-F238E27FC236}">
                    <a16:creationId xmlns:a16="http://schemas.microsoft.com/office/drawing/2014/main" id="{A48F17A7-F884-253A-F67D-B9DD33AD21BB}"/>
                  </a:ext>
                </a:extLst>
              </p:cNvPr>
              <p:cNvSpPr/>
              <p:nvPr/>
            </p:nvSpPr>
            <p:spPr>
              <a:xfrm>
                <a:off x="8053599" y="5469263"/>
                <a:ext cx="892800" cy="273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200" b="1" i="1" strike="noStrike" spc="-1">
                    <a:solidFill>
                      <a:srgbClr val="000000"/>
                    </a:solidFill>
                    <a:latin typeface="Arial"/>
                  </a:rPr>
                  <a:t>Actuators</a:t>
                </a:r>
                <a:endParaRPr lang="en-US" sz="1200" b="0" strike="noStrike" spc="-1">
                  <a:latin typeface="Arial"/>
                </a:endParaRPr>
              </a:p>
            </p:txBody>
          </p:sp>
          <p:sp>
            <p:nvSpPr>
              <p:cNvPr id="17" name="CustomShape 19">
                <a:extLst>
                  <a:ext uri="{FF2B5EF4-FFF2-40B4-BE49-F238E27FC236}">
                    <a16:creationId xmlns:a16="http://schemas.microsoft.com/office/drawing/2014/main" id="{42EBD835-D6D8-E7EE-057D-45280A3C9611}"/>
                  </a:ext>
                </a:extLst>
              </p:cNvPr>
              <p:cNvSpPr/>
              <p:nvPr/>
            </p:nvSpPr>
            <p:spPr>
              <a:xfrm>
                <a:off x="9912639" y="5469263"/>
                <a:ext cx="784440" cy="273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200" b="1" i="1" strike="noStrike" spc="-1">
                    <a:solidFill>
                      <a:srgbClr val="000000"/>
                    </a:solidFill>
                    <a:latin typeface="Arial"/>
                  </a:rPr>
                  <a:t>Sensors</a:t>
                </a:r>
                <a:endParaRPr lang="en-US" sz="1200" b="0" strike="noStrike" spc="-1">
                  <a:latin typeface="Arial"/>
                </a:endParaRPr>
              </a:p>
            </p:txBody>
          </p:sp>
          <p:sp>
            <p:nvSpPr>
              <p:cNvPr id="18" name="Line 20">
                <a:extLst>
                  <a:ext uri="{FF2B5EF4-FFF2-40B4-BE49-F238E27FC236}">
                    <a16:creationId xmlns:a16="http://schemas.microsoft.com/office/drawing/2014/main" id="{184D6E42-D77D-3044-4197-1941D44E0D62}"/>
                  </a:ext>
                </a:extLst>
              </p:cNvPr>
              <p:cNvSpPr/>
              <p:nvPr/>
            </p:nvSpPr>
            <p:spPr>
              <a:xfrm>
                <a:off x="8451759" y="4434263"/>
                <a:ext cx="360" cy="859320"/>
              </a:xfrm>
              <a:prstGeom prst="line">
                <a:avLst/>
              </a:prstGeom>
              <a:ln w="19080" cap="rnd">
                <a:solidFill>
                  <a:schemeClr val="tx1"/>
                </a:solidFill>
                <a:custDash>
                  <a:ds d="100000" sp="1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70D9025-208D-5785-18EF-95B41DB9E5F7}"/>
                  </a:ext>
                </a:extLst>
              </p:cNvPr>
              <p:cNvGrpSpPr/>
              <p:nvPr/>
            </p:nvGrpSpPr>
            <p:grpSpPr>
              <a:xfrm>
                <a:off x="8322159" y="4271183"/>
                <a:ext cx="240480" cy="1145880"/>
                <a:chOff x="8322159" y="4271183"/>
                <a:chExt cx="240480" cy="1145880"/>
              </a:xfrm>
            </p:grpSpPr>
            <p:sp>
              <p:nvSpPr>
                <p:cNvPr id="30" name="CustomShape 22">
                  <a:extLst>
                    <a:ext uri="{FF2B5EF4-FFF2-40B4-BE49-F238E27FC236}">
                      <a16:creationId xmlns:a16="http://schemas.microsoft.com/office/drawing/2014/main" id="{79A163E1-72D3-0D60-E581-9312EE62026A}"/>
                    </a:ext>
                  </a:extLst>
                </p:cNvPr>
                <p:cNvSpPr/>
                <p:nvPr/>
              </p:nvSpPr>
              <p:spPr>
                <a:xfrm>
                  <a:off x="8322159" y="4748903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CustomShape 23">
                  <a:extLst>
                    <a:ext uri="{FF2B5EF4-FFF2-40B4-BE49-F238E27FC236}">
                      <a16:creationId xmlns:a16="http://schemas.microsoft.com/office/drawing/2014/main" id="{DE056E5D-E01D-EB37-91DE-0EA63AD0D72B}"/>
                    </a:ext>
                  </a:extLst>
                </p:cNvPr>
                <p:cNvSpPr/>
                <p:nvPr/>
              </p:nvSpPr>
              <p:spPr>
                <a:xfrm>
                  <a:off x="8322159" y="5188463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CustomShape 24">
                  <a:extLst>
                    <a:ext uri="{FF2B5EF4-FFF2-40B4-BE49-F238E27FC236}">
                      <a16:creationId xmlns:a16="http://schemas.microsoft.com/office/drawing/2014/main" id="{1F5B083F-DF20-30EA-F929-9744643C26E7}"/>
                    </a:ext>
                  </a:extLst>
                </p:cNvPr>
                <p:cNvSpPr/>
                <p:nvPr/>
              </p:nvSpPr>
              <p:spPr>
                <a:xfrm>
                  <a:off x="8322159" y="4271183"/>
                  <a:ext cx="240480" cy="228600"/>
                </a:xfrm>
                <a:prstGeom prst="ellipse">
                  <a:avLst/>
                </a:prstGeom>
                <a:solidFill>
                  <a:srgbClr val="FF3300"/>
                </a:solidFill>
                <a:ln w="9360">
                  <a:solidFill>
                    <a:schemeClr val="tx1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1660C5C-33D8-1F59-03AD-FD67BA6B8ACF}"/>
                  </a:ext>
                </a:extLst>
              </p:cNvPr>
              <p:cNvGrpSpPr/>
              <p:nvPr/>
            </p:nvGrpSpPr>
            <p:grpSpPr>
              <a:xfrm>
                <a:off x="8562639" y="4428503"/>
                <a:ext cx="462960" cy="874800"/>
                <a:chOff x="8562639" y="4428503"/>
                <a:chExt cx="462960" cy="874800"/>
              </a:xfrm>
            </p:grpSpPr>
            <p:sp>
              <p:nvSpPr>
                <p:cNvPr id="27" name="Line 26">
                  <a:extLst>
                    <a:ext uri="{FF2B5EF4-FFF2-40B4-BE49-F238E27FC236}">
                      <a16:creationId xmlns:a16="http://schemas.microsoft.com/office/drawing/2014/main" id="{85247185-916B-874C-0D97-EDA06BC31BE7}"/>
                    </a:ext>
                  </a:extLst>
                </p:cNvPr>
                <p:cNvSpPr/>
                <p:nvPr/>
              </p:nvSpPr>
              <p:spPr>
                <a:xfrm>
                  <a:off x="8562639" y="4428503"/>
                  <a:ext cx="462960" cy="30132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8" name="Line 27">
                  <a:extLst>
                    <a:ext uri="{FF2B5EF4-FFF2-40B4-BE49-F238E27FC236}">
                      <a16:creationId xmlns:a16="http://schemas.microsoft.com/office/drawing/2014/main" id="{1741FFD5-4C19-E4D0-1C86-67BD45949579}"/>
                    </a:ext>
                  </a:extLst>
                </p:cNvPr>
                <p:cNvSpPr/>
                <p:nvPr/>
              </p:nvSpPr>
              <p:spPr>
                <a:xfrm>
                  <a:off x="8562639" y="4859423"/>
                  <a:ext cx="462960" cy="36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9" name="Line 28">
                  <a:extLst>
                    <a:ext uri="{FF2B5EF4-FFF2-40B4-BE49-F238E27FC236}">
                      <a16:creationId xmlns:a16="http://schemas.microsoft.com/office/drawing/2014/main" id="{4B6E0981-A9A9-E1CB-F9F9-64113B98040C}"/>
                    </a:ext>
                  </a:extLst>
                </p:cNvPr>
                <p:cNvSpPr/>
                <p:nvPr/>
              </p:nvSpPr>
              <p:spPr>
                <a:xfrm flipV="1">
                  <a:off x="8562639" y="4958063"/>
                  <a:ext cx="462960" cy="34524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5ACCF01-6B58-AD7C-60E5-EBCB048747A1}"/>
                  </a:ext>
                </a:extLst>
              </p:cNvPr>
              <p:cNvGrpSpPr/>
              <p:nvPr/>
            </p:nvGrpSpPr>
            <p:grpSpPr>
              <a:xfrm>
                <a:off x="9830919" y="4420583"/>
                <a:ext cx="462960" cy="846000"/>
                <a:chOff x="9830919" y="4420583"/>
                <a:chExt cx="462960" cy="846000"/>
              </a:xfrm>
            </p:grpSpPr>
            <p:sp>
              <p:nvSpPr>
                <p:cNvPr id="24" name="Line 30">
                  <a:extLst>
                    <a:ext uri="{FF2B5EF4-FFF2-40B4-BE49-F238E27FC236}">
                      <a16:creationId xmlns:a16="http://schemas.microsoft.com/office/drawing/2014/main" id="{3DB55F56-FE18-6474-69A4-29BCD0E267E7}"/>
                    </a:ext>
                  </a:extLst>
                </p:cNvPr>
                <p:cNvSpPr/>
                <p:nvPr/>
              </p:nvSpPr>
              <p:spPr>
                <a:xfrm flipH="1">
                  <a:off x="9830919" y="4420583"/>
                  <a:ext cx="462960" cy="29160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5" name="Line 31">
                  <a:extLst>
                    <a:ext uri="{FF2B5EF4-FFF2-40B4-BE49-F238E27FC236}">
                      <a16:creationId xmlns:a16="http://schemas.microsoft.com/office/drawing/2014/main" id="{FD60F7FA-FC58-AC0C-C217-79D5B589C8FE}"/>
                    </a:ext>
                  </a:extLst>
                </p:cNvPr>
                <p:cNvSpPr/>
                <p:nvPr/>
              </p:nvSpPr>
              <p:spPr>
                <a:xfrm flipH="1">
                  <a:off x="9830919" y="4837463"/>
                  <a:ext cx="462960" cy="36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Line 32">
                  <a:extLst>
                    <a:ext uri="{FF2B5EF4-FFF2-40B4-BE49-F238E27FC236}">
                      <a16:creationId xmlns:a16="http://schemas.microsoft.com/office/drawing/2014/main" id="{48292C4E-63D5-49BB-AAB5-A67FEB7BAA02}"/>
                    </a:ext>
                  </a:extLst>
                </p:cNvPr>
                <p:cNvSpPr/>
                <p:nvPr/>
              </p:nvSpPr>
              <p:spPr>
                <a:xfrm flipH="1" flipV="1">
                  <a:off x="9830919" y="4932863"/>
                  <a:ext cx="462960" cy="333720"/>
                </a:xfrm>
                <a:prstGeom prst="line">
                  <a:avLst/>
                </a:prstGeom>
                <a:ln w="936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2" name="CustomShape 33">
                <a:extLst>
                  <a:ext uri="{FF2B5EF4-FFF2-40B4-BE49-F238E27FC236}">
                    <a16:creationId xmlns:a16="http://schemas.microsoft.com/office/drawing/2014/main" id="{C3D37246-282B-E560-87ED-EDB45A62168B}"/>
                  </a:ext>
                </a:extLst>
              </p:cNvPr>
              <p:cNvSpPr/>
              <p:nvPr/>
            </p:nvSpPr>
            <p:spPr>
              <a:xfrm>
                <a:off x="9951519" y="3316823"/>
                <a:ext cx="1175400" cy="1667880"/>
              </a:xfrm>
              <a:custGeom>
                <a:avLst/>
                <a:gdLst/>
                <a:ahLst/>
                <a:cxnLst/>
                <a:rect l="l" t="t" r="r" b="b"/>
                <a:pathLst>
                  <a:path w="1955224" h="2304001">
                    <a:moveTo>
                      <a:pt x="0" y="3213"/>
                    </a:moveTo>
                    <a:lnTo>
                      <a:pt x="1955186" y="0"/>
                    </a:lnTo>
                    <a:cubicBezTo>
                      <a:pt x="1955751" y="755339"/>
                      <a:pt x="1949878" y="1548662"/>
                      <a:pt x="1950443" y="2304001"/>
                    </a:cubicBezTo>
                    <a:lnTo>
                      <a:pt x="1443789" y="2294025"/>
                    </a:lnTo>
                  </a:path>
                </a:pathLst>
              </a:custGeom>
              <a:noFill/>
              <a:ln w="41400">
                <a:solidFill>
                  <a:schemeClr val="tx1"/>
                </a:solidFill>
                <a:round/>
                <a:head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CustomShape 34">
                <a:extLst>
                  <a:ext uri="{FF2B5EF4-FFF2-40B4-BE49-F238E27FC236}">
                    <a16:creationId xmlns:a16="http://schemas.microsoft.com/office/drawing/2014/main" id="{24313783-34A3-8B3B-3B8A-8FF1ED55A506}"/>
                  </a:ext>
                </a:extLst>
              </p:cNvPr>
              <p:cNvSpPr/>
              <p:nvPr/>
            </p:nvSpPr>
            <p:spPr>
              <a:xfrm flipH="1">
                <a:off x="7630599" y="3318983"/>
                <a:ext cx="1157040" cy="1645920"/>
              </a:xfrm>
              <a:custGeom>
                <a:avLst/>
                <a:gdLst/>
                <a:ahLst/>
                <a:cxnLst/>
                <a:rect l="l" t="t" r="r" b="b"/>
                <a:pathLst>
                  <a:path w="1924684" h="2273654">
                    <a:moveTo>
                      <a:pt x="0" y="0"/>
                    </a:moveTo>
                    <a:lnTo>
                      <a:pt x="1922989" y="2215"/>
                    </a:lnTo>
                    <a:lnTo>
                      <a:pt x="1924684" y="2273654"/>
                    </a:lnTo>
                    <a:cubicBezTo>
                      <a:pt x="1440238" y="2272138"/>
                      <a:pt x="1934675" y="2270622"/>
                      <a:pt x="1450229" y="2269106"/>
                    </a:cubicBezTo>
                  </a:path>
                </a:pathLst>
              </a:custGeom>
              <a:noFill/>
              <a:ln w="41400">
                <a:solidFill>
                  <a:schemeClr val="tx1"/>
                </a:solidFill>
                <a:round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" name="CustomShape 35">
              <a:extLst>
                <a:ext uri="{FF2B5EF4-FFF2-40B4-BE49-F238E27FC236}">
                  <a16:creationId xmlns:a16="http://schemas.microsoft.com/office/drawing/2014/main" id="{3E46BA28-6CD7-0691-9C39-AFAB45E8BC63}"/>
                </a:ext>
              </a:extLst>
            </p:cNvPr>
            <p:cNvSpPr/>
            <p:nvPr/>
          </p:nvSpPr>
          <p:spPr>
            <a:xfrm>
              <a:off x="8376536" y="3859378"/>
              <a:ext cx="9003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200" b="1" strike="noStrike" spc="-1">
                  <a:solidFill>
                    <a:srgbClr val="0000FF"/>
                  </a:solidFill>
                  <a:latin typeface="Arial"/>
                </a:rPr>
                <a:t>  Flexible </a:t>
              </a: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1" strike="noStrike" spc="-1">
                  <a:solidFill>
                    <a:srgbClr val="0000FF"/>
                  </a:solidFill>
                  <a:latin typeface="Arial"/>
                </a:rPr>
                <a:t>Multibody</a:t>
              </a:r>
              <a:endParaRPr lang="en-US" sz="1200" b="0" strike="noStrike" spc="-1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622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23de3629f_1_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126" name="Google Shape;126;g1623de3629f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/>
              <a:t>Thank you for your attention.</a:t>
            </a:r>
            <a:br>
              <a:rPr lang="en-US"/>
            </a:br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341448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532D-0AD2-905A-DFF6-1025DF11E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23051-FCF1-BC4A-723B-ADFD6D36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579427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E9E70-2BC4-8244-9B2E-029EF58803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BF24E4-369A-4B0E-B339-21140153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Component vs System modes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DD9006-7A4D-407D-88C6-430F5369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48" y="1400703"/>
            <a:ext cx="11193502" cy="53028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G&amp;C ultimately cares about system modes.</a:t>
            </a:r>
          </a:p>
          <a:p>
            <a:r>
              <a:rPr lang="en-US">
                <a:solidFill>
                  <a:schemeClr val="tx1"/>
                </a:solidFill>
              </a:rPr>
              <a:t>However, the system is going through large nonlinear changes—thus FEM based system modes are invalid after such changes. </a:t>
            </a:r>
          </a:p>
          <a:p>
            <a:r>
              <a:rPr lang="en-US">
                <a:solidFill>
                  <a:schemeClr val="tx1"/>
                </a:solidFill>
              </a:rPr>
              <a:t>This can necessitate lots of FEM models or narrowing G&amp;C efforts.</a:t>
            </a:r>
          </a:p>
          <a:p>
            <a:r>
              <a:rPr lang="en-US">
                <a:solidFill>
                  <a:schemeClr val="tx1"/>
                </a:solidFill>
              </a:rPr>
              <a:t>How do we solve this problem?</a:t>
            </a:r>
          </a:p>
          <a:p>
            <a:r>
              <a:rPr lang="en-US">
                <a:solidFill>
                  <a:schemeClr val="tx1"/>
                </a:solidFill>
              </a:rPr>
              <a:t>One approach is to start with component body FEM models and use them as a way of accommodating configuration changes so that we can handle the varying system modes.</a:t>
            </a:r>
          </a:p>
          <a:p>
            <a:r>
              <a:rPr lang="en-US">
                <a:solidFill>
                  <a:schemeClr val="tx1"/>
                </a:solidFill>
              </a:rPr>
              <a:t>Can be done using multibody modeling.</a:t>
            </a:r>
          </a:p>
          <a:p>
            <a:pPr marL="114300" indent="0">
              <a:buNone/>
            </a:pP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65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95645-580E-EDFF-0C0E-CA06781ADA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1C92C-82CF-69F7-0B76-AEBF237C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Mode choice effects model accuracy and number of </a:t>
            </a:r>
            <a:r>
              <a:rPr lang="en-US" err="1"/>
              <a:t>DoFs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E0D86E-754F-C7DD-71BE-AA0866AFF100}"/>
              </a:ext>
            </a:extLst>
          </p:cNvPr>
          <p:cNvGrpSpPr/>
          <p:nvPr/>
        </p:nvGrpSpPr>
        <p:grpSpPr>
          <a:xfrm>
            <a:off x="663222" y="2755191"/>
            <a:ext cx="10863345" cy="3704356"/>
            <a:chOff x="980087" y="3191952"/>
            <a:chExt cx="10017854" cy="34157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928E83-397D-EECB-807F-9A960DF5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127" y="4199674"/>
              <a:ext cx="2513177" cy="23809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0CE8D-9E87-9943-1F32-0F8C986A7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356" y="4167078"/>
              <a:ext cx="2576229" cy="24406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3DC8DF-56DE-2E60-8F88-E9A3FCA4F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040" y="4170235"/>
              <a:ext cx="2569564" cy="243432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5E4529-9F71-F143-A02D-342AD0941996}"/>
                </a:ext>
              </a:extLst>
            </p:cNvPr>
            <p:cNvSpPr txBox="1"/>
            <p:nvPr/>
          </p:nvSpPr>
          <p:spPr>
            <a:xfrm>
              <a:off x="980087" y="3191952"/>
              <a:ext cx="10017854" cy="7662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>
                  <a:latin typeface="+mj-lt"/>
                </a:rPr>
                <a:t>Craig-Bampton (fixed-free) modes are better suited for combining component models with fixed boundary conditions. The figures below show that just 30 Craig-Bampton fixed-free modes does a better job matching the modes of a constrained body than 300 free-free modes.</a:t>
              </a:r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13CD980-A9EC-A757-7F0E-4520BA5FD5C5}"/>
              </a:ext>
            </a:extLst>
          </p:cNvPr>
          <p:cNvSpPr txBox="1"/>
          <p:nvPr/>
        </p:nvSpPr>
        <p:spPr>
          <a:xfrm>
            <a:off x="1607052" y="4126263"/>
            <a:ext cx="176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24 free-free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A73415-F9F2-9CB6-CC0B-34A1BD6B061B}"/>
              </a:ext>
            </a:extLst>
          </p:cNvPr>
          <p:cNvSpPr txBox="1"/>
          <p:nvPr/>
        </p:nvSpPr>
        <p:spPr>
          <a:xfrm>
            <a:off x="5106662" y="4127948"/>
            <a:ext cx="176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300 free-free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C493D-1EF1-A274-2C7A-87C9336B443B}"/>
              </a:ext>
            </a:extLst>
          </p:cNvPr>
          <p:cNvSpPr txBox="1"/>
          <p:nvPr/>
        </p:nvSpPr>
        <p:spPr>
          <a:xfrm>
            <a:off x="8815676" y="4085390"/>
            <a:ext cx="176935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30 Craig-Bampton fixed-free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25AC31-BABD-E65B-041E-F68CFCC9284C}"/>
              </a:ext>
            </a:extLst>
          </p:cNvPr>
          <p:cNvGrpSpPr/>
          <p:nvPr/>
        </p:nvGrpSpPr>
        <p:grpSpPr>
          <a:xfrm>
            <a:off x="2489516" y="1078202"/>
            <a:ext cx="7495291" cy="1595201"/>
            <a:chOff x="2706324" y="1621480"/>
            <a:chExt cx="6844964" cy="14572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37319D-C957-21AA-D7E5-450C646F8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647" y="1621480"/>
              <a:ext cx="1651554" cy="14572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B492BA-5C65-6DB5-A315-769863E6F195}"/>
                </a:ext>
              </a:extLst>
            </p:cNvPr>
            <p:cNvSpPr/>
            <p:nvPr/>
          </p:nvSpPr>
          <p:spPr>
            <a:xfrm>
              <a:off x="7895065" y="2133738"/>
              <a:ext cx="1656223" cy="523220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lvl="1"/>
              <a:r>
                <a:rPr lang="en-US"/>
                <a:t>22,824 </a:t>
              </a:r>
              <a:r>
                <a:rPr lang="en-US" sz="1400" kern="0"/>
                <a:t>grid points</a:t>
              </a:r>
              <a:r>
                <a:rPr lang="en-US"/>
                <a:t> </a:t>
              </a:r>
              <a:endParaRPr lang="en-US" sz="1400" kern="0"/>
            </a:p>
            <a:p>
              <a:pPr lvl="1"/>
              <a:r>
                <a:rPr lang="en-US"/>
                <a:t>136,944</a:t>
              </a:r>
              <a:r>
                <a:rPr lang="en-US" sz="1400" kern="0"/>
                <a:t> </a:t>
              </a:r>
              <a:r>
                <a:rPr lang="en-US" err="1"/>
                <a:t>DoFs</a:t>
              </a:r>
              <a:endParaRPr lang="en-US" sz="1400" kern="0" err="1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FF4048-2C2E-FA0E-2A47-C70728A87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886" y="1730668"/>
              <a:ext cx="733940" cy="12315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A8A6F8-9E8E-887D-094F-1612A730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324" y="1713445"/>
              <a:ext cx="1446487" cy="1276545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0C735F2-EC75-FF78-9577-9A72057CFAA2}"/>
                </a:ext>
              </a:extLst>
            </p:cNvPr>
            <p:cNvCxnSpPr/>
            <p:nvPr/>
          </p:nvCxnSpPr>
          <p:spPr>
            <a:xfrm>
              <a:off x="5086099" y="2314186"/>
              <a:ext cx="9819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786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8AECE-13A0-86A2-3E60-FA9C6188B5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FE23FE-DAC7-F99D-FF95-796024E8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Modal comparison validation test example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275A5-9160-4DED-784B-5143126F5046}"/>
              </a:ext>
            </a:extLst>
          </p:cNvPr>
          <p:cNvSpPr txBox="1"/>
          <p:nvPr/>
        </p:nvSpPr>
        <p:spPr>
          <a:xfrm>
            <a:off x="1024631" y="5728487"/>
            <a:ext cx="101576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Example of a modal comparison validation test for a double-length cantilever beam: NASTRAN (left column) vs. DARTS (right column). The DARTS model is made up of two single-length beams locked together, whereas the NASTRAN model is made up of one double-length cantilever beam.</a:t>
            </a:r>
            <a:endParaRPr lang="en-US"/>
          </a:p>
        </p:txBody>
      </p:sp>
      <p:pic>
        <p:nvPicPr>
          <p:cNvPr id="8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BCF4554-AA5B-E681-D06E-9DCD91AB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1263481"/>
            <a:ext cx="6727824" cy="44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5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68C43-2A4F-11D1-E721-6022293E3A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90B8B-4154-844C-83A0-AF7D3A16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body model options summary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BDC167C-74B1-59F6-D7D1-ED1A09106C26}"/>
              </a:ext>
            </a:extLst>
          </p:cNvPr>
          <p:cNvGrpSpPr/>
          <p:nvPr/>
        </p:nvGrpSpPr>
        <p:grpSpPr>
          <a:xfrm>
            <a:off x="8813344" y="2621132"/>
            <a:ext cx="1414496" cy="2910119"/>
            <a:chOff x="8910326" y="2205495"/>
            <a:chExt cx="1414496" cy="2910119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46A1F35-2659-3868-BBE8-C60C40D01850}"/>
                </a:ext>
              </a:extLst>
            </p:cNvPr>
            <p:cNvSpPr/>
            <p:nvPr/>
          </p:nvSpPr>
          <p:spPr>
            <a:xfrm>
              <a:off x="9113483" y="2938187"/>
              <a:ext cx="978478" cy="522876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cs typeface="Arial"/>
                </a:rPr>
                <a:t>Optional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1C96B1A9-43AD-C8E0-B25C-44D92F9E8E4A}"/>
                </a:ext>
              </a:extLst>
            </p:cNvPr>
            <p:cNvSpPr/>
            <p:nvPr/>
          </p:nvSpPr>
          <p:spPr>
            <a:xfrm>
              <a:off x="9113482" y="2205495"/>
              <a:ext cx="978478" cy="52287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cs typeface="Arial"/>
                </a:rPr>
                <a:t>Required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2FFFB995-4DA0-C00A-205B-62B97A24F72A}"/>
                </a:ext>
              </a:extLst>
            </p:cNvPr>
            <p:cNvSpPr/>
            <p:nvPr/>
          </p:nvSpPr>
          <p:spPr>
            <a:xfrm>
              <a:off x="8943364" y="3668747"/>
              <a:ext cx="1381458" cy="5228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cs typeface="Arial"/>
                </a:rPr>
                <a:t>Chosen in </a:t>
              </a:r>
              <a:r>
                <a:rPr lang="en-US" err="1">
                  <a:solidFill>
                    <a:schemeClr val="tx1"/>
                  </a:solidFill>
                  <a:cs typeface="Arial"/>
                </a:rPr>
                <a:t>FModal</a:t>
              </a:r>
              <a:r>
                <a:rPr lang="en-US">
                  <a:solidFill>
                    <a:schemeClr val="tx1"/>
                  </a:solidFill>
                  <a:cs typeface="Arial"/>
                </a:rPr>
                <a:t> only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3979B3B-9D9D-5175-6456-0BBD666C279F}"/>
                </a:ext>
              </a:extLst>
            </p:cNvPr>
            <p:cNvSpPr/>
            <p:nvPr/>
          </p:nvSpPr>
          <p:spPr>
            <a:xfrm>
              <a:off x="8910326" y="4387585"/>
              <a:ext cx="1381458" cy="72802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cs typeface="Arial"/>
                </a:rPr>
                <a:t>Chosen in </a:t>
              </a:r>
              <a:r>
                <a:rPr lang="en-US" err="1">
                  <a:solidFill>
                    <a:schemeClr val="tx1"/>
                  </a:solidFill>
                  <a:cs typeface="Arial"/>
                </a:rPr>
                <a:t>FModal</a:t>
              </a:r>
              <a:r>
                <a:rPr lang="en-US">
                  <a:solidFill>
                    <a:schemeClr val="tx1"/>
                  </a:solidFill>
                  <a:cs typeface="Arial"/>
                </a:rPr>
                <a:t> and on H5 import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CABA06C-D810-876B-289F-48ED73F05EC8}"/>
              </a:ext>
            </a:extLst>
          </p:cNvPr>
          <p:cNvSpPr txBox="1"/>
          <p:nvPr/>
        </p:nvSpPr>
        <p:spPr>
          <a:xfrm>
            <a:off x="8570421" y="2156460"/>
            <a:ext cx="17955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Key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4436E88-8F7F-3119-62DA-C63B7D4EDE01}"/>
              </a:ext>
            </a:extLst>
          </p:cNvPr>
          <p:cNvGrpSpPr/>
          <p:nvPr/>
        </p:nvGrpSpPr>
        <p:grpSpPr>
          <a:xfrm>
            <a:off x="1557930" y="1583601"/>
            <a:ext cx="5296965" cy="4586197"/>
            <a:chOff x="1621480" y="1293738"/>
            <a:chExt cx="5296965" cy="45861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7A0464E-1831-056E-9E21-AC96102650E5}"/>
                </a:ext>
              </a:extLst>
            </p:cNvPr>
            <p:cNvGrpSpPr/>
            <p:nvPr/>
          </p:nvGrpSpPr>
          <p:grpSpPr>
            <a:xfrm>
              <a:off x="1621480" y="2665339"/>
              <a:ext cx="2216727" cy="1174971"/>
              <a:chOff x="869373" y="2031768"/>
              <a:chExt cx="2216727" cy="1174971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FD03136-5C17-C0D7-D3B1-B6A09643EBBD}"/>
                  </a:ext>
                </a:extLst>
              </p:cNvPr>
              <p:cNvSpPr/>
              <p:nvPr/>
            </p:nvSpPr>
            <p:spPr>
              <a:xfrm>
                <a:off x="869373" y="2031768"/>
                <a:ext cx="2216727" cy="117497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cs typeface="Arial"/>
                  </a:rPr>
                  <a:t>a-set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3C4E789-787F-07CF-B1A6-0603FFBF7010}"/>
                  </a:ext>
                </a:extLst>
              </p:cNvPr>
              <p:cNvGrpSpPr/>
              <p:nvPr/>
            </p:nvGrpSpPr>
            <p:grpSpPr>
              <a:xfrm>
                <a:off x="1194573" y="2341344"/>
                <a:ext cx="1561642" cy="677391"/>
                <a:chOff x="6708548" y="3448542"/>
                <a:chExt cx="4832574" cy="2083140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70E5349E-BCFB-B464-07BC-88B68973B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2361" y="3547424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C51B5BB4-9505-C518-7873-3C14C89AA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6485" y="3896673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1AC896C3-10D4-55BC-72E0-E7688710A2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6485" y="4253861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B4D1F81D-1F42-FBF4-FDAD-5826D04FF1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6485" y="4611048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5AEA7357-C1EF-BE1D-CA9F-B6C82A4D69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08548" y="4928548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55D7C1D-20ED-35BD-A6E1-81E301AE75C2}"/>
                    </a:ext>
                  </a:extLst>
                </p:cNvPr>
                <p:cNvSpPr/>
                <p:nvPr/>
              </p:nvSpPr>
              <p:spPr>
                <a:xfrm>
                  <a:off x="7000875" y="4091820"/>
                  <a:ext cx="4468812" cy="72231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A70BF535-F426-9DFA-DA48-375DAC409F9E}"/>
                    </a:ext>
                  </a:extLst>
                </p:cNvPr>
                <p:cNvCxnSpPr/>
                <p:nvPr/>
              </p:nvCxnSpPr>
              <p:spPr>
                <a:xfrm flipH="1">
                  <a:off x="6991859" y="3448542"/>
                  <a:ext cx="6348" cy="1938337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2D873A0-6F8E-5D63-FD4E-287A3C2E0206}"/>
                    </a:ext>
                  </a:extLst>
                </p:cNvPr>
                <p:cNvSpPr/>
                <p:nvPr/>
              </p:nvSpPr>
              <p:spPr>
                <a:xfrm>
                  <a:off x="10652123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DB89A5F-AC6A-68CB-18AE-5520E9E6FD35}"/>
                    </a:ext>
                  </a:extLst>
                </p:cNvPr>
                <p:cNvSpPr/>
                <p:nvPr/>
              </p:nvSpPr>
              <p:spPr>
                <a:xfrm>
                  <a:off x="6953248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433A45B-A6C4-78C6-5D56-2D34EA563619}"/>
                    </a:ext>
                  </a:extLst>
                </p:cNvPr>
                <p:cNvSpPr/>
                <p:nvPr/>
              </p:nvSpPr>
              <p:spPr>
                <a:xfrm>
                  <a:off x="7675561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5FE3E36-185E-C3F7-A7A8-39683B3A0517}"/>
                    </a:ext>
                  </a:extLst>
                </p:cNvPr>
                <p:cNvSpPr/>
                <p:nvPr/>
              </p:nvSpPr>
              <p:spPr>
                <a:xfrm>
                  <a:off x="8397873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AE7E820-5ABF-979C-F3B7-2F8C26ACD2F4}"/>
                    </a:ext>
                  </a:extLst>
                </p:cNvPr>
                <p:cNvSpPr/>
                <p:nvPr/>
              </p:nvSpPr>
              <p:spPr>
                <a:xfrm>
                  <a:off x="9136061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17B2D35-5910-E263-1B0C-F77D7FF6BEFE}"/>
                    </a:ext>
                  </a:extLst>
                </p:cNvPr>
                <p:cNvSpPr/>
                <p:nvPr/>
              </p:nvSpPr>
              <p:spPr>
                <a:xfrm>
                  <a:off x="9882186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92E9A7A-20FE-8956-8C57-37DE43456FE8}"/>
                    </a:ext>
                  </a:extLst>
                </p:cNvPr>
                <p:cNvSpPr/>
                <p:nvPr/>
              </p:nvSpPr>
              <p:spPr>
                <a:xfrm>
                  <a:off x="11406185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5CD84E34-4D92-BC55-D684-F700AB3265A3}"/>
                    </a:ext>
                  </a:extLst>
                </p:cNvPr>
                <p:cNvCxnSpPr/>
                <p:nvPr/>
              </p:nvCxnSpPr>
              <p:spPr>
                <a:xfrm flipH="1" flipV="1">
                  <a:off x="7037386" y="4501396"/>
                  <a:ext cx="593725" cy="1030286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C870B9D-6E54-F98E-3B88-33957EA80306}"/>
                </a:ext>
              </a:extLst>
            </p:cNvPr>
            <p:cNvGrpSpPr/>
            <p:nvPr/>
          </p:nvGrpSpPr>
          <p:grpSpPr>
            <a:xfrm>
              <a:off x="4701718" y="2664537"/>
              <a:ext cx="2216727" cy="1218933"/>
              <a:chOff x="3577936" y="2031767"/>
              <a:chExt cx="2216727" cy="1218933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351BB42-5B9E-478F-7219-B03EE282EC4D}"/>
                  </a:ext>
                </a:extLst>
              </p:cNvPr>
              <p:cNvSpPr/>
              <p:nvPr/>
            </p:nvSpPr>
            <p:spPr>
              <a:xfrm>
                <a:off x="3577936" y="2031767"/>
                <a:ext cx="2216727" cy="121893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cs typeface="Arial"/>
                  </a:rPr>
                  <a:t>Residual vectors</a:t>
                </a: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A9AE700-418F-05E8-FB22-C416368911BB}"/>
                  </a:ext>
                </a:extLst>
              </p:cNvPr>
              <p:cNvGrpSpPr/>
              <p:nvPr/>
            </p:nvGrpSpPr>
            <p:grpSpPr>
              <a:xfrm>
                <a:off x="3905528" y="2402852"/>
                <a:ext cx="1561637" cy="694316"/>
                <a:chOff x="6708548" y="3412369"/>
                <a:chExt cx="4832574" cy="2135188"/>
              </a:xfrm>
            </p:grpSpPr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1F49B219-C89E-86D7-3AAE-7EC8E18FE9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32361" y="3547424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AD9D1F33-61D1-B762-4759-07492D279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6485" y="3896673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C9E7E241-DBEB-516E-0204-5554D0B24A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6485" y="4253861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5638C59F-5EBF-997B-20A5-FECD08392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6485" y="4611048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B9A7A9A6-7D42-D8B1-2949-46A2042996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08548" y="4928548"/>
                  <a:ext cx="279401" cy="303213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206CA1D-93F2-39DC-4784-123D0146487B}"/>
                    </a:ext>
                  </a:extLst>
                </p:cNvPr>
                <p:cNvSpPr/>
                <p:nvPr/>
              </p:nvSpPr>
              <p:spPr>
                <a:xfrm>
                  <a:off x="7000875" y="4091820"/>
                  <a:ext cx="4468812" cy="72231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60CC99B-3A9E-DE3B-6E68-646DF9EDE3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91859" y="3448542"/>
                  <a:ext cx="6348" cy="1938337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F6007EA-DECF-2727-2D10-445C3A63E968}"/>
                    </a:ext>
                  </a:extLst>
                </p:cNvPr>
                <p:cNvSpPr/>
                <p:nvPr/>
              </p:nvSpPr>
              <p:spPr>
                <a:xfrm>
                  <a:off x="10652123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E79A4724-06FF-EFBD-F2E8-15D6EF4E249D}"/>
                    </a:ext>
                  </a:extLst>
                </p:cNvPr>
                <p:cNvSpPr/>
                <p:nvPr/>
              </p:nvSpPr>
              <p:spPr>
                <a:xfrm>
                  <a:off x="6953248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ABE36BB-3CBC-2E4C-8A85-7B37D97867F3}"/>
                    </a:ext>
                  </a:extLst>
                </p:cNvPr>
                <p:cNvSpPr/>
                <p:nvPr/>
              </p:nvSpPr>
              <p:spPr>
                <a:xfrm>
                  <a:off x="7675561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5807AD3-41D4-CD57-3937-26484805BA75}"/>
                    </a:ext>
                  </a:extLst>
                </p:cNvPr>
                <p:cNvSpPr/>
                <p:nvPr/>
              </p:nvSpPr>
              <p:spPr>
                <a:xfrm>
                  <a:off x="8397873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24635F7-99FE-4CF9-6C1F-D688409830B3}"/>
                    </a:ext>
                  </a:extLst>
                </p:cNvPr>
                <p:cNvSpPr/>
                <p:nvPr/>
              </p:nvSpPr>
              <p:spPr>
                <a:xfrm>
                  <a:off x="9136061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BCF67B4-11A4-D4C7-40F0-55682399DF03}"/>
                    </a:ext>
                  </a:extLst>
                </p:cNvPr>
                <p:cNvSpPr/>
                <p:nvPr/>
              </p:nvSpPr>
              <p:spPr>
                <a:xfrm>
                  <a:off x="9882186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F4811CD-402E-41BD-ADA2-60714783F849}"/>
                    </a:ext>
                  </a:extLst>
                </p:cNvPr>
                <p:cNvSpPr/>
                <p:nvPr/>
              </p:nvSpPr>
              <p:spPr>
                <a:xfrm>
                  <a:off x="11406185" y="4385506"/>
                  <a:ext cx="134937" cy="1428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1640D577-90E0-7926-6CCD-29B95DE4AE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480800" y="3412369"/>
                  <a:ext cx="1588" cy="1041400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4393C7C4-602C-E4B0-2C8A-B1BE642C2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98110" y="4501395"/>
                  <a:ext cx="1120777" cy="1046162"/>
                </a:xfrm>
                <a:prstGeom prst="straightConnector1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570784D-1CCC-FB32-0592-3C8D4C435442}"/>
                </a:ext>
              </a:extLst>
            </p:cNvPr>
            <p:cNvGrpSpPr/>
            <p:nvPr/>
          </p:nvGrpSpPr>
          <p:grpSpPr>
            <a:xfrm>
              <a:off x="4702116" y="4710479"/>
              <a:ext cx="2209401" cy="1116356"/>
              <a:chOff x="860047" y="4464304"/>
              <a:chExt cx="2209401" cy="111635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E091994-CBBC-33A2-BD9D-B3435EBDBF03}"/>
                  </a:ext>
                </a:extLst>
              </p:cNvPr>
              <p:cNvSpPr/>
              <p:nvPr/>
            </p:nvSpPr>
            <p:spPr>
              <a:xfrm>
                <a:off x="860047" y="4464304"/>
                <a:ext cx="2209401" cy="111635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cs typeface="Arial"/>
                  </a:rPr>
                  <a:t>Modal integrals</a:t>
                </a:r>
              </a:p>
            </p:txBody>
          </p:sp>
          <p:pic>
            <p:nvPicPr>
              <p:cNvPr id="91" name="Picture 91">
                <a:extLst>
                  <a:ext uri="{FF2B5EF4-FFF2-40B4-BE49-F238E27FC236}">
                    <a16:creationId xmlns:a16="http://schemas.microsoft.com/office/drawing/2014/main" id="{3D4BE607-6531-B67D-0DCB-AE584B8B9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36381" y="4984230"/>
                <a:ext cx="2069124" cy="369830"/>
              </a:xfrm>
              <a:prstGeom prst="rect">
                <a:avLst/>
              </a:prstGeom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523F14F-2E8A-4A65-50DB-9C11F8D16AED}"/>
                </a:ext>
              </a:extLst>
            </p:cNvPr>
            <p:cNvGrpSpPr/>
            <p:nvPr/>
          </p:nvGrpSpPr>
          <p:grpSpPr>
            <a:xfrm>
              <a:off x="1642158" y="4661002"/>
              <a:ext cx="2450054" cy="1218933"/>
              <a:chOff x="3519321" y="2896343"/>
              <a:chExt cx="2450054" cy="1218933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01852C20-7CB9-0300-F045-720BD4EAE183}"/>
                  </a:ext>
                </a:extLst>
              </p:cNvPr>
              <p:cNvSpPr/>
              <p:nvPr/>
            </p:nvSpPr>
            <p:spPr>
              <a:xfrm>
                <a:off x="3519321" y="2896343"/>
                <a:ext cx="2450054" cy="121893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cs typeface="Arial"/>
                  </a:rPr>
                  <a:t>Lumped mass child bodies</a:t>
                </a:r>
              </a:p>
            </p:txBody>
          </p:sp>
          <p:pic>
            <p:nvPicPr>
              <p:cNvPr id="119" name="Picture 119" descr="Untitled.png">
                <a:extLst>
                  <a:ext uri="{FF2B5EF4-FFF2-40B4-BE49-F238E27FC236}">
                    <a16:creationId xmlns:a16="http://schemas.microsoft.com/office/drawing/2014/main" id="{D185FBB9-BA8E-5339-097C-4FADE3D22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6159" y="3219243"/>
                <a:ext cx="675652" cy="838035"/>
              </a:xfrm>
              <a:prstGeom prst="rect">
                <a:avLst/>
              </a:prstGeom>
            </p:spPr>
          </p:pic>
        </p:grp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FBB022B7-D91C-E9DB-FBCF-AC14E0E0C392}"/>
                </a:ext>
              </a:extLst>
            </p:cNvPr>
            <p:cNvSpPr/>
            <p:nvPr/>
          </p:nvSpPr>
          <p:spPr>
            <a:xfrm>
              <a:off x="3415644" y="1293738"/>
              <a:ext cx="1600200" cy="84939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  <a:cs typeface="Arial"/>
                </a:rPr>
                <a:t>Number of</a:t>
              </a:r>
              <a:endParaRPr lang="en-US">
                <a:solidFill>
                  <a:schemeClr val="tx1"/>
                </a:solidFill>
              </a:endParaRPr>
            </a:p>
            <a:p>
              <a:pPr algn="ctr"/>
              <a:r>
                <a:rPr lang="en-US">
                  <a:solidFill>
                    <a:schemeClr val="tx1"/>
                  </a:solidFill>
                  <a:cs typeface="Arial"/>
                </a:rPr>
                <a:t>modes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44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A871F-2A95-4E10-D4F9-023A684A5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ADA06-F54E-B41B-0495-BBBFA52F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Residual vectors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07991-A8C1-EBF8-DB83-D1294AD6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5235407" cy="4921344"/>
          </a:xfrm>
        </p:spPr>
        <p:txBody>
          <a:bodyPr>
            <a:normAutofit/>
          </a:bodyPr>
          <a:lstStyle/>
          <a:p>
            <a:r>
              <a:rPr lang="en-US" dirty="0"/>
              <a:t>Residual vectors are specified when you run </a:t>
            </a:r>
            <a:r>
              <a:rPr lang="en-US" dirty="0" err="1"/>
              <a:t>FModal</a:t>
            </a:r>
            <a:r>
              <a:rPr lang="en-US" dirty="0"/>
              <a:t> and create the HDF5 file. These are added into the list of mode shapes and frequencies.</a:t>
            </a:r>
          </a:p>
          <a:p>
            <a:pPr lvl="1"/>
            <a:r>
              <a:rPr lang="en-US" dirty="0"/>
              <a:t>Since these are added to the mode shape/frequency lists directly, you cannot turn them off when importing flex data into DARTS from the HDF5 file. </a:t>
            </a:r>
          </a:p>
          <a:p>
            <a:pPr lvl="1"/>
            <a:r>
              <a:rPr lang="en-US" dirty="0"/>
              <a:t>If you decide you don't want them, you will need to re-run </a:t>
            </a:r>
            <a:r>
              <a:rPr lang="en-US" dirty="0" err="1"/>
              <a:t>FModal</a:t>
            </a:r>
            <a:r>
              <a:rPr lang="en-US" dirty="0"/>
              <a:t> and create a new HDF5 file </a:t>
            </a:r>
            <a:r>
              <a:rPr lang="en-US" dirty="0">
                <a:solidFill>
                  <a:schemeClr val="tx1"/>
                </a:solidFill>
              </a:rPr>
              <a:t>without residual vectors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E24F7C3-6B3B-3980-4403-B9211DAF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46" y="975631"/>
            <a:ext cx="5237018" cy="375937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2C3385F-4E24-119A-0AF4-9DBCC386645E}"/>
              </a:ext>
            </a:extLst>
          </p:cNvPr>
          <p:cNvSpPr txBox="1"/>
          <p:nvPr/>
        </p:nvSpPr>
        <p:spPr>
          <a:xfrm>
            <a:off x="6012908" y="4792742"/>
            <a:ext cx="5527479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Example of a static response validation test for the static deflection of a cantilevered beam under tip load. The DARTS static solution with residual vectors is closer to the NASTRAN solution than without residual vectors.</a:t>
            </a:r>
          </a:p>
        </p:txBody>
      </p:sp>
    </p:spTree>
    <p:extLst>
      <p:ext uri="{BB962C8B-B14F-4D97-AF65-F5344CB8AC3E}">
        <p14:creationId xmlns:p14="http://schemas.microsoft.com/office/powerpoint/2010/main" val="56427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A871F-2A95-4E10-D4F9-023A684A5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ADA06-F54E-B41B-0495-BBBFA52F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Modal integrals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07991-A8C1-EBF8-DB83-D1294AD6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250" y="1558450"/>
            <a:ext cx="11020320" cy="4356900"/>
          </a:xfrm>
        </p:spPr>
        <p:txBody>
          <a:bodyPr/>
          <a:lstStyle/>
          <a:p>
            <a:r>
              <a:rPr lang="en-US" dirty="0"/>
              <a:t>Unlike residual vectors, these can be enabled/disabled both when running </a:t>
            </a:r>
            <a:r>
              <a:rPr lang="en-US" dirty="0" err="1"/>
              <a:t>FModal</a:t>
            </a:r>
            <a:r>
              <a:rPr lang="en-US" dirty="0"/>
              <a:t> and when importing the HDF5 file content into DARTS.</a:t>
            </a:r>
          </a:p>
          <a:p>
            <a:r>
              <a:rPr lang="en-US" dirty="0"/>
              <a:t>However, if you want to import modal data from the HDF5 file, they will need to have been created by enabling the modal integrals option when running </a:t>
            </a:r>
            <a:r>
              <a:rPr lang="en-US" dirty="0" err="1"/>
              <a:t>FModal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7BA7AB-C711-EA67-60AD-E8BB63194008}"/>
              </a:ext>
            </a:extLst>
          </p:cNvPr>
          <p:cNvGrpSpPr/>
          <p:nvPr/>
        </p:nvGrpSpPr>
        <p:grpSpPr>
          <a:xfrm>
            <a:off x="3099735" y="3984916"/>
            <a:ext cx="5989651" cy="1719678"/>
            <a:chOff x="3099735" y="4421335"/>
            <a:chExt cx="5989651" cy="1719678"/>
          </a:xfrm>
        </p:grpSpPr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49A6CEC-29CA-40D8-59A0-43615B1CB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-290" b="88454"/>
            <a:stretch/>
          </p:blipFill>
          <p:spPr>
            <a:xfrm>
              <a:off x="3099735" y="4763695"/>
              <a:ext cx="5989651" cy="1040298"/>
            </a:xfrm>
            <a:prstGeom prst="rect">
              <a:avLst/>
            </a:prstGeom>
          </p:spPr>
        </p:pic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402F82D5-BE2F-2584-C600-8AE4D6564480}"/>
                </a:ext>
              </a:extLst>
            </p:cNvPr>
            <p:cNvSpPr txBox="1"/>
            <p:nvPr/>
          </p:nvSpPr>
          <p:spPr>
            <a:xfrm>
              <a:off x="4020414" y="5802459"/>
              <a:ext cx="414828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/>
                <a:t>Gyroscopic terms not shown for brevity.</a:t>
              </a:r>
              <a:endParaRPr lang="en-US" sz="1600">
                <a:cs typeface="Arial"/>
              </a:endParaRP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B59E6C96-E75A-C1EA-6F51-DA5891369004}"/>
                </a:ext>
              </a:extLst>
            </p:cNvPr>
            <p:cNvSpPr txBox="1"/>
            <p:nvPr/>
          </p:nvSpPr>
          <p:spPr>
            <a:xfrm>
              <a:off x="3448914" y="4421335"/>
              <a:ext cx="5076967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/>
                <a:t>Modal integrals shown in red.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124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7108-7023-3DDA-EB1D-3C4FFB82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D8F78-DAEB-5F41-96F9-ECA9C1D3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FModal</a:t>
            </a:r>
            <a:r>
              <a:rPr lang="en-US" dirty="0"/>
              <a:t> data location in DARTS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8F4AA1-3C2B-9747-6D1A-885D46841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28" y="1967672"/>
            <a:ext cx="2666578" cy="36442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diagram shows where the data produced by </a:t>
            </a:r>
            <a:r>
              <a:rPr lang="en-US" dirty="0" err="1"/>
              <a:t>FModal</a:t>
            </a:r>
            <a:r>
              <a:rPr lang="en-US" dirty="0"/>
              <a:t> ends up in DARTS, i.e., on the flexible body, the flexible node, or the flexible node's nodal matrix.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E72F45-2A05-B3F8-FC12-C68327F8DBF5}"/>
              </a:ext>
            </a:extLst>
          </p:cNvPr>
          <p:cNvGrpSpPr/>
          <p:nvPr/>
        </p:nvGrpSpPr>
        <p:grpSpPr>
          <a:xfrm>
            <a:off x="3010150" y="1210521"/>
            <a:ext cx="9079906" cy="5163083"/>
            <a:chOff x="1246261" y="1196410"/>
            <a:chExt cx="9079906" cy="51630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FD983E-939A-007B-9780-962EA376BE94}"/>
                </a:ext>
              </a:extLst>
            </p:cNvPr>
            <p:cNvSpPr/>
            <p:nvPr/>
          </p:nvSpPr>
          <p:spPr>
            <a:xfrm>
              <a:off x="1246261" y="1196410"/>
              <a:ext cx="9079906" cy="51630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E0FA522-8C2A-EBF9-8534-5D837E9DEA29}"/>
                </a:ext>
              </a:extLst>
            </p:cNvPr>
            <p:cNvSpPr/>
            <p:nvPr/>
          </p:nvSpPr>
          <p:spPr>
            <a:xfrm>
              <a:off x="4294261" y="1516878"/>
              <a:ext cx="1801736" cy="690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Arial"/>
                </a:rPr>
                <a:t>Stiffness/damping vectors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FF2390-BE60-B568-B76B-37274F46CA8A}"/>
                </a:ext>
              </a:extLst>
            </p:cNvPr>
            <p:cNvSpPr/>
            <p:nvPr/>
          </p:nvSpPr>
          <p:spPr>
            <a:xfrm>
              <a:off x="6601626" y="1865831"/>
              <a:ext cx="1801736" cy="690785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Arial"/>
                </a:rPr>
                <a:t>Modal integrals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469DABD-E10B-34F6-9252-7285926C0747}"/>
                </a:ext>
              </a:extLst>
            </p:cNvPr>
            <p:cNvSpPr/>
            <p:nvPr/>
          </p:nvSpPr>
          <p:spPr>
            <a:xfrm>
              <a:off x="7755307" y="2869961"/>
              <a:ext cx="1801736" cy="690785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Arial"/>
                </a:rPr>
                <a:t>Reduced geometric stiffness matrices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036705-4A82-CFDD-7889-2CC7FAAB9112}"/>
                </a:ext>
              </a:extLst>
            </p:cNvPr>
            <p:cNvSpPr/>
            <p:nvPr/>
          </p:nvSpPr>
          <p:spPr>
            <a:xfrm>
              <a:off x="1737644" y="2321609"/>
              <a:ext cx="5825381" cy="3475287"/>
            </a:xfrm>
            <a:prstGeom prst="ellipse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855D52-FC27-4F6F-3B19-68D37E5012EC}"/>
                </a:ext>
              </a:extLst>
            </p:cNvPr>
            <p:cNvSpPr txBox="1"/>
            <p:nvPr/>
          </p:nvSpPr>
          <p:spPr>
            <a:xfrm>
              <a:off x="8232449" y="4714430"/>
              <a:ext cx="1324598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/>
                <a:t>Flexible body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90FFF5-3912-8A52-B968-86136CF8105C}"/>
                </a:ext>
              </a:extLst>
            </p:cNvPr>
            <p:cNvSpPr txBox="1"/>
            <p:nvPr/>
          </p:nvSpPr>
          <p:spPr>
            <a:xfrm>
              <a:off x="6096000" y="4365476"/>
              <a:ext cx="1324598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/>
                <a:t>Flexible nodes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BF9B28A-8219-0C28-F4AD-B9D361CBA75A}"/>
                </a:ext>
              </a:extLst>
            </p:cNvPr>
            <p:cNvSpPr/>
            <p:nvPr/>
          </p:nvSpPr>
          <p:spPr>
            <a:xfrm>
              <a:off x="5725681" y="3211793"/>
              <a:ext cx="1331717" cy="6551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Arial"/>
                </a:rPr>
                <a:t>Body-to-node transform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844F51-5769-8CC4-5EEE-E147E4F20A7D}"/>
                </a:ext>
              </a:extLst>
            </p:cNvPr>
            <p:cNvSpPr/>
            <p:nvPr/>
          </p:nvSpPr>
          <p:spPr>
            <a:xfrm>
              <a:off x="2001139" y="2656318"/>
              <a:ext cx="3610596" cy="280586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55A1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652032-6A2D-5AAC-9C5F-93F15EDEDA19}"/>
                </a:ext>
              </a:extLst>
            </p:cNvPr>
            <p:cNvSpPr txBox="1"/>
            <p:nvPr/>
          </p:nvSpPr>
          <p:spPr>
            <a:xfrm>
              <a:off x="4144710" y="4151832"/>
              <a:ext cx="1324598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/>
                <a:t>Nodal matrix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B20AC91-E88B-2846-0594-560A21EAFD55}"/>
                </a:ext>
              </a:extLst>
            </p:cNvPr>
            <p:cNvSpPr/>
            <p:nvPr/>
          </p:nvSpPr>
          <p:spPr>
            <a:xfrm>
              <a:off x="2492522" y="3496652"/>
              <a:ext cx="1253381" cy="690785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Arial"/>
                </a:rPr>
                <a:t>Residual vectors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F4ABE71-1166-53EA-64E6-7EA0A23DB016}"/>
                </a:ext>
              </a:extLst>
            </p:cNvPr>
            <p:cNvSpPr/>
            <p:nvPr/>
          </p:nvSpPr>
          <p:spPr>
            <a:xfrm>
              <a:off x="4047317" y="3210212"/>
              <a:ext cx="919792" cy="690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cs typeface="Arial"/>
                </a:rPr>
                <a:t>Mode shapes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01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23de3629f_1_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26" name="Google Shape;126;g1623de3629f_1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/>
              <a:t>Flexible bodies within a multibody model</a:t>
            </a:r>
          </a:p>
        </p:txBody>
      </p:sp>
    </p:spTree>
    <p:extLst>
      <p:ext uri="{BB962C8B-B14F-4D97-AF65-F5344CB8AC3E}">
        <p14:creationId xmlns:p14="http://schemas.microsoft.com/office/powerpoint/2010/main" val="412634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DARTS Lab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8aa99-f4fc-4d9c-b81c-966d4bd2c6c2">
      <Terms xmlns="http://schemas.microsoft.com/office/infopath/2007/PartnerControls"/>
    </lcf76f155ced4ddcb4097134ff3c332f>
    <TaxCatchAll xmlns="77f052df-7cc9-46d5-9db7-08cc260ec36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0EEE18307F547AC19C250B980BA8A" ma:contentTypeVersion="14" ma:contentTypeDescription="Create a new document." ma:contentTypeScope="" ma:versionID="6c718c1e10055613db9ef01de60113f2">
  <xsd:schema xmlns:xsd="http://www.w3.org/2001/XMLSchema" xmlns:xs="http://www.w3.org/2001/XMLSchema" xmlns:p="http://schemas.microsoft.com/office/2006/metadata/properties" xmlns:ns2="a5b8aa99-f4fc-4d9c-b81c-966d4bd2c6c2" xmlns:ns3="77f052df-7cc9-46d5-9db7-08cc260ec36e" targetNamespace="http://schemas.microsoft.com/office/2006/metadata/properties" ma:root="true" ma:fieldsID="c6a56a772739a989cf025b45eb74bd52" ns2:_="" ns3:_="">
    <xsd:import namespace="a5b8aa99-f4fc-4d9c-b81c-966d4bd2c6c2"/>
    <xsd:import namespace="77f052df-7cc9-46d5-9db7-08cc260ec3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aa99-f4fc-4d9c-b81c-966d4bd2c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2283c9-5dc3-4342-a46e-d374fcd9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052df-7cc9-46d5-9db7-08cc260ec3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732455-c771-4ab1-9c68-b2c5020f38ce}" ma:internalName="TaxCatchAll" ma:showField="CatchAllData" ma:web="77f052df-7cc9-46d5-9db7-08cc260ec3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D7C367-1CE8-43A9-95EF-F98528BF563B}">
  <ds:schemaRefs>
    <ds:schemaRef ds:uri="a5b8aa99-f4fc-4d9c-b81c-966d4bd2c6c2"/>
    <ds:schemaRef ds:uri="http://www.w3.org/XML/1998/namespace"/>
    <ds:schemaRef ds:uri="http://schemas.microsoft.com/office/2006/documentManagement/types"/>
    <ds:schemaRef ds:uri="http://purl.org/dc/elements/1.1/"/>
    <ds:schemaRef ds:uri="77f052df-7cc9-46d5-9db7-08cc260ec36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89C026-5317-45CE-831C-ED0EE85FB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8aa99-f4fc-4d9c-b81c-966d4bd2c6c2"/>
    <ds:schemaRef ds:uri="77f052df-7cc9-46d5-9db7-08cc260e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9402EB-97CD-4B0C-8DD2-6014205ED9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2352</Words>
  <Application>Microsoft Office PowerPoint</Application>
  <PresentationFormat>Widescreen</PresentationFormat>
  <Paragraphs>276</Paragraphs>
  <Slides>47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1_DARTS Lab Theme</vt:lpstr>
      <vt:lpstr>DARTS flexible multibody system model</vt:lpstr>
      <vt:lpstr>Topics overview</vt:lpstr>
      <vt:lpstr>Overview</vt:lpstr>
      <vt:lpstr>FModal flexible body data recap</vt:lpstr>
      <vt:lpstr>Flexible body model options summary</vt:lpstr>
      <vt:lpstr>Residual vectors</vt:lpstr>
      <vt:lpstr>Modal integrals</vt:lpstr>
      <vt:lpstr>FModal data location in DARTS</vt:lpstr>
      <vt:lpstr>Flexible bodies within a multibody model</vt:lpstr>
      <vt:lpstr>Multibody context – we have constraints</vt:lpstr>
      <vt:lpstr>Recap: Component mode synthesis</vt:lpstr>
      <vt:lpstr>Choosing nodes for the a-set in multibody context</vt:lpstr>
      <vt:lpstr>Choosing nodes for the a-set</vt:lpstr>
      <vt:lpstr>Choosing nodes for the a-set</vt:lpstr>
      <vt:lpstr>Triple length fixed-fixed beam example</vt:lpstr>
      <vt:lpstr>FEM Lumped masses – as DARTS rigid bodies</vt:lpstr>
      <vt:lpstr>Use FModal for each component body to generate data for the DARTS multibody model </vt:lpstr>
      <vt:lpstr>DARTS Flexible body</vt:lpstr>
      <vt:lpstr>DARTS rigid/flexible real-time multibody dynamics engine</vt:lpstr>
      <vt:lpstr>FModal workflow for a single component flexible body</vt:lpstr>
      <vt:lpstr>DARTS flexible bodies</vt:lpstr>
      <vt:lpstr>Visual description</vt:lpstr>
      <vt:lpstr>DARTS flexible body joints</vt:lpstr>
      <vt:lpstr>Handling loop constraints in a multibody system</vt:lpstr>
      <vt:lpstr>Higher-order effects</vt:lpstr>
      <vt:lpstr>DARTS Flexible node</vt:lpstr>
      <vt:lpstr>DARTS Flexible nodes</vt:lpstr>
      <vt:lpstr>Visual description</vt:lpstr>
      <vt:lpstr>Visual description</vt:lpstr>
      <vt:lpstr>Take aways</vt:lpstr>
      <vt:lpstr>Cantilevered beam modal analysis</vt:lpstr>
      <vt:lpstr>Fixed-fixed beam modal analysis</vt:lpstr>
      <vt:lpstr>DARTS flexible multibody dynamics computational algorithms</vt:lpstr>
      <vt:lpstr>Spatial Operator Algebra (SOA) Methodology  Continues to hold for flexible bodies!</vt:lpstr>
      <vt:lpstr>DARTS O(N) Computational Cost</vt:lpstr>
      <vt:lpstr>DARTS – Rigid to Flexible bodies transition</vt:lpstr>
      <vt:lpstr>System-level modes</vt:lpstr>
      <vt:lpstr>System-level properties</vt:lpstr>
      <vt:lpstr>Linearization</vt:lpstr>
      <vt:lpstr>Linearization in DARTS</vt:lpstr>
      <vt:lpstr>Equilibrium and trimming</vt:lpstr>
      <vt:lpstr>Flexible body linearization: multiple configurations</vt:lpstr>
      <vt:lpstr>Thank you for your attention. Any questions?</vt:lpstr>
      <vt:lpstr>Backup slides</vt:lpstr>
      <vt:lpstr>Component vs System modes</vt:lpstr>
      <vt:lpstr>Mode choice effects model accuracy and number of DoFs</vt:lpstr>
      <vt:lpstr>Modal comparison validation test example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Title Slide</dc:title>
  <dc:creator>Richards, Kaelyn M (US 183B)</dc:creator>
  <cp:lastModifiedBy>Leake, Carl D (US 347J)</cp:lastModifiedBy>
  <cp:revision>789</cp:revision>
  <dcterms:created xsi:type="dcterms:W3CDTF">2022-09-16T22:19:09Z</dcterms:created>
  <dcterms:modified xsi:type="dcterms:W3CDTF">2024-11-21T16:21:23Z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0x0101005640EEE18307F547AC19C250B980BA8A</vt:lpwstr>
  </property>
  <property fmtid="{D5CDD505-2E9C-101B-9397-08002B2CF9AE}" pid="3" name="MediaServiceImageTags">
    <vt:lpwstr/>
  </property>
</Properties>
</file>