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75"/>
  </p:notesMasterIdLst>
  <p:sldIdLst>
    <p:sldId id="1324" r:id="rId6"/>
    <p:sldId id="1373" r:id="rId7"/>
    <p:sldId id="1392" r:id="rId8"/>
    <p:sldId id="1388" r:id="rId9"/>
    <p:sldId id="1375" r:id="rId10"/>
    <p:sldId id="1376" r:id="rId11"/>
    <p:sldId id="1390" r:id="rId12"/>
    <p:sldId id="1371" r:id="rId13"/>
    <p:sldId id="1389" r:id="rId14"/>
    <p:sldId id="1329" r:id="rId15"/>
    <p:sldId id="1391" r:id="rId16"/>
    <p:sldId id="1327" r:id="rId17"/>
    <p:sldId id="1345" r:id="rId18"/>
    <p:sldId id="1330" r:id="rId19"/>
    <p:sldId id="1344" r:id="rId20"/>
    <p:sldId id="1342" r:id="rId21"/>
    <p:sldId id="1328" r:id="rId22"/>
    <p:sldId id="1335" r:id="rId23"/>
    <p:sldId id="1336" r:id="rId24"/>
    <p:sldId id="1337" r:id="rId25"/>
    <p:sldId id="1338" r:id="rId26"/>
    <p:sldId id="1334" r:id="rId27"/>
    <p:sldId id="1368" r:id="rId28"/>
    <p:sldId id="1369" r:id="rId29"/>
    <p:sldId id="1340" r:id="rId30"/>
    <p:sldId id="1341" r:id="rId31"/>
    <p:sldId id="1351" r:id="rId32"/>
    <p:sldId id="1395" r:id="rId33"/>
    <p:sldId id="1355" r:id="rId34"/>
    <p:sldId id="1356" r:id="rId35"/>
    <p:sldId id="1357" r:id="rId36"/>
    <p:sldId id="1358" r:id="rId37"/>
    <p:sldId id="1359" r:id="rId38"/>
    <p:sldId id="1352" r:id="rId39"/>
    <p:sldId id="1362" r:id="rId40"/>
    <p:sldId id="1347" r:id="rId41"/>
    <p:sldId id="1348" r:id="rId42"/>
    <p:sldId id="1349" r:id="rId43"/>
    <p:sldId id="1350" r:id="rId44"/>
    <p:sldId id="1353" r:id="rId45"/>
    <p:sldId id="1354" r:id="rId46"/>
    <p:sldId id="1364" r:id="rId47"/>
    <p:sldId id="1365" r:id="rId48"/>
    <p:sldId id="1361" r:id="rId49"/>
    <p:sldId id="1363" r:id="rId50"/>
    <p:sldId id="1393" r:id="rId51"/>
    <p:sldId id="1318" r:id="rId52"/>
    <p:sldId id="1366" r:id="rId53"/>
    <p:sldId id="1264" r:id="rId54"/>
    <p:sldId id="1249" r:id="rId55"/>
    <p:sldId id="1261" r:id="rId56"/>
    <p:sldId id="1250" r:id="rId57"/>
    <p:sldId id="1325" r:id="rId58"/>
    <p:sldId id="1377" r:id="rId59"/>
    <p:sldId id="1378" r:id="rId60"/>
    <p:sldId id="1379" r:id="rId61"/>
    <p:sldId id="1380" r:id="rId62"/>
    <p:sldId id="1381" r:id="rId63"/>
    <p:sldId id="1382" r:id="rId64"/>
    <p:sldId id="1383" r:id="rId65"/>
    <p:sldId id="1384" r:id="rId66"/>
    <p:sldId id="1385" r:id="rId67"/>
    <p:sldId id="1386" r:id="rId68"/>
    <p:sldId id="1387" r:id="rId69"/>
    <p:sldId id="1370" r:id="rId70"/>
    <p:sldId id="1331" r:id="rId71"/>
    <p:sldId id="1332" r:id="rId72"/>
    <p:sldId id="1333" r:id="rId73"/>
    <p:sldId id="1394" r:id="rId74"/>
  </p:sldIdLst>
  <p:sldSz cx="12192000" cy="6858000"/>
  <p:notesSz cx="6858000" cy="9144000"/>
  <p:embeddedFontLst>
    <p:embeddedFont>
      <p:font typeface="Consolas" panose="020B0609020204030204" pitchFamily="49" charset="0"/>
      <p:regular r:id="rId76"/>
      <p:bold r:id="rId77"/>
      <p:italic r:id="rId78"/>
      <p:boldItalic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hpZ+WSbIOrEQUhAX/WCeK5zM29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541F8-7779-EAEA-9927-4127AAA09721}" v="2" dt="2024-11-20T21:13:43.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9" autoAdjust="0"/>
    <p:restoredTop sz="94128" autoAdjust="0"/>
  </p:normalViewPr>
  <p:slideViewPr>
    <p:cSldViewPr snapToGrid="0">
      <p:cViewPr varScale="1">
        <p:scale>
          <a:sx n="101" d="100"/>
          <a:sy n="101" d="100"/>
        </p:scale>
        <p:origin x="864" y="11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4.fntdata"/><Relationship Id="rId5" Type="http://schemas.openxmlformats.org/officeDocument/2006/relationships/slideMaster" Target="slideMasters/slideMaster1.xml"/><Relationship Id="rId90"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5"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n, Abhinandan (US 3471)" userId="S::jain@jpl.nasa.gov::47000a42-4a64-498b-92b5-14cfe7b66dad" providerId="AD" clId="Web-{8EE9338C-B18B-8124-51A1-EA354A784AE5}"/>
    <pc:docChg chg="modSld">
      <pc:chgData name="Jain, Abhinandan (US 3471)" userId="S::jain@jpl.nasa.gov::47000a42-4a64-498b-92b5-14cfe7b66dad" providerId="AD" clId="Web-{8EE9338C-B18B-8124-51A1-EA354A784AE5}" dt="2023-07-31T14:03:48.517" v="2"/>
      <pc:docMkLst>
        <pc:docMk/>
      </pc:docMkLst>
      <pc:sldChg chg="modSp">
        <pc:chgData name="Jain, Abhinandan (US 3471)" userId="S::jain@jpl.nasa.gov::47000a42-4a64-498b-92b5-14cfe7b66dad" providerId="AD" clId="Web-{8EE9338C-B18B-8124-51A1-EA354A784AE5}" dt="2023-07-31T14:01:26.155" v="1" actId="20577"/>
        <pc:sldMkLst>
          <pc:docMk/>
          <pc:sldMk cId="2917165448" sldId="1324"/>
        </pc:sldMkLst>
      </pc:sldChg>
      <pc:sldChg chg="delSp">
        <pc:chgData name="Jain, Abhinandan (US 3471)" userId="S::jain@jpl.nasa.gov::47000a42-4a64-498b-92b5-14cfe7b66dad" providerId="AD" clId="Web-{8EE9338C-B18B-8124-51A1-EA354A784AE5}" dt="2023-07-31T14:03:48.517" v="2"/>
        <pc:sldMkLst>
          <pc:docMk/>
          <pc:sldMk cId="356058218" sldId="1352"/>
        </pc:sldMkLst>
      </pc:sldChg>
    </pc:docChg>
  </pc:docChgLst>
  <pc:docChgLst>
    <pc:chgData name="Leake, Carl D (US 347J)" userId="S::carl.leake@jpl.nasa.gov::514d19ed-ac25-4851-8813-e892f9be6a8e" providerId="AD" clId="Web-{7A901E37-05FF-6B4E-EC5A-17DE71EB9EE7}"/>
    <pc:docChg chg="delSld">
      <pc:chgData name="Leake, Carl D (US 347J)" userId="S::carl.leake@jpl.nasa.gov::514d19ed-ac25-4851-8813-e892f9be6a8e" providerId="AD" clId="Web-{7A901E37-05FF-6B4E-EC5A-17DE71EB9EE7}" dt="2023-08-01T20:08:01.316" v="0"/>
      <pc:docMkLst>
        <pc:docMk/>
      </pc:docMkLst>
      <pc:sldChg chg="del">
        <pc:chgData name="Leake, Carl D (US 347J)" userId="S::carl.leake@jpl.nasa.gov::514d19ed-ac25-4851-8813-e892f9be6a8e" providerId="AD" clId="Web-{7A901E37-05FF-6B4E-EC5A-17DE71EB9EE7}" dt="2023-08-01T20:08:01.316" v="0"/>
        <pc:sldMkLst>
          <pc:docMk/>
          <pc:sldMk cId="1787127184" sldId="1396"/>
        </pc:sldMkLst>
      </pc:sldChg>
    </pc:docChg>
  </pc:docChgLst>
  <pc:docChgLst>
    <pc:chgData name="Leake, Carl D (US 347J)" userId="S::carl.leake@jpl.nasa.gov::514d19ed-ac25-4851-8813-e892f9be6a8e" providerId="AD" clId="Web-{0C19942A-7410-0C3A-1573-23CF912F4C8E}"/>
    <pc:docChg chg="modSld">
      <pc:chgData name="Leake, Carl D (US 347J)" userId="S::carl.leake@jpl.nasa.gov::514d19ed-ac25-4851-8813-e892f9be6a8e" providerId="AD" clId="Web-{0C19942A-7410-0C3A-1573-23CF912F4C8E}" dt="2023-08-01T22:12:35.156" v="3" actId="20577"/>
      <pc:docMkLst>
        <pc:docMk/>
      </pc:docMkLst>
      <pc:sldChg chg="modSp">
        <pc:chgData name="Leake, Carl D (US 347J)" userId="S::carl.leake@jpl.nasa.gov::514d19ed-ac25-4851-8813-e892f9be6a8e" providerId="AD" clId="Web-{0C19942A-7410-0C3A-1573-23CF912F4C8E}" dt="2023-08-01T22:12:35.156" v="3" actId="20577"/>
        <pc:sldMkLst>
          <pc:docMk/>
          <pc:sldMk cId="2045185005" sldId="1365"/>
        </pc:sldMkLst>
      </pc:sldChg>
    </pc:docChg>
  </pc:docChgLst>
  <pc:docChgLst>
    <pc:chgData name="Elmquist, Asher (US 347J)" userId="S::asher.elmquist@jpl.nasa.gov::c43b51c1-8673-421c-ad65-63a1e47c685f" providerId="AD" clId="Web-{C3FA3942-519C-235D-5722-C523D522BCFF}"/>
    <pc:docChg chg="addSld modSld">
      <pc:chgData name="Elmquist, Asher (US 347J)" userId="S::asher.elmquist@jpl.nasa.gov::c43b51c1-8673-421c-ad65-63a1e47c685f" providerId="AD" clId="Web-{C3FA3942-519C-235D-5722-C523D522BCFF}" dt="2023-08-01T12:47:14.987" v="1"/>
      <pc:docMkLst>
        <pc:docMk/>
      </pc:docMkLst>
      <pc:sldChg chg="modSp mod modClrScheme chgLayout">
        <pc:chgData name="Elmquist, Asher (US 347J)" userId="S::asher.elmquist@jpl.nasa.gov::c43b51c1-8673-421c-ad65-63a1e47c685f" providerId="AD" clId="Web-{C3FA3942-519C-235D-5722-C523D522BCFF}" dt="2023-08-01T12:47:14.987" v="1"/>
        <pc:sldMkLst>
          <pc:docMk/>
          <pc:sldMk cId="2917165448" sldId="1324"/>
        </pc:sldMkLst>
      </pc:sldChg>
      <pc:sldChg chg="add">
        <pc:chgData name="Elmquist, Asher (US 347J)" userId="S::asher.elmquist@jpl.nasa.gov::c43b51c1-8673-421c-ad65-63a1e47c685f" providerId="AD" clId="Web-{C3FA3942-519C-235D-5722-C523D522BCFF}" dt="2023-08-01T12:46:13.643" v="0"/>
        <pc:sldMkLst>
          <pc:docMk/>
          <pc:sldMk cId="1787127184" sldId="1396"/>
        </pc:sldMkLst>
      </pc:sldChg>
      <pc:sldMasterChg chg="addSldLayout">
        <pc:chgData name="Elmquist, Asher (US 347J)" userId="S::asher.elmquist@jpl.nasa.gov::c43b51c1-8673-421c-ad65-63a1e47c685f" providerId="AD" clId="Web-{C3FA3942-519C-235D-5722-C523D522BCFF}" dt="2023-08-01T12:46:13.643" v="0"/>
        <pc:sldMasterMkLst>
          <pc:docMk/>
          <pc:sldMasterMk cId="0" sldId="2147483648"/>
        </pc:sldMasterMkLst>
        <pc:sldLayoutChg chg="add">
          <pc:chgData name="Elmquist, Asher (US 347J)" userId="S::asher.elmquist@jpl.nasa.gov::c43b51c1-8673-421c-ad65-63a1e47c685f" providerId="AD" clId="Web-{C3FA3942-519C-235D-5722-C523D522BCFF}" dt="2023-08-01T12:46:13.643" v="0"/>
          <pc:sldLayoutMkLst>
            <pc:docMk/>
            <pc:sldMasterMk cId="0" sldId="2147483648"/>
            <pc:sldLayoutMk cId="0" sldId="2147483660"/>
          </pc:sldLayoutMkLst>
        </pc:sldLayoutChg>
        <pc:sldLayoutChg chg="add">
          <pc:chgData name="Elmquist, Asher (US 347J)" userId="S::asher.elmquist@jpl.nasa.gov::c43b51c1-8673-421c-ad65-63a1e47c685f" providerId="AD" clId="Web-{C3FA3942-519C-235D-5722-C523D522BCFF}" dt="2023-08-01T12:46:13.643" v="0"/>
          <pc:sldLayoutMkLst>
            <pc:docMk/>
            <pc:sldMasterMk cId="0" sldId="2147483648"/>
            <pc:sldLayoutMk cId="0" sldId="2147483672"/>
          </pc:sldLayoutMkLst>
        </pc:sldLayoutChg>
        <pc:sldLayoutChg chg="add">
          <pc:chgData name="Elmquist, Asher (US 347J)" userId="S::asher.elmquist@jpl.nasa.gov::c43b51c1-8673-421c-ad65-63a1e47c685f" providerId="AD" clId="Web-{C3FA3942-519C-235D-5722-C523D522BCFF}" dt="2023-08-01T12:46:13.643" v="0"/>
          <pc:sldLayoutMkLst>
            <pc:docMk/>
            <pc:sldMasterMk cId="0" sldId="2147483648"/>
            <pc:sldLayoutMk cId="3274547264" sldId="2147483673"/>
          </pc:sldLayoutMkLst>
        </pc:sldLayoutChg>
      </pc:sldMasterChg>
    </pc:docChg>
  </pc:docChgLst>
  <pc:docChgLst>
    <pc:chgData name="Jain, Abhinandan (US 3471)" userId="S::jain@jpl.nasa.gov::47000a42-4a64-498b-92b5-14cfe7b66dad" providerId="AD" clId="Web-{9D416E27-5649-3DE6-8E10-0597CF7D3116}"/>
    <pc:docChg chg="modSld">
      <pc:chgData name="Jain, Abhinandan (US 3471)" userId="S::jain@jpl.nasa.gov::47000a42-4a64-498b-92b5-14cfe7b66dad" providerId="AD" clId="Web-{9D416E27-5649-3DE6-8E10-0597CF7D3116}" dt="2023-07-30T02:21:13.690" v="1"/>
      <pc:docMkLst>
        <pc:docMk/>
      </pc:docMkLst>
      <pc:sldChg chg="mod setBg">
        <pc:chgData name="Jain, Abhinandan (US 3471)" userId="S::jain@jpl.nasa.gov::47000a42-4a64-498b-92b5-14cfe7b66dad" providerId="AD" clId="Web-{9D416E27-5649-3DE6-8E10-0597CF7D3116}" dt="2023-07-30T02:21:13.690" v="1"/>
        <pc:sldMkLst>
          <pc:docMk/>
          <pc:sldMk cId="3406349033" sldId="1318"/>
        </pc:sldMkLst>
      </pc:sldChg>
    </pc:docChg>
  </pc:docChgLst>
  <pc:docChgLst>
    <pc:chgData name="Leake, Carl D (US 347J)" userId="514d19ed-ac25-4851-8813-e892f9be6a8e" providerId="ADAL" clId="{11F2FD6A-6479-46E2-8DE7-2EBE9F45C7F9}"/>
    <pc:docChg chg="custSel modMainMaster">
      <pc:chgData name="Leake, Carl D (US 347J)" userId="514d19ed-ac25-4851-8813-e892f9be6a8e" providerId="ADAL" clId="{11F2FD6A-6479-46E2-8DE7-2EBE9F45C7F9}" dt="2024-11-21T15:53:11.685" v="1" actId="478"/>
      <pc:docMkLst>
        <pc:docMk/>
      </pc:docMkLst>
      <pc:sldMasterChg chg="modSldLayout">
        <pc:chgData name="Leake, Carl D (US 347J)" userId="514d19ed-ac25-4851-8813-e892f9be6a8e" providerId="ADAL" clId="{11F2FD6A-6479-46E2-8DE7-2EBE9F45C7F9}" dt="2024-11-21T15:53:11.685" v="1" actId="478"/>
        <pc:sldMasterMkLst>
          <pc:docMk/>
          <pc:sldMasterMk cId="0" sldId="2147483648"/>
        </pc:sldMasterMkLst>
        <pc:sldLayoutChg chg="delSp mod">
          <pc:chgData name="Leake, Carl D (US 347J)" userId="514d19ed-ac25-4851-8813-e892f9be6a8e" providerId="ADAL" clId="{11F2FD6A-6479-46E2-8DE7-2EBE9F45C7F9}" dt="2024-11-21T15:53:11.685" v="1" actId="478"/>
          <pc:sldLayoutMkLst>
            <pc:docMk/>
            <pc:sldMasterMk cId="0" sldId="2147483648"/>
            <pc:sldLayoutMk cId="0" sldId="2147483650"/>
          </pc:sldLayoutMkLst>
          <pc:spChg chg="del">
            <ac:chgData name="Leake, Carl D (US 347J)" userId="514d19ed-ac25-4851-8813-e892f9be6a8e" providerId="ADAL" clId="{11F2FD6A-6479-46E2-8DE7-2EBE9F45C7F9}" dt="2024-11-21T15:53:11.685" v="1" actId="478"/>
            <ac:spMkLst>
              <pc:docMk/>
              <pc:sldMasterMk cId="0" sldId="2147483648"/>
              <pc:sldLayoutMk cId="0" sldId="2147483650"/>
              <ac:spMk id="3" creationId="{2FF2FA33-65E5-4587-8DA8-ED19EE08E952}"/>
            </ac:spMkLst>
          </pc:spChg>
        </pc:sldLayoutChg>
        <pc:sldLayoutChg chg="delSp mod">
          <pc:chgData name="Leake, Carl D (US 347J)" userId="514d19ed-ac25-4851-8813-e892f9be6a8e" providerId="ADAL" clId="{11F2FD6A-6479-46E2-8DE7-2EBE9F45C7F9}" dt="2024-11-21T15:53:08.141" v="0" actId="478"/>
          <pc:sldLayoutMkLst>
            <pc:docMk/>
            <pc:sldMasterMk cId="0" sldId="2147483648"/>
            <pc:sldLayoutMk cId="0" sldId="2147483672"/>
          </pc:sldLayoutMkLst>
          <pc:spChg chg="del">
            <ac:chgData name="Leake, Carl D (US 347J)" userId="514d19ed-ac25-4851-8813-e892f9be6a8e" providerId="ADAL" clId="{11F2FD6A-6479-46E2-8DE7-2EBE9F45C7F9}" dt="2024-11-21T15:53:08.141" v="0" actId="478"/>
            <ac:spMkLst>
              <pc:docMk/>
              <pc:sldMasterMk cId="0" sldId="2147483648"/>
              <pc:sldLayoutMk cId="0" sldId="2147483672"/>
              <ac:spMk id="3" creationId="{2FF2FA33-65E5-4587-8DA8-ED19EE08E952}"/>
            </ac:spMkLst>
          </pc:spChg>
        </pc:sldLayoutChg>
      </pc:sldMasterChg>
    </pc:docChg>
  </pc:docChgLst>
  <pc:docChgLst>
    <pc:chgData name="Leake, Carl D (US 347J)" userId="S::carl.leake@jpl.nasa.gov::514d19ed-ac25-4851-8813-e892f9be6a8e" providerId="AD" clId="Web-{320541F8-7779-EAEA-9927-4127AAA09721}"/>
    <pc:docChg chg="modSld">
      <pc:chgData name="Leake, Carl D (US 347J)" userId="S::carl.leake@jpl.nasa.gov::514d19ed-ac25-4851-8813-e892f9be6a8e" providerId="AD" clId="Web-{320541F8-7779-EAEA-9927-4127AAA09721}" dt="2024-11-20T21:13:43.513" v="1" actId="1076"/>
      <pc:docMkLst>
        <pc:docMk/>
      </pc:docMkLst>
      <pc:sldChg chg="addSp modSp">
        <pc:chgData name="Leake, Carl D (US 347J)" userId="S::carl.leake@jpl.nasa.gov::514d19ed-ac25-4851-8813-e892f9be6a8e" providerId="AD" clId="Web-{320541F8-7779-EAEA-9927-4127AAA09721}" dt="2024-11-20T21:13:43.513" v="1" actId="1076"/>
        <pc:sldMkLst>
          <pc:docMk/>
          <pc:sldMk cId="2917165448" sldId="1324"/>
        </pc:sldMkLst>
        <pc:spChg chg="mod">
          <ac:chgData name="Leake, Carl D (US 347J)" userId="S::carl.leake@jpl.nasa.gov::514d19ed-ac25-4851-8813-e892f9be6a8e" providerId="AD" clId="Web-{320541F8-7779-EAEA-9927-4127AAA09721}" dt="2024-11-20T21:13:43.513" v="1" actId="1076"/>
          <ac:spMkLst>
            <pc:docMk/>
            <pc:sldMk cId="2917165448" sldId="1324"/>
            <ac:spMk id="2" creationId="{00000000-0000-0000-0000-000000000000}"/>
          </ac:spMkLst>
        </pc:spChg>
        <pc:spChg chg="add">
          <ac:chgData name="Leake, Carl D (US 347J)" userId="S::carl.leake@jpl.nasa.gov::514d19ed-ac25-4851-8813-e892f9be6a8e" providerId="AD" clId="Web-{320541F8-7779-EAEA-9927-4127AAA09721}" dt="2024-11-20T21:13:35.998" v="0"/>
          <ac:spMkLst>
            <pc:docMk/>
            <pc:sldMk cId="2917165448" sldId="1324"/>
            <ac:spMk id="3" creationId="{A4D725DB-9AE2-003A-9479-DCE37AB230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2878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1</a:t>
            </a:fld>
            <a:endParaRPr lang="en-US">
              <a:solidFill>
                <a:srgbClr val="000000"/>
              </a:solidFill>
            </a:endParaRPr>
          </a:p>
        </p:txBody>
      </p:sp>
    </p:spTree>
    <p:extLst>
      <p:ext uri="{BB962C8B-B14F-4D97-AF65-F5344CB8AC3E}">
        <p14:creationId xmlns:p14="http://schemas.microsoft.com/office/powerpoint/2010/main" val="2560172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58</a:t>
            </a:fld>
            <a:endParaRPr lang="en-US">
              <a:solidFill>
                <a:srgbClr val="000000"/>
              </a:solidFill>
            </a:endParaRPr>
          </a:p>
        </p:txBody>
      </p:sp>
    </p:spTree>
    <p:extLst>
      <p:ext uri="{BB962C8B-B14F-4D97-AF65-F5344CB8AC3E}">
        <p14:creationId xmlns:p14="http://schemas.microsoft.com/office/powerpoint/2010/main" val="369360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46C-AAB6-4A54-8DBA-A28CE791F324}" type="slidenum">
              <a:rPr lang="en-US" altLang="en-US">
                <a:solidFill>
                  <a:srgbClr val="000000"/>
                </a:solidFill>
              </a:rPr>
              <a:pPr/>
              <a:t>59</a:t>
            </a:fld>
            <a:endParaRPr lang="en-US" altLang="en-US">
              <a:solidFill>
                <a:srgbClr val="000000"/>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9244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60</a:t>
            </a:fld>
            <a:endParaRPr lang="en-US">
              <a:solidFill>
                <a:srgbClr val="000000"/>
              </a:solidFill>
            </a:endParaRPr>
          </a:p>
        </p:txBody>
      </p:sp>
    </p:spTree>
    <p:extLst>
      <p:ext uri="{BB962C8B-B14F-4D97-AF65-F5344CB8AC3E}">
        <p14:creationId xmlns:p14="http://schemas.microsoft.com/office/powerpoint/2010/main" val="2224262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4121811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pPr/>
              <a:t>68</a:t>
            </a:fld>
            <a:endParaRPr lang="en-US"/>
          </a:p>
        </p:txBody>
      </p:sp>
    </p:spTree>
    <p:extLst>
      <p:ext uri="{BB962C8B-B14F-4D97-AF65-F5344CB8AC3E}">
        <p14:creationId xmlns:p14="http://schemas.microsoft.com/office/powerpoint/2010/main" val="3705790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345199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46C-AAB6-4A54-8DBA-A28CE791F324}" type="slidenum">
              <a:rPr lang="en-US" altLang="en-US">
                <a:solidFill>
                  <a:srgbClr val="000000"/>
                </a:solidFill>
              </a:rPr>
              <a:pPr/>
              <a:t>3</a:t>
            </a:fld>
            <a:endParaRPr lang="en-US" altLang="en-US">
              <a:solidFill>
                <a:srgbClr val="000000"/>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8505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342145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389686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27</a:t>
            </a:fld>
            <a:endParaRPr lang="en-US">
              <a:solidFill>
                <a:srgbClr val="000000"/>
              </a:solidFill>
            </a:endParaRPr>
          </a:p>
        </p:txBody>
      </p:sp>
    </p:spTree>
    <p:extLst>
      <p:ext uri="{BB962C8B-B14F-4D97-AF65-F5344CB8AC3E}">
        <p14:creationId xmlns:p14="http://schemas.microsoft.com/office/powerpoint/2010/main" val="1885391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331768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CC44A-22E1-4619-94B4-A057E6DB87F8}" type="slidenum">
              <a:rPr lang="en-US" smtClean="0"/>
              <a:pPr/>
              <a:t>51</a:t>
            </a:fld>
            <a:endParaRPr lang="en-US"/>
          </a:p>
        </p:txBody>
      </p:sp>
    </p:spTree>
    <p:extLst>
      <p:ext uri="{BB962C8B-B14F-4D97-AF65-F5344CB8AC3E}">
        <p14:creationId xmlns:p14="http://schemas.microsoft.com/office/powerpoint/2010/main" val="1229927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C746C-AAB6-4A54-8DBA-A28CE791F324}" type="slidenum">
              <a:rPr lang="en-US" altLang="en-US">
                <a:solidFill>
                  <a:srgbClr val="000000"/>
                </a:solidFill>
              </a:rPr>
              <a:pPr/>
              <a:t>56</a:t>
            </a:fld>
            <a:endParaRPr lang="en-US" altLang="en-US">
              <a:solidFill>
                <a:srgbClr val="000000"/>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41820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dartslab.jpl.nasa.gov/" TargetMode="Externa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dirty="0"/>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Dynamics and Real</a:t>
            </a:r>
            <a:r>
              <a:rPr lang="en-US" sz="2200" b="1" dirty="0"/>
              <a:t>-</a:t>
            </a:r>
            <a:r>
              <a:rPr lang="en-US" sz="2200" b="1" i="0" u="none" strike="noStrike" cap="none" dirty="0">
                <a:solidFill>
                  <a:srgbClr val="000000"/>
                </a:solidFill>
                <a:latin typeface="Arial"/>
                <a:ea typeface="Arial"/>
                <a:cs typeface="Arial"/>
                <a:sym typeface="Arial"/>
              </a:rPr>
              <a:t>Time Simulation</a:t>
            </a:r>
            <a:endParaRPr sz="2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t>(DARTS)</a:t>
            </a:r>
            <a:endParaRPr sz="2200" b="1" dirty="0"/>
          </a:p>
          <a:p>
            <a:pPr marL="0" marR="0" lvl="0" indent="0" algn="l" rtl="0">
              <a:lnSpc>
                <a:spcPct val="100000"/>
              </a:lnSpc>
              <a:spcBef>
                <a:spcPts val="0"/>
              </a:spcBef>
              <a:spcAft>
                <a:spcPts val="0"/>
              </a:spcAft>
              <a:buClr>
                <a:srgbClr val="000000"/>
              </a:buClr>
              <a:buSzPts val="2200"/>
              <a:buFont typeface="Arial"/>
              <a:buNone/>
            </a:pPr>
            <a:r>
              <a:rPr lang="en-US" sz="2200" b="1" dirty="0"/>
              <a:t>Laboratory</a:t>
            </a:r>
            <a:endParaRPr sz="2200" b="1" dirty="0"/>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dk1"/>
                </a:solidFill>
                <a:hlinkClick r:id="rId5">
                  <a:extLst>
                    <a:ext uri="{A12FA001-AC4F-418D-AE19-62706E023703}">
                      <ahyp:hlinkClr xmlns:ahyp="http://schemas.microsoft.com/office/drawing/2018/hyperlinkcolor" val="tx"/>
                    </a:ext>
                  </a:extLst>
                </a:hlinkClick>
              </a:rPr>
              <a:t>https://dartslab.jpl.nasa.gov/</a:t>
            </a:r>
            <a:endParaRPr dirty="0">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rPr>
              <a:t>August 2023</a:t>
            </a:r>
            <a:endParaRPr sz="1600" dirty="0">
              <a:solidFill>
                <a:schemeClr val="dk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Using Assemblies</a:t>
            </a:r>
          </a:p>
        </p:txBody>
      </p:sp>
      <p:sp>
        <p:nvSpPr>
          <p:cNvPr id="6" name="Slide Number Placeholder 5"/>
          <p:cNvSpPr>
            <a:spLocks noGrp="1"/>
          </p:cNvSpPr>
          <p:nvPr>
            <p:ph type="sldNum" sz="quarter" idx="12"/>
          </p:nvPr>
        </p:nvSpPr>
        <p:spPr/>
        <p:txBody>
          <a:bodyPr/>
          <a:lstStyle>
            <a:lvl1pPr>
              <a:defRPr/>
            </a:lvl1pPr>
          </a:lstStyle>
          <a:p>
            <a:fld id="{7E04C8D7-2063-462D-B502-067AA2B6DDDD}" type="slidenum">
              <a:rPr lang="en-US"/>
              <a:pPr/>
              <a:t>‹#›</a:t>
            </a:fld>
            <a:endParaRPr lang="en-US"/>
          </a:p>
        </p:txBody>
      </p:sp>
    </p:spTree>
    <p:extLst>
      <p:ext uri="{BB962C8B-B14F-4D97-AF65-F5344CB8AC3E}">
        <p14:creationId xmlns:p14="http://schemas.microsoft.com/office/powerpoint/2010/main" val="4362194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0"/>
            <a:ext cx="9245600" cy="838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609600" y="1295400"/>
            <a:ext cx="10972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53200"/>
            <a:ext cx="2540000" cy="301752"/>
          </a:xfrm>
        </p:spPr>
        <p:txBody>
          <a:bodyPr lIns="182880"/>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a:xfrm>
            <a:off x="4169664" y="6553200"/>
            <a:ext cx="3860800" cy="301752"/>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9652000" y="6553200"/>
            <a:ext cx="2540000" cy="301752"/>
          </a:xfrm>
        </p:spPr>
        <p:txBody>
          <a:bodyPr rIns="182880"/>
          <a:lstStyle>
            <a:lvl1pPr>
              <a:defRPr/>
            </a:lvl1pPr>
          </a:lstStyle>
          <a:p>
            <a:fld id="{A370513E-CC6B-4688-84CD-7786F3725A6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65263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000000"/>
                </a:solidFill>
              </a:rPr>
              <a:t>Using Assemblies</a:t>
            </a:r>
          </a:p>
        </p:txBody>
      </p:sp>
      <p:sp>
        <p:nvSpPr>
          <p:cNvPr id="6" name="Slide Number Placeholder 5"/>
          <p:cNvSpPr>
            <a:spLocks noGrp="1"/>
          </p:cNvSpPr>
          <p:nvPr>
            <p:ph type="sldNum" sz="quarter" idx="12"/>
          </p:nvPr>
        </p:nvSpPr>
        <p:spPr/>
        <p:txBody>
          <a:bodyPr/>
          <a:lstStyle>
            <a:lvl1pPr>
              <a:defRPr/>
            </a:lvl1pPr>
          </a:lstStyle>
          <a:p>
            <a:fld id="{91EC2107-2179-44B0-AA1C-E3E8257F87F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882314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000000"/>
                </a:solidFill>
              </a:rPr>
              <a:t>Using Assemblies</a:t>
            </a:r>
          </a:p>
        </p:txBody>
      </p:sp>
      <p:sp>
        <p:nvSpPr>
          <p:cNvPr id="5" name="Slide Number Placeholder 4"/>
          <p:cNvSpPr>
            <a:spLocks noGrp="1"/>
          </p:cNvSpPr>
          <p:nvPr>
            <p:ph type="sldNum" sz="quarter" idx="12"/>
          </p:nvPr>
        </p:nvSpPr>
        <p:spPr/>
        <p:txBody>
          <a:bodyPr/>
          <a:lstStyle>
            <a:lvl1pPr>
              <a:defRPr/>
            </a:lvl1pPr>
          </a:lstStyle>
          <a:p>
            <a:fld id="{6C8EF23D-27D9-47E9-B6B2-8696398C1A6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628526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lternate Title Slide" type="tx">
  <p:cSld name="Title Slide">
    <p:spTree>
      <p:nvGrpSpPr>
        <p:cNvPr id="1" name="Shape 26"/>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9542" y="5305166"/>
            <a:ext cx="3858016" cy="1071671"/>
          </a:xfrm>
          <a:prstGeom prst="rect">
            <a:avLst/>
          </a:prstGeom>
        </p:spPr>
      </p:pic>
      <p:pic>
        <p:nvPicPr>
          <p:cNvPr id="29" name="Google Shape;29;p11" descr="full_jpg14.jpg"/>
          <p:cNvPicPr preferRelativeResize="0"/>
          <p:nvPr/>
        </p:nvPicPr>
        <p:blipFill rotWithShape="1">
          <a:blip r:embed="rId3">
            <a:alphaModFix/>
          </a:blip>
          <a:srcRect l="36943" r="5653"/>
          <a:stretch/>
        </p:blipFill>
        <p:spPr>
          <a:xfrm>
            <a:off x="0" y="0"/>
            <a:ext cx="7097876" cy="6857999"/>
          </a:xfrm>
          <a:prstGeom prst="rect">
            <a:avLst/>
          </a:prstGeom>
          <a:noFill/>
          <a:ln>
            <a:noFill/>
          </a:ln>
        </p:spPr>
      </p:pic>
      <p:pic>
        <p:nvPicPr>
          <p:cNvPr id="30" name="Google Shape;30;p11"/>
          <p:cNvPicPr preferRelativeResize="0"/>
          <p:nvPr/>
        </p:nvPicPr>
        <p:blipFill rotWithShape="1">
          <a:blip r:embed="rId4">
            <a:alphaModFix/>
          </a:blip>
          <a:srcRect/>
          <a:stretch/>
        </p:blipFill>
        <p:spPr>
          <a:xfrm>
            <a:off x="7655696" y="563928"/>
            <a:ext cx="1867474" cy="1803101"/>
          </a:xfrm>
          <a:prstGeom prst="rect">
            <a:avLst/>
          </a:prstGeom>
          <a:noFill/>
          <a:ln>
            <a:noFill/>
          </a:ln>
        </p:spPr>
      </p:pic>
      <p:sp>
        <p:nvSpPr>
          <p:cNvPr id="31" name="Google Shape;31;p11"/>
          <p:cNvSpPr txBox="1">
            <a:spLocks noGrp="1"/>
          </p:cNvSpPr>
          <p:nvPr>
            <p:ph type="title"/>
          </p:nvPr>
        </p:nvSpPr>
        <p:spPr>
          <a:xfrm>
            <a:off x="7595300" y="2482024"/>
            <a:ext cx="4126500" cy="2307299"/>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2200"/>
              <a:buNone/>
              <a:defRPr sz="2200" b="1" i="0" u="none" strike="noStrike" cap="none">
                <a:solidFill>
                  <a:schemeClr val="dk1"/>
                </a:solidFill>
              </a:defRPr>
            </a:lvl1pPr>
            <a:lvl2pPr lvl="1" algn="ctr">
              <a:lnSpc>
                <a:spcPct val="100000"/>
              </a:lnSpc>
              <a:spcBef>
                <a:spcPts val="0"/>
              </a:spcBef>
              <a:spcAft>
                <a:spcPts val="0"/>
              </a:spcAft>
              <a:buSzPts val="700"/>
              <a:buNone/>
              <a:defRPr sz="1100"/>
            </a:lvl2pPr>
            <a:lvl3pPr lvl="2" algn="ctr">
              <a:lnSpc>
                <a:spcPct val="100000"/>
              </a:lnSpc>
              <a:spcBef>
                <a:spcPts val="0"/>
              </a:spcBef>
              <a:spcAft>
                <a:spcPts val="0"/>
              </a:spcAft>
              <a:buSzPts val="700"/>
              <a:buNone/>
              <a:defRPr sz="1100"/>
            </a:lvl3pPr>
            <a:lvl4pPr lvl="3" algn="ctr">
              <a:lnSpc>
                <a:spcPct val="100000"/>
              </a:lnSpc>
              <a:spcBef>
                <a:spcPts val="0"/>
              </a:spcBef>
              <a:spcAft>
                <a:spcPts val="0"/>
              </a:spcAft>
              <a:buSzPts val="700"/>
              <a:buNone/>
              <a:defRPr sz="1100"/>
            </a:lvl4pPr>
            <a:lvl5pPr lvl="4" algn="ctr">
              <a:lnSpc>
                <a:spcPct val="100000"/>
              </a:lnSpc>
              <a:spcBef>
                <a:spcPts val="0"/>
              </a:spcBef>
              <a:spcAft>
                <a:spcPts val="0"/>
              </a:spcAft>
              <a:buSzPts val="700"/>
              <a:buNone/>
              <a:defRPr sz="1100"/>
            </a:lvl5pPr>
            <a:lvl6pPr lvl="5" algn="ctr">
              <a:lnSpc>
                <a:spcPct val="100000"/>
              </a:lnSpc>
              <a:spcBef>
                <a:spcPts val="0"/>
              </a:spcBef>
              <a:spcAft>
                <a:spcPts val="0"/>
              </a:spcAft>
              <a:buSzPts val="700"/>
              <a:buNone/>
              <a:defRPr sz="1100"/>
            </a:lvl6pPr>
            <a:lvl7pPr lvl="6" algn="ctr">
              <a:lnSpc>
                <a:spcPct val="100000"/>
              </a:lnSpc>
              <a:spcBef>
                <a:spcPts val="0"/>
              </a:spcBef>
              <a:spcAft>
                <a:spcPts val="0"/>
              </a:spcAft>
              <a:buSzPts val="700"/>
              <a:buNone/>
              <a:defRPr sz="1100"/>
            </a:lvl7pPr>
            <a:lvl8pPr lvl="7" algn="ctr">
              <a:lnSpc>
                <a:spcPct val="100000"/>
              </a:lnSpc>
              <a:spcBef>
                <a:spcPts val="0"/>
              </a:spcBef>
              <a:spcAft>
                <a:spcPts val="0"/>
              </a:spcAft>
              <a:buSzPts val="700"/>
              <a:buNone/>
              <a:defRPr sz="1100"/>
            </a:lvl8pPr>
            <a:lvl9pPr lvl="8" algn="ctr">
              <a:lnSpc>
                <a:spcPct val="100000"/>
              </a:lnSpc>
              <a:spcBef>
                <a:spcPts val="0"/>
              </a:spcBef>
              <a:spcAft>
                <a:spcPts val="0"/>
              </a:spcAft>
              <a:buSzPts val="700"/>
              <a:buNone/>
              <a:defRPr sz="1100"/>
            </a:lvl9pPr>
          </a:lstStyle>
          <a:p>
            <a:endParaRPr dirty="0"/>
          </a:p>
        </p:txBody>
      </p:sp>
      <p:sp>
        <p:nvSpPr>
          <p:cNvPr id="32" name="Google Shape;32;p11"/>
          <p:cNvSpPr txBox="1">
            <a:spLocks noGrp="1"/>
          </p:cNvSpPr>
          <p:nvPr>
            <p:ph type="sldNum" idx="12"/>
          </p:nvPr>
        </p:nvSpPr>
        <p:spPr>
          <a:xfrm>
            <a:off x="11543400" y="6400425"/>
            <a:ext cx="6486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11"/>
          <p:cNvSpPr txBox="1"/>
          <p:nvPr/>
        </p:nvSpPr>
        <p:spPr>
          <a:xfrm>
            <a:off x="9658550" y="526771"/>
            <a:ext cx="2150400" cy="1877407"/>
          </a:xfrm>
          <a:prstGeom prst="rect">
            <a:avLst/>
          </a:prstGeom>
          <a:noFill/>
          <a:ln>
            <a:noFill/>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dirty="0">
                <a:solidFill>
                  <a:srgbClr val="000000"/>
                </a:solidFill>
                <a:latin typeface="Arial"/>
                <a:ea typeface="Arial"/>
                <a:cs typeface="Arial"/>
                <a:sym typeface="Arial"/>
              </a:rPr>
              <a:t>Dynamics and Real</a:t>
            </a:r>
            <a:r>
              <a:rPr lang="en-US" sz="2200" b="1" dirty="0"/>
              <a:t>-</a:t>
            </a:r>
            <a:r>
              <a:rPr lang="en-US" sz="2200" b="1" i="0" u="none" strike="noStrike" cap="none" dirty="0">
                <a:solidFill>
                  <a:srgbClr val="000000"/>
                </a:solidFill>
                <a:latin typeface="Arial"/>
                <a:ea typeface="Arial"/>
                <a:cs typeface="Arial"/>
                <a:sym typeface="Arial"/>
              </a:rPr>
              <a:t>Time Simulation</a:t>
            </a:r>
            <a:endParaRPr sz="2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dirty="0"/>
              <a:t>(DARTS)</a:t>
            </a:r>
            <a:endParaRPr sz="2200" b="1" dirty="0"/>
          </a:p>
          <a:p>
            <a:pPr marL="0" marR="0" lvl="0" indent="0" algn="l" rtl="0">
              <a:lnSpc>
                <a:spcPct val="100000"/>
              </a:lnSpc>
              <a:spcBef>
                <a:spcPts val="0"/>
              </a:spcBef>
              <a:spcAft>
                <a:spcPts val="0"/>
              </a:spcAft>
              <a:buClr>
                <a:srgbClr val="000000"/>
              </a:buClr>
              <a:buSzPts val="2200"/>
              <a:buFont typeface="Arial"/>
              <a:buNone/>
            </a:pPr>
            <a:r>
              <a:rPr lang="en-US" sz="2200" b="1" dirty="0"/>
              <a:t>Laboratory</a:t>
            </a:r>
            <a:endParaRPr sz="2200" b="1" dirty="0"/>
          </a:p>
        </p:txBody>
      </p:sp>
      <p:sp>
        <p:nvSpPr>
          <p:cNvPr id="34" name="Google Shape;34;p11"/>
          <p:cNvSpPr txBox="1"/>
          <p:nvPr/>
        </p:nvSpPr>
        <p:spPr>
          <a:xfrm>
            <a:off x="8232322" y="5128657"/>
            <a:ext cx="30000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u="sng" dirty="0">
                <a:solidFill>
                  <a:schemeClr val="dk1"/>
                </a:solidFill>
                <a:hlinkClick r:id="rId5">
                  <a:extLst>
                    <a:ext uri="{A12FA001-AC4F-418D-AE19-62706E023703}">
                      <ahyp:hlinkClr xmlns:ahyp="http://schemas.microsoft.com/office/drawing/2018/hyperlinkcolor" val="tx"/>
                    </a:ext>
                  </a:extLst>
                </a:hlinkClick>
              </a:rPr>
              <a:t>https://dartslab.jpl.nasa.gov/</a:t>
            </a:r>
            <a:endParaRPr dirty="0">
              <a:solidFill>
                <a:schemeClr val="dk1"/>
              </a:solidFill>
            </a:endParaRPr>
          </a:p>
        </p:txBody>
      </p:sp>
      <p:sp>
        <p:nvSpPr>
          <p:cNvPr id="9" name="Google Shape;34;p11">
            <a:extLst>
              <a:ext uri="{FF2B5EF4-FFF2-40B4-BE49-F238E27FC236}">
                <a16:creationId xmlns:a16="http://schemas.microsoft.com/office/drawing/2014/main" id="{80E1E5F2-3865-49CD-8DBA-CEED1FC0F365}"/>
              </a:ext>
            </a:extLst>
          </p:cNvPr>
          <p:cNvSpPr txBox="1"/>
          <p:nvPr userDrawn="1"/>
        </p:nvSpPr>
        <p:spPr>
          <a:xfrm>
            <a:off x="8158550" y="4831816"/>
            <a:ext cx="30000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solidFill>
                  <a:schemeClr val="dk1"/>
                </a:solidFill>
              </a:rPr>
              <a:t>August 2023</a:t>
            </a:r>
            <a:endParaRPr sz="1600" dirty="0">
              <a:solidFill>
                <a:schemeClr val="dk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ransition Slide" preserve="1">
  <p:cSld name="Transition Slide">
    <p:bg>
      <p:bgPr>
        <a:solidFill>
          <a:srgbClr val="FFCCCC"/>
        </a:solid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13"/>
          <p:cNvSpPr txBox="1">
            <a:spLocks noGrp="1"/>
          </p:cNvSpPr>
          <p:nvPr>
            <p:ph type="title"/>
          </p:nvPr>
        </p:nvSpPr>
        <p:spPr>
          <a:xfrm>
            <a:off x="838200" y="2991300"/>
            <a:ext cx="10515600" cy="8754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rgbClr val="213265"/>
              </a:buClr>
              <a:buSzPts val="4400"/>
              <a:buNone/>
              <a:defRPr sz="4400" b="1" i="0" u="none" strike="noStrike" cap="none">
                <a:solidFill>
                  <a:srgbClr val="213265"/>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sp>
        <p:nvSpPr>
          <p:cNvPr id="49" name="Google Shape;49;p13"/>
          <p:cNvSpPr txBox="1">
            <a:spLocks noGrp="1"/>
          </p:cNvSpPr>
          <p:nvPr>
            <p:ph type="title" idx="2"/>
          </p:nvPr>
        </p:nvSpPr>
        <p:spPr>
          <a:xfrm>
            <a:off x="838200" y="3841075"/>
            <a:ext cx="10515600" cy="697500"/>
          </a:xfrm>
          <a:prstGeom prst="rect">
            <a:avLst/>
          </a:prstGeom>
          <a:noFill/>
          <a:ln>
            <a:noFill/>
          </a:ln>
        </p:spPr>
        <p:txBody>
          <a:bodyPr spcFirstLastPara="1" wrap="square" lIns="91425" tIns="45700" rIns="91425" bIns="45700" anchor="ctr" anchorCtr="0">
            <a:normAutofit/>
          </a:bodyPr>
          <a:lstStyle>
            <a:lvl1pPr marR="0" lvl="0" algn="ctr">
              <a:lnSpc>
                <a:spcPct val="90000"/>
              </a:lnSpc>
              <a:spcBef>
                <a:spcPts val="0"/>
              </a:spcBef>
              <a:spcAft>
                <a:spcPts val="0"/>
              </a:spcAft>
              <a:buClr>
                <a:schemeClr val="dk1"/>
              </a:buClr>
              <a:buSzPts val="3100"/>
              <a:buNone/>
              <a:defRPr sz="3100" i="0" u="none" strike="noStrike" cap="none">
                <a:solidFill>
                  <a:schemeClr val="dk1"/>
                </a:solidFill>
              </a:defRPr>
            </a:lvl1pPr>
            <a:lvl2pPr lvl="1" algn="ctr">
              <a:lnSpc>
                <a:spcPct val="100000"/>
              </a:lnSpc>
              <a:spcBef>
                <a:spcPts val="0"/>
              </a:spcBef>
              <a:spcAft>
                <a:spcPts val="0"/>
              </a:spcAft>
              <a:buSzPts val="1400"/>
              <a:buNone/>
              <a:defRPr sz="1800"/>
            </a:lvl2pPr>
            <a:lvl3pPr lvl="2" algn="ctr">
              <a:lnSpc>
                <a:spcPct val="100000"/>
              </a:lnSpc>
              <a:spcBef>
                <a:spcPts val="0"/>
              </a:spcBef>
              <a:spcAft>
                <a:spcPts val="0"/>
              </a:spcAft>
              <a:buSzPts val="1400"/>
              <a:buNone/>
              <a:defRPr sz="1800"/>
            </a:lvl3pPr>
            <a:lvl4pPr lvl="3" algn="ctr">
              <a:lnSpc>
                <a:spcPct val="100000"/>
              </a:lnSpc>
              <a:spcBef>
                <a:spcPts val="0"/>
              </a:spcBef>
              <a:spcAft>
                <a:spcPts val="0"/>
              </a:spcAft>
              <a:buSzPts val="1400"/>
              <a:buNone/>
              <a:defRPr sz="1800"/>
            </a:lvl4pPr>
            <a:lvl5pPr lvl="4" algn="ctr">
              <a:lnSpc>
                <a:spcPct val="100000"/>
              </a:lnSpc>
              <a:spcBef>
                <a:spcPts val="0"/>
              </a:spcBef>
              <a:spcAft>
                <a:spcPts val="0"/>
              </a:spcAft>
              <a:buSzPts val="1400"/>
              <a:buNone/>
              <a:defRPr sz="1800"/>
            </a:lvl5pPr>
            <a:lvl6pPr lvl="5" algn="ctr">
              <a:lnSpc>
                <a:spcPct val="100000"/>
              </a:lnSpc>
              <a:spcBef>
                <a:spcPts val="0"/>
              </a:spcBef>
              <a:spcAft>
                <a:spcPts val="0"/>
              </a:spcAft>
              <a:buSzPts val="1400"/>
              <a:buNone/>
              <a:defRPr sz="1800"/>
            </a:lvl6pPr>
            <a:lvl7pPr lvl="6" algn="ctr">
              <a:lnSpc>
                <a:spcPct val="100000"/>
              </a:lnSpc>
              <a:spcBef>
                <a:spcPts val="0"/>
              </a:spcBef>
              <a:spcAft>
                <a:spcPts val="0"/>
              </a:spcAft>
              <a:buSzPts val="1400"/>
              <a:buNone/>
              <a:defRPr sz="1800"/>
            </a:lvl7pPr>
            <a:lvl8pPr lvl="7" algn="ctr">
              <a:lnSpc>
                <a:spcPct val="100000"/>
              </a:lnSpc>
              <a:spcBef>
                <a:spcPts val="0"/>
              </a:spcBef>
              <a:spcAft>
                <a:spcPts val="0"/>
              </a:spcAft>
              <a:buSzPts val="1400"/>
              <a:buNone/>
              <a:defRPr sz="1800"/>
            </a:lvl8pPr>
            <a:lvl9pPr lvl="8" algn="ctr">
              <a:lnSpc>
                <a:spcPct val="100000"/>
              </a:lnSpc>
              <a:spcBef>
                <a:spcPts val="0"/>
              </a:spcBef>
              <a:spcAft>
                <a:spcPts val="0"/>
              </a:spcAft>
              <a:buSzPts val="1400"/>
              <a:buNone/>
              <a:defRPr sz="1800"/>
            </a:lvl9pPr>
          </a:lstStyle>
          <a:p>
            <a:endParaRPr/>
          </a:p>
        </p:txBody>
      </p:sp>
      <p:pic>
        <p:nvPicPr>
          <p:cNvPr id="50" name="Google Shape;50;p13"/>
          <p:cNvPicPr preferRelativeResize="0"/>
          <p:nvPr/>
        </p:nvPicPr>
        <p:blipFill rotWithShape="1">
          <a:blip r:embed="rId2">
            <a:alphaModFix/>
          </a:blip>
          <a:srcRect/>
          <a:stretch/>
        </p:blipFill>
        <p:spPr>
          <a:xfrm>
            <a:off x="10949425" y="256039"/>
            <a:ext cx="943025" cy="910524"/>
          </a:xfrm>
          <a:prstGeom prst="rect">
            <a:avLst/>
          </a:prstGeom>
          <a:noFill/>
          <a:ln>
            <a:noFill/>
          </a:ln>
        </p:spPr>
      </p:pic>
    </p:spTree>
    <p:extLst>
      <p:ext uri="{BB962C8B-B14F-4D97-AF65-F5344CB8AC3E}">
        <p14:creationId xmlns:p14="http://schemas.microsoft.com/office/powerpoint/2010/main" val="327454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reserve="1">
  <p:cSld name="Two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4" name="Google Shape;74;p19"/>
          <p:cNvSpPr txBox="1">
            <a:spLocks noGrp="1"/>
          </p:cNvSpPr>
          <p:nvPr>
            <p:ph type="body" idx="2"/>
          </p:nvPr>
        </p:nvSpPr>
        <p:spPr>
          <a:xfrm>
            <a:off x="6267452" y="1558450"/>
            <a:ext cx="54253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403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reserve="1" userDrawn="1">
  <p:cSld name="Column and Picture">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5425300"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 name="Google Shape;62;p23">
            <a:extLst>
              <a:ext uri="{FF2B5EF4-FFF2-40B4-BE49-F238E27FC236}">
                <a16:creationId xmlns:a16="http://schemas.microsoft.com/office/drawing/2014/main" id="{B63FFDF8-E300-4390-BD84-D92FDD5AAB7C}"/>
              </a:ext>
            </a:extLst>
          </p:cNvPr>
          <p:cNvSpPr>
            <a:spLocks noGrp="1"/>
          </p:cNvSpPr>
          <p:nvPr>
            <p:ph type="pic" idx="2"/>
          </p:nvPr>
        </p:nvSpPr>
        <p:spPr>
          <a:xfrm>
            <a:off x="6267451" y="1558450"/>
            <a:ext cx="5425299" cy="4356900"/>
          </a:xfrm>
          <a:prstGeom prst="rect">
            <a:avLst/>
          </a:prstGeom>
          <a:noFill/>
          <a:ln>
            <a:noFill/>
          </a:ln>
        </p:spPr>
      </p:sp>
    </p:spTree>
    <p:extLst>
      <p:ext uri="{BB962C8B-B14F-4D97-AF65-F5344CB8AC3E}">
        <p14:creationId xmlns:p14="http://schemas.microsoft.com/office/powerpoint/2010/main" val="332495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Single Column">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
        <p:nvSpPr>
          <p:cNvPr id="73" name="Google Shape;73;p19"/>
          <p:cNvSpPr txBox="1">
            <a:spLocks noGrp="1"/>
          </p:cNvSpPr>
          <p:nvPr>
            <p:ph type="body" idx="1"/>
          </p:nvPr>
        </p:nvSpPr>
        <p:spPr>
          <a:xfrm>
            <a:off x="499250" y="1558450"/>
            <a:ext cx="11193502" cy="4356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45376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Title Only">
    <p:spTree>
      <p:nvGrpSpPr>
        <p:cNvPr id="1" name="Shape 68"/>
        <p:cNvGrpSpPr/>
        <p:nvPr/>
      </p:nvGrpSpPr>
      <p:grpSpPr>
        <a:xfrm>
          <a:off x="0" y="0"/>
          <a:ext cx="0" cy="0"/>
          <a:chOff x="0" y="0"/>
          <a:chExt cx="0" cy="0"/>
        </a:xfrm>
      </p:grpSpPr>
      <p:sp>
        <p:nvSpPr>
          <p:cNvPr id="69" name="Google Shape;6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71" name="Google Shape;71;p19"/>
          <p:cNvCxnSpPr/>
          <p:nvPr/>
        </p:nvCxnSpPr>
        <p:spPr>
          <a:xfrm>
            <a:off x="621325" y="1117438"/>
            <a:ext cx="894300" cy="5700"/>
          </a:xfrm>
          <a:prstGeom prst="straightConnector1">
            <a:avLst/>
          </a:prstGeom>
          <a:noFill/>
          <a:ln w="19050" cap="flat" cmpd="sng">
            <a:solidFill>
              <a:srgbClr val="213265"/>
            </a:solidFill>
            <a:prstDash val="solid"/>
            <a:round/>
            <a:headEnd type="none" w="sm" len="sm"/>
            <a:tailEnd type="none" w="sm" len="sm"/>
          </a:ln>
        </p:spPr>
      </p:cxnSp>
      <p:sp>
        <p:nvSpPr>
          <p:cNvPr id="72" name="Google Shape;72;p19"/>
          <p:cNvSpPr txBox="1">
            <a:spLocks noGrp="1"/>
          </p:cNvSpPr>
          <p:nvPr>
            <p:ph type="title"/>
          </p:nvPr>
        </p:nvSpPr>
        <p:spPr>
          <a:xfrm>
            <a:off x="499250" y="419950"/>
            <a:ext cx="10164000" cy="6975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213265"/>
              </a:buClr>
              <a:buSzPts val="3400"/>
              <a:buNone/>
              <a:defRPr sz="3400" b="1" i="0" u="none" strike="noStrike" cap="none">
                <a:solidFill>
                  <a:srgbClr val="213265"/>
                </a:solidFill>
              </a:defRPr>
            </a:lvl1pPr>
            <a:lvl2pPr lvl="1" algn="l">
              <a:lnSpc>
                <a:spcPct val="100000"/>
              </a:lnSpc>
              <a:spcBef>
                <a:spcPts val="0"/>
              </a:spcBef>
              <a:spcAft>
                <a:spcPts val="0"/>
              </a:spcAft>
              <a:buClr>
                <a:schemeClr val="lt1"/>
              </a:buClr>
              <a:buSzPts val="1400"/>
              <a:buNone/>
              <a:defRPr sz="1800">
                <a:solidFill>
                  <a:schemeClr val="lt1"/>
                </a:solidFill>
              </a:defRPr>
            </a:lvl2pPr>
            <a:lvl3pPr lvl="2" algn="l">
              <a:lnSpc>
                <a:spcPct val="100000"/>
              </a:lnSpc>
              <a:spcBef>
                <a:spcPts val="0"/>
              </a:spcBef>
              <a:spcAft>
                <a:spcPts val="0"/>
              </a:spcAft>
              <a:buClr>
                <a:schemeClr val="lt1"/>
              </a:buClr>
              <a:buSzPts val="1400"/>
              <a:buNone/>
              <a:defRPr sz="1800">
                <a:solidFill>
                  <a:schemeClr val="lt1"/>
                </a:solidFill>
              </a:defRPr>
            </a:lvl3pPr>
            <a:lvl4pPr lvl="3" algn="l">
              <a:lnSpc>
                <a:spcPct val="100000"/>
              </a:lnSpc>
              <a:spcBef>
                <a:spcPts val="0"/>
              </a:spcBef>
              <a:spcAft>
                <a:spcPts val="0"/>
              </a:spcAft>
              <a:buClr>
                <a:schemeClr val="lt1"/>
              </a:buClr>
              <a:buSzPts val="1400"/>
              <a:buNone/>
              <a:defRPr sz="1800">
                <a:solidFill>
                  <a:schemeClr val="lt1"/>
                </a:solidFill>
              </a:defRPr>
            </a:lvl4pPr>
            <a:lvl5pPr lvl="4" algn="l">
              <a:lnSpc>
                <a:spcPct val="100000"/>
              </a:lnSpc>
              <a:spcBef>
                <a:spcPts val="0"/>
              </a:spcBef>
              <a:spcAft>
                <a:spcPts val="0"/>
              </a:spcAft>
              <a:buClr>
                <a:schemeClr val="lt1"/>
              </a:buClr>
              <a:buSzPts val="1400"/>
              <a:buNone/>
              <a:defRPr sz="1800">
                <a:solidFill>
                  <a:schemeClr val="lt1"/>
                </a:solidFill>
              </a:defRPr>
            </a:lvl5pPr>
            <a:lvl6pPr lvl="5" algn="l">
              <a:lnSpc>
                <a:spcPct val="100000"/>
              </a:lnSpc>
              <a:spcBef>
                <a:spcPts val="0"/>
              </a:spcBef>
              <a:spcAft>
                <a:spcPts val="0"/>
              </a:spcAft>
              <a:buClr>
                <a:schemeClr val="lt1"/>
              </a:buClr>
              <a:buSzPts val="1400"/>
              <a:buNone/>
              <a:defRPr sz="1800">
                <a:solidFill>
                  <a:schemeClr val="lt1"/>
                </a:solidFill>
              </a:defRPr>
            </a:lvl6pPr>
            <a:lvl7pPr lvl="6" algn="l">
              <a:lnSpc>
                <a:spcPct val="100000"/>
              </a:lnSpc>
              <a:spcBef>
                <a:spcPts val="0"/>
              </a:spcBef>
              <a:spcAft>
                <a:spcPts val="0"/>
              </a:spcAft>
              <a:buClr>
                <a:schemeClr val="lt1"/>
              </a:buClr>
              <a:buSzPts val="1400"/>
              <a:buNone/>
              <a:defRPr sz="1800">
                <a:solidFill>
                  <a:schemeClr val="lt1"/>
                </a:solidFill>
              </a:defRPr>
            </a:lvl7pPr>
            <a:lvl8pPr lvl="7" algn="l">
              <a:lnSpc>
                <a:spcPct val="100000"/>
              </a:lnSpc>
              <a:spcBef>
                <a:spcPts val="0"/>
              </a:spcBef>
              <a:spcAft>
                <a:spcPts val="0"/>
              </a:spcAft>
              <a:buClr>
                <a:schemeClr val="lt1"/>
              </a:buClr>
              <a:buSzPts val="1400"/>
              <a:buNone/>
              <a:defRPr sz="1800">
                <a:solidFill>
                  <a:schemeClr val="lt1"/>
                </a:solidFill>
              </a:defRPr>
            </a:lvl8pPr>
            <a:lvl9pPr lvl="8" algn="l">
              <a:lnSpc>
                <a:spcPct val="100000"/>
              </a:lnSpc>
              <a:spcBef>
                <a:spcPts val="0"/>
              </a:spcBef>
              <a:spcAft>
                <a:spcPts val="0"/>
              </a:spcAft>
              <a:buClr>
                <a:schemeClr val="lt1"/>
              </a:buClr>
              <a:buSzPts val="1400"/>
              <a:buNone/>
              <a:defRPr sz="1800">
                <a:solidFill>
                  <a:schemeClr val="lt1"/>
                </a:solidFill>
              </a:defRPr>
            </a:lvl9pPr>
          </a:lstStyle>
          <a:p>
            <a:endParaRPr/>
          </a:p>
        </p:txBody>
      </p:sp>
    </p:spTree>
    <p:extLst>
      <p:ext uri="{BB962C8B-B14F-4D97-AF65-F5344CB8AC3E}">
        <p14:creationId xmlns:p14="http://schemas.microsoft.com/office/powerpoint/2010/main" val="267493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8"/>
        <p:cNvGrpSpPr/>
        <p:nvPr/>
      </p:nvGrpSpPr>
      <p:grpSpPr>
        <a:xfrm>
          <a:off x="0" y="0"/>
          <a:ext cx="0" cy="0"/>
          <a:chOff x="0" y="0"/>
          <a:chExt cx="0" cy="0"/>
        </a:xfrm>
      </p:grpSpPr>
      <p:sp>
        <p:nvSpPr>
          <p:cNvPr id="89" name="Google Shape;89;g162c8043c9d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g162c8043c9d_0_107"/>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1pPr>
            <a:lvl2pPr marL="0" marR="0" lvl="1"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2pPr>
            <a:lvl3pPr marL="0" marR="0" lvl="2"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3pPr>
            <a:lvl4pPr marL="0" marR="0" lvl="3"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4pPr>
            <a:lvl5pPr marL="0" marR="0" lvl="4"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5pPr>
            <a:lvl6pPr marL="0" marR="0" lvl="5"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6pPr>
            <a:lvl7pPr marL="0" marR="0" lvl="6"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7pPr>
            <a:lvl8pPr marL="0" marR="0" lvl="7"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8pPr>
            <a:lvl9pPr marL="0" marR="0" lvl="8" indent="0" algn="l">
              <a:lnSpc>
                <a:spcPct val="100000"/>
              </a:lnSpc>
              <a:spcBef>
                <a:spcPts val="0"/>
              </a:spcBef>
              <a:spcAft>
                <a:spcPts val="0"/>
              </a:spcAft>
              <a:buSzPts val="1200"/>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24469" y="6356350"/>
            <a:ext cx="1767532" cy="490981"/>
          </a:xfrm>
          <a:prstGeom prst="rect">
            <a:avLst/>
          </a:prstGeom>
        </p:spPr>
      </p:pic>
      <p:sp>
        <p:nvSpPr>
          <p:cNvPr id="10" name="Google Shape;10;p9"/>
          <p:cNvSpPr txBox="1">
            <a:spLocks noGrp="1"/>
          </p:cNvSpPr>
          <p:nvPr>
            <p:ph type="title"/>
          </p:nvPr>
        </p:nvSpPr>
        <p:spPr>
          <a:xfrm>
            <a:off x="499250" y="48450"/>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632375" y="1452688"/>
            <a:ext cx="10881300" cy="4724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9"/>
          <p:cNvSpPr txBox="1">
            <a:spLocks noGrp="1"/>
          </p:cNvSpPr>
          <p:nvPr>
            <p:ph type="sldNum" idx="12"/>
          </p:nvPr>
        </p:nvSpPr>
        <p:spPr>
          <a:xfrm>
            <a:off x="49925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14" name="Google Shape;14;p9"/>
          <p:cNvPicPr preferRelativeResize="0"/>
          <p:nvPr/>
        </p:nvPicPr>
        <p:blipFill rotWithShape="1">
          <a:blip r:embed="rId16">
            <a:alphaModFix/>
          </a:blip>
          <a:srcRect/>
          <a:stretch/>
        </p:blipFill>
        <p:spPr>
          <a:xfrm>
            <a:off x="10949425" y="256039"/>
            <a:ext cx="943025" cy="91052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2" r:id="rId1"/>
    <p:sldLayoutId id="2147483673" r:id="rId2"/>
    <p:sldLayoutId id="2147483650" r:id="rId3"/>
    <p:sldLayoutId id="2147483662" r:id="rId4"/>
    <p:sldLayoutId id="2147483663" r:id="rId5"/>
    <p:sldLayoutId id="2147483666" r:id="rId6"/>
    <p:sldLayoutId id="2147483665" r:id="rId7"/>
    <p:sldLayoutId id="2147483667" r:id="rId8"/>
    <p:sldLayoutId id="2147483660" r:id="rId9"/>
    <p:sldLayoutId id="2147483668" r:id="rId10"/>
    <p:sldLayoutId id="2147483669" r:id="rId11"/>
    <p:sldLayoutId id="2147483670" r:id="rId12"/>
    <p:sldLayoutId id="214748367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EA4335"/>
          </p15:clr>
        </p15:guide>
        <p15:guide id="2" pos="384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 Id="rId9" Type="http://schemas.microsoft.com/office/2007/relationships/hdphoto" Target="../media/hdphoto5.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dlabnotebooks.jpl.nasa.gov/user-redirect/notebooks/course2023/E-Dshell/Part-3-Assemblies/01-Instance-assembly/notebook.ipynb"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dlabnotebooks.jpl.nasa.gov/user-redirect/notebooks/course2023/E-Dshell/Part-3-Assemblies/02-Define-and-use-assembly/notebook.ipynb"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dlabnotebooks.jpl.nasa.gov/user-redirect/notebooks/course2023/E-Dshell/Part-3-Assemblies/04-Spacecraft-assembly-builder/notebook.ipynb"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s://dlabnotebooks.jpl.nasa.gov/user-redirect/notebooks/course2023/E-Dshell/Part-3-Assemblies/03-Tie-models-in-peer-assemblies/test_Tying_models_in_peer_assemblies/notebook.ipynb"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dlabnotebooks.jpl.nasa.gov/user-redirect/notebooks/course2023/E-Dshell/Part-3-Assemblies/05-Add-delete-rover-assemblies/notebook.ipynb"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dlabnotebooks.jpl.nasa.gov/user-redirect/notebooks/course2023/E-Dshell/Part-3-Assemblies/01-Instance-assembly/notebook.ipynb"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5300" y="1960106"/>
            <a:ext cx="4126500" cy="2307299"/>
          </a:xfrm>
        </p:spPr>
        <p:txBody>
          <a:bodyPr>
            <a:normAutofit/>
          </a:bodyPr>
          <a:lstStyle/>
          <a:p>
            <a:br>
              <a:rPr lang="en-US" dirty="0"/>
            </a:br>
            <a:r>
              <a:rPr lang="en-US" sz="2800" dirty="0" err="1"/>
              <a:t>Dshell</a:t>
            </a:r>
            <a:r>
              <a:rPr lang="en-US" sz="2800" dirty="0"/>
              <a:t> Assemblies </a:t>
            </a:r>
            <a:br>
              <a:rPr lang="en-US" sz="2800" dirty="0"/>
            </a:br>
            <a:br>
              <a:rPr lang="en-US" sz="2800" dirty="0"/>
            </a:br>
            <a:r>
              <a:rPr lang="en-US" sz="2800" dirty="0"/>
              <a:t>2023 DARTS Lab Course</a:t>
            </a:r>
            <a:endParaRPr lang="en-US" dirty="0"/>
          </a:p>
        </p:txBody>
      </p:sp>
      <p:sp>
        <p:nvSpPr>
          <p:cNvPr id="3" name="TextBox 2">
            <a:extLst>
              <a:ext uri="{FF2B5EF4-FFF2-40B4-BE49-F238E27FC236}">
                <a16:creationId xmlns:a16="http://schemas.microsoft.com/office/drawing/2014/main" id="{A4D725DB-9AE2-003A-9479-DCE37AB230C3}"/>
              </a:ext>
            </a:extLst>
          </p:cNvPr>
          <p:cNvSpPr txBox="1"/>
          <p:nvPr/>
        </p:nvSpPr>
        <p:spPr>
          <a:xfrm>
            <a:off x="7653131" y="4030868"/>
            <a:ext cx="412363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Abhinandan Jain, Aaron Gaut, Carl Leake, Vivian </a:t>
            </a:r>
            <a:r>
              <a:rPr lang="en-US" dirty="0" err="1"/>
              <a:t>Steyert</a:t>
            </a:r>
            <a:r>
              <a:rPr lang="en-US" dirty="0"/>
              <a:t>, Tristan Hasseler, Asher </a:t>
            </a:r>
            <a:r>
              <a:rPr lang="en-US" dirty="0" err="1"/>
              <a:t>Elmland</a:t>
            </a:r>
            <a:r>
              <a:rPr lang="en-US" dirty="0"/>
              <a:t>, Juan Garcia Bonilla</a:t>
            </a:r>
          </a:p>
        </p:txBody>
      </p:sp>
    </p:spTree>
    <p:extLst>
      <p:ext uri="{BB962C8B-B14F-4D97-AF65-F5344CB8AC3E}">
        <p14:creationId xmlns:p14="http://schemas.microsoft.com/office/powerpoint/2010/main" val="291716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p:cNvSpPr/>
          <p:nvPr/>
        </p:nvSpPr>
        <p:spPr>
          <a:xfrm>
            <a:off x="5817098" y="2824116"/>
            <a:ext cx="4516794" cy="3733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endParaRPr>
          </a:p>
        </p:txBody>
      </p:sp>
      <p:pic>
        <p:nvPicPr>
          <p:cNvPr id="1030" name="Picture 6" descr="C:\Documents and Settings\jmc\Desktop\athlete-browse.jpg"/>
          <p:cNvPicPr>
            <a:picLocks noChangeAspect="1" noChangeArrowheads="1"/>
          </p:cNvPicPr>
          <p:nvPr/>
        </p:nvPicPr>
        <p:blipFill>
          <a:blip r:embed="rId2" cstate="print"/>
          <a:srcRect l="6250" t="12500" r="25000" b="33333"/>
          <a:stretch>
            <a:fillRect/>
          </a:stretch>
        </p:blipFill>
        <p:spPr bwMode="auto">
          <a:xfrm>
            <a:off x="7735390" y="1146367"/>
            <a:ext cx="2590800" cy="1530927"/>
          </a:xfrm>
          <a:prstGeom prst="rect">
            <a:avLst/>
          </a:prstGeom>
          <a:ln>
            <a:solidFill>
              <a:schemeClr val="tx1"/>
            </a:solidFill>
          </a:ln>
          <a:effectLst>
            <a:outerShdw blurRad="292100" dist="139700" dir="2700000" algn="tl" rotWithShape="0">
              <a:srgbClr val="333333">
                <a:alpha val="65000"/>
              </a:srgbClr>
            </a:outerShdw>
          </a:effectLst>
        </p:spPr>
      </p:pic>
      <p:pic>
        <p:nvPicPr>
          <p:cNvPr id="1031" name="Picture 7" descr="C:\Documents and Settings\jmc\Desktop\482680main_PIA09201-full.jpg"/>
          <p:cNvPicPr>
            <a:picLocks noChangeAspect="1" noChangeArrowheads="1"/>
          </p:cNvPicPr>
          <p:nvPr/>
        </p:nvPicPr>
        <p:blipFill>
          <a:blip r:embed="rId3" cstate="print"/>
          <a:srcRect l="14925" t="16667" r="15423" b="12500"/>
          <a:stretch>
            <a:fillRect/>
          </a:stretch>
        </p:blipFill>
        <p:spPr bwMode="auto">
          <a:xfrm>
            <a:off x="1973035" y="1146367"/>
            <a:ext cx="2517472" cy="1528465"/>
          </a:xfrm>
          <a:prstGeom prst="rect">
            <a:avLst/>
          </a:prstGeom>
          <a:ln>
            <a:solidFill>
              <a:schemeClr val="tx1"/>
            </a:solidFill>
          </a:ln>
          <a:effectLst>
            <a:outerShdw blurRad="292100" dist="139700" dir="2700000" algn="tl" rotWithShape="0">
              <a:srgbClr val="333333">
                <a:alpha val="65000"/>
              </a:srgbClr>
            </a:outerShdw>
          </a:effectLst>
        </p:spPr>
      </p:pic>
      <p:pic>
        <p:nvPicPr>
          <p:cNvPr id="1032" name="Picture 8" descr="C:\Documents and Settings\jmc\Desktop\spirit-rover.jpg"/>
          <p:cNvPicPr>
            <a:picLocks noChangeAspect="1" noChangeArrowheads="1"/>
          </p:cNvPicPr>
          <p:nvPr/>
        </p:nvPicPr>
        <p:blipFill>
          <a:blip r:embed="rId4" cstate="print"/>
          <a:srcRect l="10000" t="8333" r="3333" b="8333"/>
          <a:stretch>
            <a:fillRect/>
          </a:stretch>
        </p:blipFill>
        <p:spPr bwMode="auto">
          <a:xfrm>
            <a:off x="5168218" y="1129105"/>
            <a:ext cx="1987005" cy="1528465"/>
          </a:xfrm>
          <a:prstGeom prst="rect">
            <a:avLst/>
          </a:prstGeom>
          <a:ln>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914236" y="3208899"/>
            <a:ext cx="3648364" cy="1969770"/>
          </a:xfrm>
          <a:prstGeom prst="rect">
            <a:avLst/>
          </a:prstGeom>
          <a:noFill/>
        </p:spPr>
        <p:txBody>
          <a:bodyPr wrap="square" rtlCol="0">
            <a:spAutoFit/>
          </a:bodyPr>
          <a:lstStyle/>
          <a:p>
            <a:pPr algn="l"/>
            <a:r>
              <a:rPr lang="en-US" b="1" dirty="0"/>
              <a:t>Similar Wheel Subsystem Assemblies</a:t>
            </a:r>
          </a:p>
          <a:p>
            <a:pPr marL="227013" indent="-227013">
              <a:buFont typeface="Arial" pitchFamily="34" charset="0"/>
              <a:buChar char="•"/>
            </a:pPr>
            <a:r>
              <a:rPr lang="en-US" dirty="0"/>
              <a:t>Similar function &amp; configuration</a:t>
            </a:r>
          </a:p>
          <a:p>
            <a:pPr marL="684213" lvl="1" indent="-227013">
              <a:buFont typeface="Arial" pitchFamily="34" charset="0"/>
              <a:buChar char="•"/>
            </a:pPr>
            <a:r>
              <a:rPr lang="en-US" sz="2000" dirty="0"/>
              <a:t>Predictable differences in configuration (</a:t>
            </a:r>
            <a:r>
              <a:rPr lang="en-US" sz="2000" dirty="0" err="1"/>
              <a:t>eg</a:t>
            </a:r>
            <a:r>
              <a:rPr lang="en-US" sz="2000" dirty="0"/>
              <a:t>, number of wheels, steered, </a:t>
            </a:r>
            <a:r>
              <a:rPr lang="en-US" sz="2000" dirty="0" err="1"/>
              <a:t>etc</a:t>
            </a:r>
            <a:r>
              <a:rPr lang="en-US" sz="2000" dirty="0"/>
              <a:t>)</a:t>
            </a:r>
          </a:p>
          <a:p>
            <a:pPr marL="227013" indent="-227013">
              <a:buFont typeface="Arial" pitchFamily="34" charset="0"/>
              <a:buChar char="•"/>
            </a:pPr>
            <a:r>
              <a:rPr lang="en-US" dirty="0"/>
              <a:t>Differing parameters</a:t>
            </a:r>
          </a:p>
        </p:txBody>
      </p:sp>
      <p:sp>
        <p:nvSpPr>
          <p:cNvPr id="62" name="TextBox 61"/>
          <p:cNvSpPr txBox="1"/>
          <p:nvPr/>
        </p:nvSpPr>
        <p:spPr>
          <a:xfrm>
            <a:off x="5864901" y="2819401"/>
            <a:ext cx="4421188" cy="307777"/>
          </a:xfrm>
          <a:prstGeom prst="rect">
            <a:avLst/>
          </a:prstGeom>
          <a:noFill/>
        </p:spPr>
        <p:txBody>
          <a:bodyPr wrap="square" rtlCol="0">
            <a:spAutoFit/>
          </a:bodyPr>
          <a:lstStyle/>
          <a:p>
            <a:pPr algn="ctr"/>
            <a:r>
              <a:rPr lang="en-US" b="1" i="1" dirty="0"/>
              <a:t>Generic Wheel Assembly</a:t>
            </a:r>
          </a:p>
        </p:txBody>
      </p:sp>
      <p:cxnSp>
        <p:nvCxnSpPr>
          <p:cNvPr id="66" name="Straight Arrow Connector 65"/>
          <p:cNvCxnSpPr/>
          <p:nvPr/>
        </p:nvCxnSpPr>
        <p:spPr>
          <a:xfrm rot="16200000" flipV="1">
            <a:off x="3315494" y="2782094"/>
            <a:ext cx="685006" cy="151606"/>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3733800" y="2514600"/>
            <a:ext cx="1905000" cy="68580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733800" y="2286000"/>
            <a:ext cx="5257800" cy="914400"/>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5898645" y="3288830"/>
            <a:ext cx="4353700" cy="3192887"/>
            <a:chOff x="4450942" y="3426348"/>
            <a:chExt cx="4353700" cy="3192887"/>
          </a:xfrm>
        </p:grpSpPr>
        <p:sp>
          <p:nvSpPr>
            <p:cNvPr id="12" name="Rounded Rectangle 11"/>
            <p:cNvSpPr/>
            <p:nvPr/>
          </p:nvSpPr>
          <p:spPr>
            <a:xfrm>
              <a:off x="4871132" y="3913945"/>
              <a:ext cx="3513320" cy="50870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*Steer motor + encoder </a:t>
              </a:r>
            </a:p>
          </p:txBody>
        </p:sp>
        <p:sp>
          <p:nvSpPr>
            <p:cNvPr id="13" name="Rounded Rectangle 12"/>
            <p:cNvSpPr/>
            <p:nvPr/>
          </p:nvSpPr>
          <p:spPr>
            <a:xfrm>
              <a:off x="4450942" y="5077802"/>
              <a:ext cx="4353700" cy="52789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*Wheel drive motor + encoder</a:t>
              </a:r>
            </a:p>
          </p:txBody>
        </p:sp>
        <p:sp>
          <p:nvSpPr>
            <p:cNvPr id="14" name="Rounded Rectangle 13"/>
            <p:cNvSpPr/>
            <p:nvPr/>
          </p:nvSpPr>
          <p:spPr>
            <a:xfrm>
              <a:off x="5578659" y="3426348"/>
              <a:ext cx="2041438" cy="32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Parent body</a:t>
              </a:r>
            </a:p>
          </p:txBody>
        </p:sp>
        <p:cxnSp>
          <p:nvCxnSpPr>
            <p:cNvPr id="16" name="Straight Arrow Connector 15"/>
            <p:cNvCxnSpPr>
              <a:stCxn id="14" idx="2"/>
              <a:endCxn id="12" idx="0"/>
            </p:cNvCxnSpPr>
            <p:nvPr/>
          </p:nvCxnSpPr>
          <p:spPr>
            <a:xfrm>
              <a:off x="6627792" y="3746388"/>
              <a:ext cx="0" cy="16755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871132" y="4590205"/>
              <a:ext cx="3513320" cy="3200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“Ankle” Body</a:t>
              </a:r>
            </a:p>
          </p:txBody>
        </p:sp>
        <p:cxnSp>
          <p:nvCxnSpPr>
            <p:cNvPr id="25" name="Straight Arrow Connector 24"/>
            <p:cNvCxnSpPr>
              <a:stCxn id="12" idx="2"/>
              <a:endCxn id="24" idx="0"/>
            </p:cNvCxnSpPr>
            <p:nvPr/>
          </p:nvCxnSpPr>
          <p:spPr>
            <a:xfrm>
              <a:off x="6627792" y="4422648"/>
              <a:ext cx="0" cy="16755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2"/>
              <a:endCxn id="13" idx="0"/>
            </p:cNvCxnSpPr>
            <p:nvPr/>
          </p:nvCxnSpPr>
          <p:spPr>
            <a:xfrm>
              <a:off x="6627792" y="4910245"/>
              <a:ext cx="0" cy="16755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6204633" y="5773256"/>
              <a:ext cx="846319" cy="845979"/>
            </a:xfrm>
            <a:prstGeom prst="ellipse">
              <a:avLst/>
            </a:prstGeom>
          </p:spPr>
          <p:style>
            <a:lnRef idx="1">
              <a:schemeClr val="accent3"/>
            </a:lnRef>
            <a:fillRef idx="2">
              <a:schemeClr val="accent3"/>
            </a:fillRef>
            <a:effectRef idx="1">
              <a:schemeClr val="accent3"/>
            </a:effectRef>
            <a:fontRef idx="minor">
              <a:schemeClr val="dk1"/>
            </a:fontRef>
          </p:style>
          <p:txBody>
            <a:bodyPr lIns="0" rIns="0" rtlCol="0" anchor="ctr"/>
            <a:lstStyle/>
            <a:p>
              <a:pPr algn="ctr"/>
              <a:r>
                <a:rPr lang="en-US" b="1" dirty="0">
                  <a:solidFill>
                    <a:srgbClr val="000000"/>
                  </a:solidFill>
                </a:rPr>
                <a:t>Wheel</a:t>
              </a:r>
            </a:p>
          </p:txBody>
        </p:sp>
        <p:cxnSp>
          <p:nvCxnSpPr>
            <p:cNvPr id="31" name="Straight Arrow Connector 30"/>
            <p:cNvCxnSpPr>
              <a:stCxn id="13" idx="2"/>
              <a:endCxn id="77" idx="0"/>
            </p:cNvCxnSpPr>
            <p:nvPr/>
          </p:nvCxnSpPr>
          <p:spPr>
            <a:xfrm>
              <a:off x="6627792" y="5605699"/>
              <a:ext cx="1" cy="16755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10</a:t>
            </a:fld>
            <a:endParaRPr lang="en-US">
              <a:solidFill>
                <a:srgbClr val="000000"/>
              </a:solidFill>
            </a:endParaRPr>
          </a:p>
        </p:txBody>
      </p:sp>
      <p:sp>
        <p:nvSpPr>
          <p:cNvPr id="3" name="Title 2"/>
          <p:cNvSpPr>
            <a:spLocks noGrp="1"/>
          </p:cNvSpPr>
          <p:nvPr>
            <p:ph type="title"/>
          </p:nvPr>
        </p:nvSpPr>
        <p:spPr/>
        <p:txBody>
          <a:bodyPr>
            <a:noAutofit/>
          </a:bodyPr>
          <a:lstStyle/>
          <a:p>
            <a:r>
              <a:rPr lang="en-US" sz="3200" dirty="0"/>
              <a:t>Recurring Assemblies in robotic ground vehicles</a:t>
            </a:r>
          </a:p>
        </p:txBody>
      </p:sp>
    </p:spTree>
    <p:extLst>
      <p:ext uri="{BB962C8B-B14F-4D97-AF65-F5344CB8AC3E}">
        <p14:creationId xmlns:p14="http://schemas.microsoft.com/office/powerpoint/2010/main" val="110979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normAutofit/>
          </a:bodyPr>
          <a:lstStyle/>
          <a:p>
            <a:r>
              <a:rPr lang="en-GB" dirty="0"/>
              <a:t>Ground vehicle component assemblies</a:t>
            </a:r>
            <a:endParaRPr lang="en-US" altLang="en-US" dirty="0"/>
          </a:p>
        </p:txBody>
      </p:sp>
      <p:grpSp>
        <p:nvGrpSpPr>
          <p:cNvPr id="3" name="Group 2">
            <a:extLst>
              <a:ext uri="{FF2B5EF4-FFF2-40B4-BE49-F238E27FC236}">
                <a16:creationId xmlns:a16="http://schemas.microsoft.com/office/drawing/2014/main" id="{F6732965-EA72-B505-B986-8FF6BC213744}"/>
              </a:ext>
            </a:extLst>
          </p:cNvPr>
          <p:cNvGrpSpPr/>
          <p:nvPr/>
        </p:nvGrpSpPr>
        <p:grpSpPr>
          <a:xfrm>
            <a:off x="1593939" y="1295401"/>
            <a:ext cx="9004122" cy="5267866"/>
            <a:chOff x="2020297" y="1295401"/>
            <a:chExt cx="8348906" cy="5267866"/>
          </a:xfrm>
        </p:grpSpPr>
        <p:sp>
          <p:nvSpPr>
            <p:cNvPr id="164869" name="Text Box 5"/>
            <p:cNvSpPr txBox="1">
              <a:spLocks noChangeArrowheads="1"/>
            </p:cNvSpPr>
            <p:nvPr/>
          </p:nvSpPr>
          <p:spPr bwMode="auto">
            <a:xfrm>
              <a:off x="2125447" y="1422400"/>
              <a:ext cx="12682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FF0000"/>
                  </a:solidFill>
                </a:rPr>
                <a:t>Scenario</a:t>
              </a:r>
            </a:p>
          </p:txBody>
        </p:sp>
        <p:sp>
          <p:nvSpPr>
            <p:cNvPr id="164870" name="Text Box 6"/>
            <p:cNvSpPr txBox="1">
              <a:spLocks noChangeArrowheads="1"/>
            </p:cNvSpPr>
            <p:nvPr/>
          </p:nvSpPr>
          <p:spPr bwMode="auto">
            <a:xfrm>
              <a:off x="3321050" y="2833689"/>
              <a:ext cx="102235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dirty="0">
                  <a:solidFill>
                    <a:srgbClr val="000099"/>
                  </a:solidFill>
                </a:rPr>
                <a:t>Vehicle1</a:t>
              </a:r>
            </a:p>
          </p:txBody>
        </p:sp>
        <p:cxnSp>
          <p:nvCxnSpPr>
            <p:cNvPr id="164872" name="AutoShape 8"/>
            <p:cNvCxnSpPr>
              <a:cxnSpLocks noChangeShapeType="1"/>
              <a:stCxn id="164869" idx="2"/>
              <a:endCxn id="164870" idx="1"/>
            </p:cNvCxnSpPr>
            <p:nvPr/>
          </p:nvCxnSpPr>
          <p:spPr bwMode="auto">
            <a:xfrm>
              <a:off x="2759596" y="1822510"/>
              <a:ext cx="561455" cy="133434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73" name="Text Box 9"/>
            <p:cNvSpPr txBox="1">
              <a:spLocks noChangeArrowheads="1"/>
            </p:cNvSpPr>
            <p:nvPr/>
          </p:nvSpPr>
          <p:spPr bwMode="auto">
            <a:xfrm>
              <a:off x="3025776" y="3810001"/>
              <a:ext cx="9366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5720" rIns="45720">
              <a:spAutoFit/>
            </a:bodyPr>
            <a:lstStyle/>
            <a:p>
              <a:r>
                <a:rPr lang="en-US" altLang="en-US" sz="1800" b="1" dirty="0">
                  <a:solidFill>
                    <a:srgbClr val="000099"/>
                  </a:solidFill>
                </a:rPr>
                <a:t>Vehicle2</a:t>
              </a:r>
            </a:p>
          </p:txBody>
        </p:sp>
        <p:cxnSp>
          <p:nvCxnSpPr>
            <p:cNvPr id="164874" name="AutoShape 10"/>
            <p:cNvCxnSpPr>
              <a:cxnSpLocks noChangeShapeType="1"/>
              <a:stCxn id="164869" idx="2"/>
              <a:endCxn id="164873" idx="1"/>
            </p:cNvCxnSpPr>
            <p:nvPr/>
          </p:nvCxnSpPr>
          <p:spPr bwMode="auto">
            <a:xfrm>
              <a:off x="2759595" y="1822510"/>
              <a:ext cx="266180" cy="231065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75" name="Text Box 11"/>
            <p:cNvSpPr txBox="1">
              <a:spLocks noChangeArrowheads="1"/>
            </p:cNvSpPr>
            <p:nvPr/>
          </p:nvSpPr>
          <p:spPr bwMode="auto">
            <a:xfrm>
              <a:off x="4953000" y="2590801"/>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008000"/>
                  </a:solidFill>
                </a:rPr>
                <a:t>Software</a:t>
              </a:r>
            </a:p>
          </p:txBody>
        </p:sp>
        <p:cxnSp>
          <p:nvCxnSpPr>
            <p:cNvPr id="164876" name="AutoShape 12"/>
            <p:cNvCxnSpPr>
              <a:cxnSpLocks noChangeShapeType="1"/>
              <a:stCxn id="164870" idx="3"/>
              <a:endCxn id="164875" idx="1"/>
            </p:cNvCxnSpPr>
            <p:nvPr/>
          </p:nvCxnSpPr>
          <p:spPr bwMode="auto">
            <a:xfrm flipV="1">
              <a:off x="4343400" y="2774158"/>
              <a:ext cx="609600" cy="38269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77" name="Text Box 13"/>
            <p:cNvSpPr txBox="1">
              <a:spLocks noChangeArrowheads="1"/>
            </p:cNvSpPr>
            <p:nvPr/>
          </p:nvSpPr>
          <p:spPr bwMode="auto">
            <a:xfrm>
              <a:off x="4953000" y="3200401"/>
              <a:ext cx="1174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Hardware</a:t>
              </a:r>
            </a:p>
          </p:txBody>
        </p:sp>
        <p:cxnSp>
          <p:nvCxnSpPr>
            <p:cNvPr id="164878" name="AutoShape 14"/>
            <p:cNvCxnSpPr>
              <a:cxnSpLocks noChangeShapeType="1"/>
              <a:stCxn id="164870" idx="3"/>
              <a:endCxn id="164877" idx="1"/>
            </p:cNvCxnSpPr>
            <p:nvPr/>
          </p:nvCxnSpPr>
          <p:spPr bwMode="auto">
            <a:xfrm>
              <a:off x="4343400" y="3156855"/>
              <a:ext cx="609600" cy="22690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879" name="AutoShape 15"/>
            <p:cNvCxnSpPr>
              <a:cxnSpLocks noChangeShapeType="1"/>
              <a:stCxn id="164877" idx="2"/>
              <a:endCxn id="164880" idx="0"/>
            </p:cNvCxnSpPr>
            <p:nvPr/>
          </p:nvCxnSpPr>
          <p:spPr bwMode="auto">
            <a:xfrm>
              <a:off x="5540375" y="3567114"/>
              <a:ext cx="215900" cy="395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80" name="Text Box 16"/>
            <p:cNvSpPr txBox="1">
              <a:spLocks noChangeArrowheads="1"/>
            </p:cNvSpPr>
            <p:nvPr/>
          </p:nvSpPr>
          <p:spPr bwMode="auto">
            <a:xfrm>
              <a:off x="5257800" y="3962401"/>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Chassis</a:t>
              </a:r>
            </a:p>
          </p:txBody>
        </p:sp>
        <p:cxnSp>
          <p:nvCxnSpPr>
            <p:cNvPr id="164881" name="AutoShape 17"/>
            <p:cNvCxnSpPr>
              <a:cxnSpLocks noChangeShapeType="1"/>
              <a:stCxn id="164880" idx="3"/>
              <a:endCxn id="164882" idx="1"/>
            </p:cNvCxnSpPr>
            <p:nvPr/>
          </p:nvCxnSpPr>
          <p:spPr bwMode="auto">
            <a:xfrm flipV="1">
              <a:off x="6254750" y="3460750"/>
              <a:ext cx="1066800" cy="6858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82" name="Text Box 18"/>
            <p:cNvSpPr txBox="1">
              <a:spLocks noChangeArrowheads="1"/>
            </p:cNvSpPr>
            <p:nvPr/>
          </p:nvSpPr>
          <p:spPr bwMode="auto">
            <a:xfrm>
              <a:off x="7321550" y="3276601"/>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Arm</a:t>
              </a:r>
            </a:p>
          </p:txBody>
        </p:sp>
        <p:cxnSp>
          <p:nvCxnSpPr>
            <p:cNvPr id="164883" name="AutoShape 19"/>
            <p:cNvCxnSpPr>
              <a:cxnSpLocks noChangeShapeType="1"/>
              <a:stCxn id="164882" idx="3"/>
              <a:endCxn id="164884" idx="1"/>
            </p:cNvCxnSpPr>
            <p:nvPr/>
          </p:nvCxnSpPr>
          <p:spPr bwMode="auto">
            <a:xfrm flipV="1">
              <a:off x="7924800" y="2241550"/>
              <a:ext cx="1263650" cy="1219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84" name="Text Box 20"/>
            <p:cNvSpPr txBox="1">
              <a:spLocks noChangeArrowheads="1"/>
            </p:cNvSpPr>
            <p:nvPr/>
          </p:nvSpPr>
          <p:spPr bwMode="auto">
            <a:xfrm>
              <a:off x="9188450" y="2057401"/>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link 1</a:t>
              </a:r>
            </a:p>
          </p:txBody>
        </p:sp>
        <p:cxnSp>
          <p:nvCxnSpPr>
            <p:cNvPr id="164885" name="AutoShape 21"/>
            <p:cNvCxnSpPr>
              <a:cxnSpLocks noChangeShapeType="1"/>
              <a:stCxn id="164882" idx="3"/>
              <a:endCxn id="164886" idx="1"/>
            </p:cNvCxnSpPr>
            <p:nvPr/>
          </p:nvCxnSpPr>
          <p:spPr bwMode="auto">
            <a:xfrm flipV="1">
              <a:off x="7924800" y="2697957"/>
              <a:ext cx="1416050" cy="7620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86" name="Text Box 22"/>
            <p:cNvSpPr txBox="1">
              <a:spLocks noChangeArrowheads="1"/>
            </p:cNvSpPr>
            <p:nvPr/>
          </p:nvSpPr>
          <p:spPr bwMode="auto">
            <a:xfrm>
              <a:off x="9340850" y="2514601"/>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link n</a:t>
              </a:r>
            </a:p>
          </p:txBody>
        </p:sp>
        <p:sp>
          <p:nvSpPr>
            <p:cNvPr id="164887" name="Text Box 23"/>
            <p:cNvSpPr txBox="1">
              <a:spLocks noChangeArrowheads="1"/>
            </p:cNvSpPr>
            <p:nvPr/>
          </p:nvSpPr>
          <p:spPr bwMode="auto">
            <a:xfrm>
              <a:off x="7162800" y="3900488"/>
              <a:ext cx="67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Mast</a:t>
              </a:r>
            </a:p>
          </p:txBody>
        </p:sp>
        <p:cxnSp>
          <p:nvCxnSpPr>
            <p:cNvPr id="164888" name="AutoShape 24"/>
            <p:cNvCxnSpPr>
              <a:cxnSpLocks noChangeShapeType="1"/>
              <a:stCxn id="164887" idx="3"/>
              <a:endCxn id="164889" idx="1"/>
            </p:cNvCxnSpPr>
            <p:nvPr/>
          </p:nvCxnSpPr>
          <p:spPr bwMode="auto">
            <a:xfrm flipV="1">
              <a:off x="7842250" y="3536950"/>
              <a:ext cx="844550" cy="54768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89" name="Text Box 25"/>
            <p:cNvSpPr txBox="1">
              <a:spLocks noChangeArrowheads="1"/>
            </p:cNvSpPr>
            <p:nvPr/>
          </p:nvSpPr>
          <p:spPr bwMode="auto">
            <a:xfrm>
              <a:off x="8686800" y="3352801"/>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link 1</a:t>
              </a:r>
            </a:p>
          </p:txBody>
        </p:sp>
        <p:cxnSp>
          <p:nvCxnSpPr>
            <p:cNvPr id="164890" name="AutoShape 26"/>
            <p:cNvCxnSpPr>
              <a:cxnSpLocks noChangeShapeType="1"/>
              <a:stCxn id="164887" idx="3"/>
              <a:endCxn id="164891" idx="1"/>
            </p:cNvCxnSpPr>
            <p:nvPr/>
          </p:nvCxnSpPr>
          <p:spPr bwMode="auto">
            <a:xfrm flipV="1">
              <a:off x="7842250" y="3917158"/>
              <a:ext cx="844550" cy="1666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91" name="Text Box 27"/>
            <p:cNvSpPr txBox="1">
              <a:spLocks noChangeArrowheads="1"/>
            </p:cNvSpPr>
            <p:nvPr/>
          </p:nvSpPr>
          <p:spPr bwMode="auto">
            <a:xfrm>
              <a:off x="8686800" y="3733801"/>
              <a:ext cx="717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link n</a:t>
              </a:r>
            </a:p>
          </p:txBody>
        </p:sp>
        <p:cxnSp>
          <p:nvCxnSpPr>
            <p:cNvPr id="164892" name="AutoShape 28"/>
            <p:cNvCxnSpPr>
              <a:cxnSpLocks noChangeShapeType="1"/>
              <a:stCxn id="164880" idx="3"/>
              <a:endCxn id="164887" idx="1"/>
            </p:cNvCxnSpPr>
            <p:nvPr/>
          </p:nvCxnSpPr>
          <p:spPr bwMode="auto">
            <a:xfrm flipV="1">
              <a:off x="6254750" y="4084638"/>
              <a:ext cx="908050" cy="6191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93" name="Text Box 29"/>
            <p:cNvSpPr txBox="1">
              <a:spLocks noChangeArrowheads="1"/>
            </p:cNvSpPr>
            <p:nvPr/>
          </p:nvSpPr>
          <p:spPr bwMode="auto">
            <a:xfrm>
              <a:off x="8140701" y="4490842"/>
              <a:ext cx="9048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rgbClr val="CC3300"/>
                  </a:solidFill>
                </a:rPr>
                <a:t>Wheels</a:t>
              </a:r>
            </a:p>
          </p:txBody>
        </p:sp>
        <p:cxnSp>
          <p:nvCxnSpPr>
            <p:cNvPr id="164894" name="AutoShape 30"/>
            <p:cNvCxnSpPr>
              <a:cxnSpLocks noChangeShapeType="1"/>
              <a:stCxn id="164893" idx="2"/>
              <a:endCxn id="164895" idx="0"/>
            </p:cNvCxnSpPr>
            <p:nvPr/>
          </p:nvCxnSpPr>
          <p:spPr bwMode="auto">
            <a:xfrm flipH="1">
              <a:off x="7825194" y="5137172"/>
              <a:ext cx="767945" cy="12072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95" name="Text Box 31"/>
            <p:cNvSpPr txBox="1">
              <a:spLocks noChangeArrowheads="1"/>
            </p:cNvSpPr>
            <p:nvPr/>
          </p:nvSpPr>
          <p:spPr bwMode="auto">
            <a:xfrm>
              <a:off x="7339418" y="5257901"/>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wheel 1</a:t>
              </a:r>
            </a:p>
          </p:txBody>
        </p:sp>
        <p:cxnSp>
          <p:nvCxnSpPr>
            <p:cNvPr id="164896" name="AutoShape 32"/>
            <p:cNvCxnSpPr>
              <a:cxnSpLocks noChangeShapeType="1"/>
              <a:stCxn id="164893" idx="2"/>
              <a:endCxn id="164897" idx="0"/>
            </p:cNvCxnSpPr>
            <p:nvPr/>
          </p:nvCxnSpPr>
          <p:spPr bwMode="auto">
            <a:xfrm>
              <a:off x="8593138" y="5137173"/>
              <a:ext cx="811212" cy="137045"/>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97" name="Text Box 33"/>
            <p:cNvSpPr txBox="1">
              <a:spLocks noChangeArrowheads="1"/>
            </p:cNvSpPr>
            <p:nvPr/>
          </p:nvSpPr>
          <p:spPr bwMode="auto">
            <a:xfrm>
              <a:off x="8918575" y="5274217"/>
              <a:ext cx="97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wheel n</a:t>
              </a:r>
            </a:p>
          </p:txBody>
        </p:sp>
        <p:cxnSp>
          <p:nvCxnSpPr>
            <p:cNvPr id="164898" name="AutoShape 34"/>
            <p:cNvCxnSpPr>
              <a:cxnSpLocks noChangeShapeType="1"/>
              <a:stCxn id="164901" idx="3"/>
              <a:endCxn id="164893" idx="1"/>
            </p:cNvCxnSpPr>
            <p:nvPr/>
          </p:nvCxnSpPr>
          <p:spPr bwMode="auto">
            <a:xfrm>
              <a:off x="7842250" y="4671049"/>
              <a:ext cx="298450" cy="14295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899" name="Text Box 35"/>
            <p:cNvSpPr txBox="1">
              <a:spLocks noChangeArrowheads="1"/>
            </p:cNvSpPr>
            <p:nvPr/>
          </p:nvSpPr>
          <p:spPr bwMode="auto">
            <a:xfrm>
              <a:off x="5520575" y="4724401"/>
              <a:ext cx="13199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dirty="0">
                  <a:solidFill>
                    <a:srgbClr val="CC3300"/>
                  </a:solidFill>
                </a:rPr>
                <a:t>Suspension</a:t>
              </a:r>
            </a:p>
          </p:txBody>
        </p:sp>
        <p:cxnSp>
          <p:nvCxnSpPr>
            <p:cNvPr id="164900" name="AutoShape 36"/>
            <p:cNvCxnSpPr>
              <a:cxnSpLocks noChangeShapeType="1"/>
              <a:stCxn id="164899" idx="3"/>
              <a:endCxn id="164901" idx="1"/>
            </p:cNvCxnSpPr>
            <p:nvPr/>
          </p:nvCxnSpPr>
          <p:spPr bwMode="auto">
            <a:xfrm flipV="1">
              <a:off x="6840537" y="4671050"/>
              <a:ext cx="369888" cy="37651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01" name="Text Box 37"/>
            <p:cNvSpPr txBox="1">
              <a:spLocks noChangeArrowheads="1"/>
            </p:cNvSpPr>
            <p:nvPr/>
          </p:nvSpPr>
          <p:spPr bwMode="auto">
            <a:xfrm>
              <a:off x="7210426" y="4486383"/>
              <a:ext cx="6318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rgbClr val="CC3300"/>
                  </a:solidFill>
                </a:rPr>
                <a:t>Left</a:t>
              </a:r>
            </a:p>
          </p:txBody>
        </p:sp>
        <p:cxnSp>
          <p:nvCxnSpPr>
            <p:cNvPr id="164902" name="AutoShape 38"/>
            <p:cNvCxnSpPr>
              <a:cxnSpLocks noChangeShapeType="1"/>
              <a:stCxn id="164899" idx="3"/>
              <a:endCxn id="164903" idx="0"/>
            </p:cNvCxnSpPr>
            <p:nvPr/>
          </p:nvCxnSpPr>
          <p:spPr bwMode="auto">
            <a:xfrm flipH="1">
              <a:off x="6838951" y="5047567"/>
              <a:ext cx="1587" cy="44201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03" name="Text Box 39"/>
            <p:cNvSpPr txBox="1">
              <a:spLocks noChangeArrowheads="1"/>
            </p:cNvSpPr>
            <p:nvPr/>
          </p:nvSpPr>
          <p:spPr bwMode="auto">
            <a:xfrm>
              <a:off x="6480175" y="5489579"/>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Right</a:t>
              </a:r>
            </a:p>
          </p:txBody>
        </p:sp>
        <p:cxnSp>
          <p:nvCxnSpPr>
            <p:cNvPr id="164904" name="AutoShape 40"/>
            <p:cNvCxnSpPr>
              <a:cxnSpLocks noChangeShapeType="1"/>
              <a:stCxn id="164880" idx="2"/>
              <a:endCxn id="164899" idx="0"/>
            </p:cNvCxnSpPr>
            <p:nvPr/>
          </p:nvCxnSpPr>
          <p:spPr bwMode="auto">
            <a:xfrm>
              <a:off x="5756276" y="4329114"/>
              <a:ext cx="424281" cy="395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05" name="AutoShape 41"/>
            <p:cNvCxnSpPr>
              <a:cxnSpLocks noChangeShapeType="1"/>
              <a:stCxn id="164880" idx="2"/>
              <a:endCxn id="164906" idx="0"/>
            </p:cNvCxnSpPr>
            <p:nvPr/>
          </p:nvCxnSpPr>
          <p:spPr bwMode="auto">
            <a:xfrm flipH="1">
              <a:off x="5016501" y="4329113"/>
              <a:ext cx="739775" cy="66118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06" name="Text Box 42"/>
            <p:cNvSpPr txBox="1">
              <a:spLocks noChangeArrowheads="1"/>
            </p:cNvSpPr>
            <p:nvPr/>
          </p:nvSpPr>
          <p:spPr bwMode="auto">
            <a:xfrm>
              <a:off x="4505325" y="4990300"/>
              <a:ext cx="102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Sensors</a:t>
              </a:r>
            </a:p>
          </p:txBody>
        </p:sp>
        <p:cxnSp>
          <p:nvCxnSpPr>
            <p:cNvPr id="164907" name="AutoShape 43"/>
            <p:cNvCxnSpPr>
              <a:cxnSpLocks noChangeShapeType="1"/>
              <a:stCxn id="164906" idx="1"/>
              <a:endCxn id="164908" idx="0"/>
            </p:cNvCxnSpPr>
            <p:nvPr/>
          </p:nvCxnSpPr>
          <p:spPr bwMode="auto">
            <a:xfrm flipH="1">
              <a:off x="3155951" y="5174449"/>
              <a:ext cx="1349375" cy="1968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08" name="Text Box 44"/>
            <p:cNvSpPr txBox="1">
              <a:spLocks noChangeArrowheads="1"/>
            </p:cNvSpPr>
            <p:nvPr/>
          </p:nvSpPr>
          <p:spPr bwMode="auto">
            <a:xfrm>
              <a:off x="2600325" y="5371300"/>
              <a:ext cx="1111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Cameras</a:t>
              </a:r>
            </a:p>
          </p:txBody>
        </p:sp>
        <p:cxnSp>
          <p:nvCxnSpPr>
            <p:cNvPr id="164909" name="AutoShape 45"/>
            <p:cNvCxnSpPr>
              <a:cxnSpLocks noChangeShapeType="1"/>
              <a:stCxn id="164908" idx="2"/>
              <a:endCxn id="164910" idx="0"/>
            </p:cNvCxnSpPr>
            <p:nvPr/>
          </p:nvCxnSpPr>
          <p:spPr bwMode="auto">
            <a:xfrm flipH="1">
              <a:off x="2379072" y="5738013"/>
              <a:ext cx="776878" cy="45854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10" name="Text Box 46"/>
            <p:cNvSpPr txBox="1">
              <a:spLocks noChangeArrowheads="1"/>
            </p:cNvSpPr>
            <p:nvPr/>
          </p:nvSpPr>
          <p:spPr bwMode="auto">
            <a:xfrm>
              <a:off x="2020297" y="6196553"/>
              <a:ext cx="717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Front</a:t>
              </a:r>
            </a:p>
          </p:txBody>
        </p:sp>
        <p:sp>
          <p:nvSpPr>
            <p:cNvPr id="164911" name="Text Box 47"/>
            <p:cNvSpPr txBox="1">
              <a:spLocks noChangeArrowheads="1"/>
            </p:cNvSpPr>
            <p:nvPr/>
          </p:nvSpPr>
          <p:spPr bwMode="auto">
            <a:xfrm>
              <a:off x="3219450" y="6196554"/>
              <a:ext cx="59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err="1">
                  <a:solidFill>
                    <a:srgbClr val="CC3300"/>
                  </a:solidFill>
                </a:rPr>
                <a:t>Nav</a:t>
              </a:r>
              <a:endParaRPr lang="en-US" altLang="en-US" sz="1800" dirty="0">
                <a:solidFill>
                  <a:srgbClr val="CC3300"/>
                </a:solidFill>
              </a:endParaRPr>
            </a:p>
          </p:txBody>
        </p:sp>
        <p:cxnSp>
          <p:nvCxnSpPr>
            <p:cNvPr id="164912" name="AutoShape 48"/>
            <p:cNvCxnSpPr>
              <a:cxnSpLocks noChangeShapeType="1"/>
              <a:stCxn id="164908" idx="2"/>
              <a:endCxn id="164911" idx="0"/>
            </p:cNvCxnSpPr>
            <p:nvPr/>
          </p:nvCxnSpPr>
          <p:spPr bwMode="auto">
            <a:xfrm>
              <a:off x="3155951" y="5738013"/>
              <a:ext cx="358775" cy="45854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13" name="AutoShape 49"/>
            <p:cNvCxnSpPr>
              <a:cxnSpLocks noChangeShapeType="1"/>
              <a:stCxn id="164906" idx="2"/>
            </p:cNvCxnSpPr>
            <p:nvPr/>
          </p:nvCxnSpPr>
          <p:spPr bwMode="auto">
            <a:xfrm flipH="1">
              <a:off x="4733926" y="5357013"/>
              <a:ext cx="282575" cy="5476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14" name="Text Box 50"/>
            <p:cNvSpPr txBox="1">
              <a:spLocks noChangeArrowheads="1"/>
            </p:cNvSpPr>
            <p:nvPr/>
          </p:nvSpPr>
          <p:spPr bwMode="auto">
            <a:xfrm>
              <a:off x="4435475" y="5904700"/>
              <a:ext cx="603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3300"/>
                  </a:solidFill>
                </a:rPr>
                <a:t>IMU</a:t>
              </a:r>
            </a:p>
          </p:txBody>
        </p:sp>
        <p:sp>
          <p:nvSpPr>
            <p:cNvPr id="164915" name="Text Box 51"/>
            <p:cNvSpPr txBox="1">
              <a:spLocks noChangeArrowheads="1"/>
            </p:cNvSpPr>
            <p:nvPr/>
          </p:nvSpPr>
          <p:spPr bwMode="auto">
            <a:xfrm>
              <a:off x="3638550" y="1600201"/>
              <a:ext cx="15430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1800" b="1" dirty="0">
                  <a:solidFill>
                    <a:srgbClr val="FF9900"/>
                  </a:solidFill>
                </a:rPr>
                <a:t>Environment</a:t>
              </a:r>
            </a:p>
          </p:txBody>
        </p:sp>
        <p:cxnSp>
          <p:nvCxnSpPr>
            <p:cNvPr id="164916" name="AutoShape 52"/>
            <p:cNvCxnSpPr>
              <a:cxnSpLocks noChangeShapeType="1"/>
              <a:stCxn id="164869" idx="2"/>
              <a:endCxn id="164915" idx="1"/>
            </p:cNvCxnSpPr>
            <p:nvPr/>
          </p:nvCxnSpPr>
          <p:spPr bwMode="auto">
            <a:xfrm flipV="1">
              <a:off x="2759595" y="1784867"/>
              <a:ext cx="878954" cy="3764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17" name="AutoShape 53"/>
            <p:cNvCxnSpPr>
              <a:cxnSpLocks noChangeShapeType="1"/>
              <a:stCxn id="164915" idx="3"/>
              <a:endCxn id="164918" idx="1"/>
            </p:cNvCxnSpPr>
            <p:nvPr/>
          </p:nvCxnSpPr>
          <p:spPr bwMode="auto">
            <a:xfrm flipV="1">
              <a:off x="5181599" y="1618567"/>
              <a:ext cx="625476" cy="1663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18" name="Text Box 54"/>
            <p:cNvSpPr txBox="1">
              <a:spLocks noChangeArrowheads="1"/>
            </p:cNvSpPr>
            <p:nvPr/>
          </p:nvSpPr>
          <p:spPr bwMode="auto">
            <a:xfrm>
              <a:off x="5807075" y="1295401"/>
              <a:ext cx="1371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err="1">
                  <a:solidFill>
                    <a:srgbClr val="800080"/>
                  </a:solidFill>
                </a:rPr>
                <a:t>SunPosition</a:t>
              </a:r>
              <a:endParaRPr lang="en-US" altLang="en-US" sz="1800" dirty="0">
                <a:solidFill>
                  <a:srgbClr val="800080"/>
                </a:solidFill>
              </a:endParaRPr>
            </a:p>
          </p:txBody>
        </p:sp>
        <p:cxnSp>
          <p:nvCxnSpPr>
            <p:cNvPr id="164920" name="AutoShape 56"/>
            <p:cNvCxnSpPr>
              <a:cxnSpLocks noChangeShapeType="1"/>
              <a:stCxn id="164906" idx="2"/>
              <a:endCxn id="164921" idx="0"/>
            </p:cNvCxnSpPr>
            <p:nvPr/>
          </p:nvCxnSpPr>
          <p:spPr bwMode="auto">
            <a:xfrm>
              <a:off x="5016500" y="5357013"/>
              <a:ext cx="755650" cy="5476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21" name="Text Box 57"/>
            <p:cNvSpPr txBox="1">
              <a:spLocks noChangeArrowheads="1"/>
            </p:cNvSpPr>
            <p:nvPr/>
          </p:nvSpPr>
          <p:spPr bwMode="auto">
            <a:xfrm>
              <a:off x="5114925" y="5904700"/>
              <a:ext cx="1314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err="1">
                  <a:solidFill>
                    <a:srgbClr val="CC3300"/>
                  </a:solidFill>
                </a:rPr>
                <a:t>SunSensor</a:t>
              </a:r>
              <a:endParaRPr lang="en-US" altLang="en-US" sz="1800" dirty="0">
                <a:solidFill>
                  <a:srgbClr val="CC3300"/>
                </a:solidFill>
              </a:endParaRPr>
            </a:p>
          </p:txBody>
        </p:sp>
        <p:cxnSp>
          <p:nvCxnSpPr>
            <p:cNvPr id="164922" name="AutoShape 58"/>
            <p:cNvCxnSpPr>
              <a:cxnSpLocks noChangeShapeType="1"/>
              <a:stCxn id="164897" idx="2"/>
              <a:endCxn id="164923" idx="0"/>
            </p:cNvCxnSpPr>
            <p:nvPr/>
          </p:nvCxnSpPr>
          <p:spPr bwMode="auto">
            <a:xfrm>
              <a:off x="9404350" y="5640930"/>
              <a:ext cx="523528" cy="402639"/>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23" name="Text Box 59"/>
            <p:cNvSpPr txBox="1">
              <a:spLocks noChangeArrowheads="1"/>
            </p:cNvSpPr>
            <p:nvPr/>
          </p:nvSpPr>
          <p:spPr bwMode="auto">
            <a:xfrm>
              <a:off x="9486553" y="6043569"/>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Motors</a:t>
              </a:r>
            </a:p>
          </p:txBody>
        </p:sp>
        <p:sp>
          <p:nvSpPr>
            <p:cNvPr id="164924" name="Text Box 60"/>
            <p:cNvSpPr txBox="1">
              <a:spLocks noChangeArrowheads="1"/>
            </p:cNvSpPr>
            <p:nvPr/>
          </p:nvSpPr>
          <p:spPr bwMode="auto">
            <a:xfrm>
              <a:off x="8396346" y="604043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CC3300"/>
                  </a:solidFill>
                </a:rPr>
                <a:t>Contact</a:t>
              </a:r>
            </a:p>
          </p:txBody>
        </p:sp>
        <p:cxnSp>
          <p:nvCxnSpPr>
            <p:cNvPr id="164925" name="AutoShape 61"/>
            <p:cNvCxnSpPr>
              <a:cxnSpLocks noChangeShapeType="1"/>
              <a:stCxn id="164897" idx="2"/>
              <a:endCxn id="164924" idx="0"/>
            </p:cNvCxnSpPr>
            <p:nvPr/>
          </p:nvCxnSpPr>
          <p:spPr bwMode="auto">
            <a:xfrm flipH="1">
              <a:off x="8882122" y="5640929"/>
              <a:ext cx="522229" cy="3995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927" name="AutoShape 63"/>
            <p:cNvCxnSpPr>
              <a:cxnSpLocks noChangeShapeType="1"/>
              <a:stCxn id="164875" idx="3"/>
              <a:endCxn id="164928" idx="1"/>
            </p:cNvCxnSpPr>
            <p:nvPr/>
          </p:nvCxnSpPr>
          <p:spPr bwMode="auto">
            <a:xfrm flipV="1">
              <a:off x="6038850" y="2609167"/>
              <a:ext cx="800100" cy="16499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28" name="Text Box 64"/>
            <p:cNvSpPr txBox="1">
              <a:spLocks noChangeArrowheads="1"/>
            </p:cNvSpPr>
            <p:nvPr/>
          </p:nvSpPr>
          <p:spPr bwMode="auto">
            <a:xfrm>
              <a:off x="6838950" y="2286001"/>
              <a:ext cx="1308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rgbClr val="008000"/>
                  </a:solidFill>
                </a:rPr>
                <a:t>Locomotion</a:t>
              </a:r>
            </a:p>
          </p:txBody>
        </p:sp>
        <p:sp>
          <p:nvSpPr>
            <p:cNvPr id="164929" name="Text Box 65"/>
            <p:cNvSpPr txBox="1">
              <a:spLocks noChangeArrowheads="1"/>
            </p:cNvSpPr>
            <p:nvPr/>
          </p:nvSpPr>
          <p:spPr bwMode="auto">
            <a:xfrm>
              <a:off x="6838950" y="2681289"/>
              <a:ext cx="1206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solidFill>
                    <a:srgbClr val="008000"/>
                  </a:solidFill>
                </a:rPr>
                <a:t>Navigation</a:t>
              </a:r>
            </a:p>
          </p:txBody>
        </p:sp>
        <p:cxnSp>
          <p:nvCxnSpPr>
            <p:cNvPr id="164930" name="AutoShape 66"/>
            <p:cNvCxnSpPr>
              <a:cxnSpLocks noChangeShapeType="1"/>
              <a:stCxn id="164875" idx="3"/>
              <a:endCxn id="164929" idx="1"/>
            </p:cNvCxnSpPr>
            <p:nvPr/>
          </p:nvCxnSpPr>
          <p:spPr bwMode="auto">
            <a:xfrm>
              <a:off x="6038850" y="2774158"/>
              <a:ext cx="800100" cy="23029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31" name="Text Box 67"/>
            <p:cNvSpPr txBox="1">
              <a:spLocks noChangeArrowheads="1"/>
            </p:cNvSpPr>
            <p:nvPr/>
          </p:nvSpPr>
          <p:spPr bwMode="auto">
            <a:xfrm>
              <a:off x="5873750" y="1752601"/>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dirty="0">
                  <a:solidFill>
                    <a:srgbClr val="800080"/>
                  </a:solidFill>
                </a:rPr>
                <a:t>Gravity</a:t>
              </a:r>
            </a:p>
          </p:txBody>
        </p:sp>
        <p:cxnSp>
          <p:nvCxnSpPr>
            <p:cNvPr id="164932" name="AutoShape 68"/>
            <p:cNvCxnSpPr>
              <a:cxnSpLocks noChangeShapeType="1"/>
              <a:stCxn id="164915" idx="3"/>
              <a:endCxn id="164931" idx="1"/>
            </p:cNvCxnSpPr>
            <p:nvPr/>
          </p:nvCxnSpPr>
          <p:spPr bwMode="auto">
            <a:xfrm>
              <a:off x="5181599" y="1784867"/>
              <a:ext cx="692151" cy="151091"/>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933" name="Text Box 69"/>
            <p:cNvSpPr txBox="1">
              <a:spLocks noChangeArrowheads="1"/>
            </p:cNvSpPr>
            <p:nvPr/>
          </p:nvSpPr>
          <p:spPr bwMode="auto">
            <a:xfrm>
              <a:off x="3757555" y="5321568"/>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9900"/>
                  </a:solidFill>
                </a:rPr>
                <a:t>…</a:t>
              </a:r>
            </a:p>
          </p:txBody>
        </p:sp>
        <p:sp>
          <p:nvSpPr>
            <p:cNvPr id="164934" name="Text Box 70"/>
            <p:cNvSpPr txBox="1">
              <a:spLocks noChangeArrowheads="1"/>
            </p:cNvSpPr>
            <p:nvPr/>
          </p:nvSpPr>
          <p:spPr bwMode="auto">
            <a:xfrm>
              <a:off x="8361797" y="5170011"/>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9900"/>
                  </a:solidFill>
                </a:rPr>
                <a:t>…</a:t>
              </a:r>
            </a:p>
          </p:txBody>
        </p:sp>
        <p:sp>
          <p:nvSpPr>
            <p:cNvPr id="164935" name="Text Box 71"/>
            <p:cNvSpPr txBox="1">
              <a:spLocks noChangeArrowheads="1"/>
            </p:cNvSpPr>
            <p:nvPr/>
          </p:nvSpPr>
          <p:spPr bwMode="auto">
            <a:xfrm>
              <a:off x="8734108" y="3390901"/>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9900"/>
                  </a:solidFill>
                </a:rPr>
                <a:t>…</a:t>
              </a:r>
            </a:p>
          </p:txBody>
        </p:sp>
        <p:sp>
          <p:nvSpPr>
            <p:cNvPr id="164936" name="Text Box 72"/>
            <p:cNvSpPr txBox="1">
              <a:spLocks noChangeArrowheads="1"/>
            </p:cNvSpPr>
            <p:nvPr/>
          </p:nvSpPr>
          <p:spPr bwMode="auto">
            <a:xfrm>
              <a:off x="9343708" y="2133601"/>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dirty="0">
                  <a:solidFill>
                    <a:srgbClr val="FF9900"/>
                  </a:solidFill>
                </a:rPr>
                <a:t>…</a:t>
              </a:r>
            </a:p>
          </p:txBody>
        </p:sp>
      </p:grpSp>
    </p:spTree>
    <p:extLst>
      <p:ext uri="{BB962C8B-B14F-4D97-AF65-F5344CB8AC3E}">
        <p14:creationId xmlns:p14="http://schemas.microsoft.com/office/powerpoint/2010/main" val="1796310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12</a:t>
            </a:fld>
            <a:endParaRPr lang="en-US">
              <a:solidFill>
                <a:srgbClr val="000000"/>
              </a:solidFill>
            </a:endParaRPr>
          </a:p>
        </p:txBody>
      </p:sp>
      <p:sp>
        <p:nvSpPr>
          <p:cNvPr id="2" name="Title 1"/>
          <p:cNvSpPr>
            <a:spLocks noGrp="1"/>
          </p:cNvSpPr>
          <p:nvPr>
            <p:ph type="title"/>
          </p:nvPr>
        </p:nvSpPr>
        <p:spPr/>
        <p:txBody>
          <a:bodyPr/>
          <a:lstStyle/>
          <a:p>
            <a:r>
              <a:rPr lang="en-US" dirty="0"/>
              <a:t>What are </a:t>
            </a:r>
            <a:r>
              <a:rPr lang="en-US" dirty="0" err="1"/>
              <a:t>Dshell</a:t>
            </a:r>
            <a:r>
              <a:rPr lang="en-US" dirty="0"/>
              <a:t> Assemblies?</a:t>
            </a:r>
          </a:p>
        </p:txBody>
      </p:sp>
      <p:sp>
        <p:nvSpPr>
          <p:cNvPr id="3" name="Content Placeholder 2"/>
          <p:cNvSpPr>
            <a:spLocks noGrp="1"/>
          </p:cNvSpPr>
          <p:nvPr>
            <p:ph type="body" idx="1"/>
          </p:nvPr>
        </p:nvSpPr>
        <p:spPr>
          <a:xfrm>
            <a:off x="499250" y="2089385"/>
            <a:ext cx="11193502" cy="4356900"/>
          </a:xfrm>
        </p:spPr>
        <p:txBody>
          <a:bodyPr>
            <a:normAutofit/>
          </a:bodyPr>
          <a:lstStyle/>
          <a:p>
            <a:r>
              <a:rPr lang="en-US" sz="2000" dirty="0" err="1"/>
              <a:t>Eg</a:t>
            </a:r>
            <a:r>
              <a:rPr lang="en-US" sz="2000" dirty="0"/>
              <a:t>. assemblies for thrusters, propulsion systems, vehicles </a:t>
            </a:r>
            <a:r>
              <a:rPr lang="en-US" sz="2000" dirty="0" err="1"/>
              <a:t>etc</a:t>
            </a:r>
            <a:endParaRPr lang="en-US" sz="2000" dirty="0"/>
          </a:p>
          <a:p>
            <a:r>
              <a:rPr lang="en-US" sz="2000" dirty="0"/>
              <a:t>Every Assembly represents a fully functional component/subsystem of the system being modeled</a:t>
            </a:r>
          </a:p>
          <a:p>
            <a:pPr lvl="1"/>
            <a:r>
              <a:rPr lang="en-US" altLang="en-US" sz="1600" dirty="0"/>
              <a:t>An assembly should be a self-contained unit for a sub-system</a:t>
            </a:r>
          </a:p>
          <a:p>
            <a:r>
              <a:rPr lang="en-US" sz="2000" dirty="0"/>
              <a:t>Assemblies are containers for bodies, nodes, frames, signals, </a:t>
            </a:r>
            <a:r>
              <a:rPr lang="en-US" sz="2000" dirty="0" err="1"/>
              <a:t>Dshell</a:t>
            </a:r>
            <a:r>
              <a:rPr lang="en-US" sz="2000" dirty="0"/>
              <a:t> </a:t>
            </a:r>
            <a:r>
              <a:rPr lang="en-US" sz="1800" dirty="0"/>
              <a:t>models </a:t>
            </a:r>
            <a:r>
              <a:rPr lang="en-US" sz="1800" u="sng" dirty="0"/>
              <a:t>and</a:t>
            </a:r>
            <a:r>
              <a:rPr lang="en-US" sz="1800" dirty="0"/>
              <a:t> other sub-assemblies</a:t>
            </a:r>
          </a:p>
          <a:p>
            <a:pPr lvl="1"/>
            <a:r>
              <a:rPr lang="en-US" sz="1800" dirty="0"/>
              <a:t>An assembly constructs models and sub-assemblies and connects their signals</a:t>
            </a:r>
          </a:p>
          <a:p>
            <a:pPr lvl="1"/>
            <a:r>
              <a:rPr lang="en-US" sz="1800" dirty="0"/>
              <a:t>Creates bodies, nodes, frames, models, signals, sub-assemblies</a:t>
            </a:r>
          </a:p>
          <a:p>
            <a:r>
              <a:rPr lang="en-US" sz="2000" dirty="0"/>
              <a:t>Assemblies are parameterized, include logic for variants, are reusable within a simulation and across various sims</a:t>
            </a:r>
          </a:p>
          <a:p>
            <a:r>
              <a:rPr lang="en-US" sz="2000" dirty="0"/>
              <a:t>In Python (primarily for construction time, not runtime)</a:t>
            </a:r>
          </a:p>
          <a:p>
            <a:pPr lvl="1"/>
            <a:r>
              <a:rPr lang="en-US" sz="1600" dirty="0"/>
              <a:t>Based on C++ base class</a:t>
            </a:r>
          </a:p>
          <a:p>
            <a:endParaRPr lang="en-US" sz="2000" dirty="0"/>
          </a:p>
          <a:p>
            <a:endParaRPr lang="en-US" sz="2000" dirty="0"/>
          </a:p>
          <a:p>
            <a:endParaRPr lang="en-US" sz="2000" dirty="0"/>
          </a:p>
        </p:txBody>
      </p:sp>
      <p:sp>
        <p:nvSpPr>
          <p:cNvPr id="15" name="Text Box 4"/>
          <p:cNvSpPr txBox="1">
            <a:spLocks noChangeArrowheads="1"/>
          </p:cNvSpPr>
          <p:nvPr/>
        </p:nvSpPr>
        <p:spPr bwMode="auto">
          <a:xfrm>
            <a:off x="2057400" y="1131889"/>
            <a:ext cx="83899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i="1" dirty="0">
                <a:effectLst>
                  <a:outerShdw blurRad="38100" dist="38100" dir="2700000" algn="tl">
                    <a:srgbClr val="000000">
                      <a:alpha val="43137"/>
                    </a:srgbClr>
                  </a:outerShdw>
                </a:effectLst>
              </a:rPr>
              <a:t>Assemblies are hierarchical building blocks for organizing simulation components</a:t>
            </a:r>
          </a:p>
        </p:txBody>
      </p:sp>
    </p:spTree>
    <p:extLst>
      <p:ext uri="{BB962C8B-B14F-4D97-AF65-F5344CB8AC3E}">
        <p14:creationId xmlns:p14="http://schemas.microsoft.com/office/powerpoint/2010/main" val="314450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idx="12"/>
          </p:nvPr>
        </p:nvSpPr>
        <p:spPr/>
        <p:txBody>
          <a:bodyPr/>
          <a:lstStyle/>
          <a:p>
            <a:fld id="{A370513E-CC6B-4688-84CD-7786F3725A67}" type="slidenum">
              <a:rPr lang="en-US" smtClean="0">
                <a:solidFill>
                  <a:srgbClr val="000000"/>
                </a:solidFill>
              </a:rPr>
              <a:pPr/>
              <a:t>13</a:t>
            </a:fld>
            <a:endParaRPr lang="en-US">
              <a:solidFill>
                <a:srgbClr val="000000"/>
              </a:solidFill>
            </a:endParaRPr>
          </a:p>
        </p:txBody>
      </p:sp>
      <p:sp>
        <p:nvSpPr>
          <p:cNvPr id="2" name="Title 1"/>
          <p:cNvSpPr>
            <a:spLocks noGrp="1"/>
          </p:cNvSpPr>
          <p:nvPr>
            <p:ph type="title"/>
          </p:nvPr>
        </p:nvSpPr>
        <p:spPr/>
        <p:txBody>
          <a:bodyPr>
            <a:normAutofit fontScale="90000"/>
          </a:bodyPr>
          <a:lstStyle/>
          <a:p>
            <a:r>
              <a:rPr lang="en-US" sz="2400" dirty="0"/>
              <a:t>Assemblies create the simulation backbone:  multibody, models, and data flow</a:t>
            </a:r>
          </a:p>
        </p:txBody>
      </p:sp>
      <p:sp>
        <p:nvSpPr>
          <p:cNvPr id="3" name="Content Placeholder 2"/>
          <p:cNvSpPr>
            <a:spLocks noGrp="1"/>
          </p:cNvSpPr>
          <p:nvPr>
            <p:ph type="body" idx="1"/>
          </p:nvPr>
        </p:nvSpPr>
        <p:spPr/>
        <p:txBody>
          <a:bodyPr>
            <a:normAutofit/>
          </a:bodyPr>
          <a:lstStyle/>
          <a:p>
            <a:pPr marL="0" indent="0">
              <a:buNone/>
            </a:pPr>
            <a:r>
              <a:rPr lang="en-US" sz="2000" dirty="0"/>
              <a:t>Emergent multibody model</a:t>
            </a:r>
          </a:p>
        </p:txBody>
      </p:sp>
      <p:cxnSp>
        <p:nvCxnSpPr>
          <p:cNvPr id="5" name="Straight Connector 4"/>
          <p:cNvCxnSpPr>
            <a:cxnSpLocks/>
          </p:cNvCxnSpPr>
          <p:nvPr/>
        </p:nvCxnSpPr>
        <p:spPr bwMode="auto">
          <a:xfrm>
            <a:off x="420329" y="3886200"/>
            <a:ext cx="8799871"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7" name="Rectangle 6"/>
          <p:cNvSpPr/>
          <p:nvPr/>
        </p:nvSpPr>
        <p:spPr>
          <a:xfrm>
            <a:off x="2341498" y="1224625"/>
            <a:ext cx="2422458" cy="400110"/>
          </a:xfrm>
          <a:prstGeom prst="rect">
            <a:avLst/>
          </a:prstGeom>
        </p:spPr>
        <p:txBody>
          <a:bodyPr wrap="none">
            <a:spAutoFit/>
          </a:bodyPr>
          <a:lstStyle/>
          <a:p>
            <a:pPr>
              <a:defRPr/>
            </a:pPr>
            <a:r>
              <a:rPr lang="en-US" sz="2000" dirty="0"/>
              <a:t>Assembly hierarchy</a:t>
            </a:r>
            <a:endParaRPr lang="en-US" sz="1800" dirty="0"/>
          </a:p>
        </p:txBody>
      </p:sp>
      <p:cxnSp>
        <p:nvCxnSpPr>
          <p:cNvPr id="10" name="Straight Arrow Connector 9"/>
          <p:cNvCxnSpPr/>
          <p:nvPr/>
        </p:nvCxnSpPr>
        <p:spPr bwMode="auto">
          <a:xfrm>
            <a:off x="5842624" y="5113507"/>
            <a:ext cx="1035554" cy="2967"/>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 name="Rectangle 3"/>
          <p:cNvSpPr/>
          <p:nvPr/>
        </p:nvSpPr>
        <p:spPr>
          <a:xfrm>
            <a:off x="3124201" y="2296412"/>
            <a:ext cx="643125" cy="307777"/>
          </a:xfrm>
          <a:prstGeom prst="rect">
            <a:avLst/>
          </a:prstGeom>
        </p:spPr>
        <p:txBody>
          <a:bodyPr wrap="none">
            <a:spAutoFit/>
          </a:bodyPr>
          <a:lstStyle/>
          <a:p>
            <a:pPr>
              <a:defRPr/>
            </a:pPr>
            <a:r>
              <a:rPr lang="en-US" dirty="0"/>
              <a:t>Asm1</a:t>
            </a:r>
          </a:p>
        </p:txBody>
      </p:sp>
      <p:sp>
        <p:nvSpPr>
          <p:cNvPr id="12" name="Rectangle 11"/>
          <p:cNvSpPr/>
          <p:nvPr/>
        </p:nvSpPr>
        <p:spPr>
          <a:xfrm>
            <a:off x="4763957" y="1761453"/>
            <a:ext cx="643125" cy="307777"/>
          </a:xfrm>
          <a:prstGeom prst="rect">
            <a:avLst/>
          </a:prstGeom>
        </p:spPr>
        <p:txBody>
          <a:bodyPr wrap="none">
            <a:spAutoFit/>
          </a:bodyPr>
          <a:lstStyle/>
          <a:p>
            <a:pPr>
              <a:defRPr/>
            </a:pPr>
            <a:r>
              <a:rPr lang="en-US" dirty="0"/>
              <a:t>Asm2</a:t>
            </a:r>
          </a:p>
        </p:txBody>
      </p:sp>
      <p:sp>
        <p:nvSpPr>
          <p:cNvPr id="13" name="Rectangle 12"/>
          <p:cNvSpPr/>
          <p:nvPr/>
        </p:nvSpPr>
        <p:spPr>
          <a:xfrm>
            <a:off x="4933760" y="2925942"/>
            <a:ext cx="643125" cy="307777"/>
          </a:xfrm>
          <a:prstGeom prst="rect">
            <a:avLst/>
          </a:prstGeom>
        </p:spPr>
        <p:txBody>
          <a:bodyPr wrap="none">
            <a:spAutoFit/>
          </a:bodyPr>
          <a:lstStyle/>
          <a:p>
            <a:pPr>
              <a:defRPr/>
            </a:pPr>
            <a:r>
              <a:rPr lang="en-US" dirty="0"/>
              <a:t>Asm3</a:t>
            </a:r>
          </a:p>
        </p:txBody>
      </p:sp>
      <p:sp>
        <p:nvSpPr>
          <p:cNvPr id="14" name="Rectangle 13"/>
          <p:cNvSpPr/>
          <p:nvPr/>
        </p:nvSpPr>
        <p:spPr>
          <a:xfrm>
            <a:off x="6853582" y="1761453"/>
            <a:ext cx="643125" cy="307777"/>
          </a:xfrm>
          <a:prstGeom prst="rect">
            <a:avLst/>
          </a:prstGeom>
        </p:spPr>
        <p:txBody>
          <a:bodyPr wrap="none">
            <a:spAutoFit/>
          </a:bodyPr>
          <a:lstStyle/>
          <a:p>
            <a:pPr>
              <a:defRPr/>
            </a:pPr>
            <a:r>
              <a:rPr lang="en-US" dirty="0"/>
              <a:t>Asm4</a:t>
            </a:r>
          </a:p>
        </p:txBody>
      </p:sp>
      <p:cxnSp>
        <p:nvCxnSpPr>
          <p:cNvPr id="15" name="Straight Arrow Connector 14"/>
          <p:cNvCxnSpPr>
            <a:stCxn id="4" idx="3"/>
            <a:endCxn id="12" idx="1"/>
          </p:cNvCxnSpPr>
          <p:nvPr/>
        </p:nvCxnSpPr>
        <p:spPr bwMode="auto">
          <a:xfrm flipV="1">
            <a:off x="3767326" y="1915342"/>
            <a:ext cx="996631" cy="5349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4" idx="3"/>
            <a:endCxn id="13" idx="1"/>
          </p:cNvCxnSpPr>
          <p:nvPr/>
        </p:nvCxnSpPr>
        <p:spPr bwMode="auto">
          <a:xfrm>
            <a:off x="3767325" y="2450300"/>
            <a:ext cx="1166434" cy="6295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a:stCxn id="12" idx="3"/>
            <a:endCxn id="14" idx="1"/>
          </p:cNvCxnSpPr>
          <p:nvPr/>
        </p:nvCxnSpPr>
        <p:spPr bwMode="auto">
          <a:xfrm>
            <a:off x="5407081" y="1915341"/>
            <a:ext cx="14465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a:stCxn id="13" idx="3"/>
            <a:endCxn id="25" idx="1"/>
          </p:cNvCxnSpPr>
          <p:nvPr/>
        </p:nvCxnSpPr>
        <p:spPr bwMode="auto">
          <a:xfrm>
            <a:off x="5576885" y="3079831"/>
            <a:ext cx="1238419" cy="77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p:cNvSpPr/>
          <p:nvPr/>
        </p:nvSpPr>
        <p:spPr>
          <a:xfrm>
            <a:off x="6815304" y="2933701"/>
            <a:ext cx="643125" cy="307777"/>
          </a:xfrm>
          <a:prstGeom prst="rect">
            <a:avLst/>
          </a:prstGeom>
        </p:spPr>
        <p:txBody>
          <a:bodyPr wrap="none">
            <a:spAutoFit/>
          </a:bodyPr>
          <a:lstStyle/>
          <a:p>
            <a:pPr>
              <a:defRPr/>
            </a:pPr>
            <a:r>
              <a:rPr lang="en-US" dirty="0"/>
              <a:t>Asm5</a:t>
            </a:r>
          </a:p>
        </p:txBody>
      </p:sp>
      <p:sp>
        <p:nvSpPr>
          <p:cNvPr id="32" name="Rectangle 31"/>
          <p:cNvSpPr/>
          <p:nvPr/>
        </p:nvSpPr>
        <p:spPr bwMode="auto">
          <a:xfrm>
            <a:off x="2362200" y="5029200"/>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dirty="0"/>
              <a:t>mdl1</a:t>
            </a:r>
          </a:p>
        </p:txBody>
      </p:sp>
      <p:sp>
        <p:nvSpPr>
          <p:cNvPr id="33" name="Rectangle 32"/>
          <p:cNvSpPr/>
          <p:nvPr/>
        </p:nvSpPr>
        <p:spPr bwMode="auto">
          <a:xfrm>
            <a:off x="3610070" y="4870786"/>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dirty="0"/>
              <a:t>mdl2</a:t>
            </a:r>
          </a:p>
        </p:txBody>
      </p:sp>
      <p:sp>
        <p:nvSpPr>
          <p:cNvPr id="34" name="Rectangle 33"/>
          <p:cNvSpPr/>
          <p:nvPr/>
        </p:nvSpPr>
        <p:spPr bwMode="auto">
          <a:xfrm>
            <a:off x="4857940" y="4917482"/>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dirty="0"/>
              <a:t>mdl3</a:t>
            </a:r>
          </a:p>
        </p:txBody>
      </p:sp>
      <p:sp>
        <p:nvSpPr>
          <p:cNvPr id="35" name="Rectangle 34"/>
          <p:cNvSpPr/>
          <p:nvPr/>
        </p:nvSpPr>
        <p:spPr bwMode="auto">
          <a:xfrm>
            <a:off x="3584312" y="5646909"/>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dirty="0"/>
              <a:t>mdl4</a:t>
            </a:r>
          </a:p>
        </p:txBody>
      </p:sp>
      <p:sp>
        <p:nvSpPr>
          <p:cNvPr id="36" name="Rectangle 35"/>
          <p:cNvSpPr/>
          <p:nvPr/>
        </p:nvSpPr>
        <p:spPr bwMode="auto">
          <a:xfrm>
            <a:off x="4868826" y="5589158"/>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r>
              <a:rPr lang="en-US" sz="2000" dirty="0"/>
              <a:t>mdl5</a:t>
            </a:r>
          </a:p>
        </p:txBody>
      </p:sp>
      <p:cxnSp>
        <p:nvCxnSpPr>
          <p:cNvPr id="37" name="Straight Arrow Connector 36"/>
          <p:cNvCxnSpPr>
            <a:stCxn id="32" idx="3"/>
            <a:endCxn id="33" idx="1"/>
          </p:cNvCxnSpPr>
          <p:nvPr/>
        </p:nvCxnSpPr>
        <p:spPr bwMode="auto">
          <a:xfrm flipV="1">
            <a:off x="3124200" y="5023186"/>
            <a:ext cx="485870" cy="1584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Straight Arrow Connector 39"/>
          <p:cNvCxnSpPr>
            <a:stCxn id="32" idx="3"/>
            <a:endCxn id="35" idx="1"/>
          </p:cNvCxnSpPr>
          <p:nvPr/>
        </p:nvCxnSpPr>
        <p:spPr bwMode="auto">
          <a:xfrm>
            <a:off x="3124200" y="5181601"/>
            <a:ext cx="460112" cy="6177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Straight Arrow Connector 42"/>
          <p:cNvCxnSpPr>
            <a:stCxn id="35" idx="3"/>
            <a:endCxn id="34" idx="1"/>
          </p:cNvCxnSpPr>
          <p:nvPr/>
        </p:nvCxnSpPr>
        <p:spPr bwMode="auto">
          <a:xfrm flipV="1">
            <a:off x="4346312" y="5069883"/>
            <a:ext cx="511628" cy="7294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Straight Arrow Connector 45"/>
          <p:cNvCxnSpPr>
            <a:stCxn id="35" idx="3"/>
            <a:endCxn id="36" idx="1"/>
          </p:cNvCxnSpPr>
          <p:nvPr/>
        </p:nvCxnSpPr>
        <p:spPr bwMode="auto">
          <a:xfrm flipV="1">
            <a:off x="4346312" y="5741559"/>
            <a:ext cx="522514" cy="577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a:stCxn id="33" idx="3"/>
            <a:endCxn id="34" idx="1"/>
          </p:cNvCxnSpPr>
          <p:nvPr/>
        </p:nvCxnSpPr>
        <p:spPr bwMode="auto">
          <a:xfrm>
            <a:off x="4372070" y="5023186"/>
            <a:ext cx="485870" cy="4669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Oval 54"/>
          <p:cNvSpPr/>
          <p:nvPr/>
        </p:nvSpPr>
        <p:spPr bwMode="auto">
          <a:xfrm>
            <a:off x="7162801" y="4917482"/>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defRPr/>
            </a:pPr>
            <a:r>
              <a:rPr lang="en-US" dirty="0"/>
              <a:t>bd1</a:t>
            </a:r>
          </a:p>
        </p:txBody>
      </p:sp>
      <p:sp>
        <p:nvSpPr>
          <p:cNvPr id="56" name="Oval 55"/>
          <p:cNvSpPr/>
          <p:nvPr/>
        </p:nvSpPr>
        <p:spPr bwMode="auto">
          <a:xfrm>
            <a:off x="8523624" y="5578527"/>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defRPr/>
            </a:pPr>
            <a:r>
              <a:rPr lang="en-US" dirty="0"/>
              <a:t>bd2</a:t>
            </a:r>
          </a:p>
        </p:txBody>
      </p:sp>
      <p:sp>
        <p:nvSpPr>
          <p:cNvPr id="57" name="Oval 56"/>
          <p:cNvSpPr/>
          <p:nvPr/>
        </p:nvSpPr>
        <p:spPr bwMode="auto">
          <a:xfrm>
            <a:off x="8382000" y="4802293"/>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defRPr/>
            </a:pPr>
            <a:r>
              <a:rPr lang="en-US" dirty="0"/>
              <a:t>bd3</a:t>
            </a:r>
          </a:p>
        </p:txBody>
      </p:sp>
      <p:cxnSp>
        <p:nvCxnSpPr>
          <p:cNvPr id="58" name="Straight Arrow Connector 57"/>
          <p:cNvCxnSpPr>
            <a:stCxn id="55" idx="6"/>
            <a:endCxn id="57" idx="2"/>
          </p:cNvCxnSpPr>
          <p:nvPr/>
        </p:nvCxnSpPr>
        <p:spPr bwMode="auto">
          <a:xfrm flipV="1">
            <a:off x="8001002" y="5010553"/>
            <a:ext cx="380999" cy="1151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Straight Arrow Connector 60"/>
          <p:cNvCxnSpPr>
            <a:stCxn id="55" idx="6"/>
            <a:endCxn id="56" idx="2"/>
          </p:cNvCxnSpPr>
          <p:nvPr/>
        </p:nvCxnSpPr>
        <p:spPr bwMode="auto">
          <a:xfrm>
            <a:off x="8001002" y="5125742"/>
            <a:ext cx="522623" cy="6610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2" name="Content Placeholder 2"/>
          <p:cNvSpPr txBox="1">
            <a:spLocks/>
          </p:cNvSpPr>
          <p:nvPr/>
        </p:nvSpPr>
        <p:spPr bwMode="auto">
          <a:xfrm>
            <a:off x="2513050" y="6190443"/>
            <a:ext cx="3329574" cy="4569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None/>
              <a:defRPr/>
            </a:pPr>
            <a:r>
              <a:rPr lang="en-US" sz="2000" dirty="0">
                <a:solidFill>
                  <a:srgbClr val="000000"/>
                </a:solidFill>
              </a:rPr>
              <a:t>Emergent model dataflow</a:t>
            </a:r>
          </a:p>
        </p:txBody>
      </p:sp>
      <p:cxnSp>
        <p:nvCxnSpPr>
          <p:cNvPr id="73" name="Straight Arrow Connector 72"/>
          <p:cNvCxnSpPr/>
          <p:nvPr/>
        </p:nvCxnSpPr>
        <p:spPr bwMode="auto">
          <a:xfrm flipH="1">
            <a:off x="5238941" y="3655369"/>
            <a:ext cx="478757" cy="7294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Straight Arrow Connector 75"/>
          <p:cNvCxnSpPr/>
          <p:nvPr/>
        </p:nvCxnSpPr>
        <p:spPr bwMode="auto">
          <a:xfrm>
            <a:off x="6360402" y="3649945"/>
            <a:ext cx="878599" cy="7045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Rectangle 5"/>
          <p:cNvSpPr/>
          <p:nvPr/>
        </p:nvSpPr>
        <p:spPr>
          <a:xfrm>
            <a:off x="433814" y="4017593"/>
            <a:ext cx="1184940" cy="369332"/>
          </a:xfrm>
          <a:prstGeom prst="rect">
            <a:avLst/>
          </a:prstGeom>
        </p:spPr>
        <p:txBody>
          <a:bodyPr wrap="none">
            <a:spAutoFit/>
          </a:bodyPr>
          <a:lstStyle/>
          <a:p>
            <a:pPr>
              <a:defRPr/>
            </a:pPr>
            <a:r>
              <a:rPr lang="en-US" sz="1800" b="1" dirty="0">
                <a:solidFill>
                  <a:srgbClr val="FF0000"/>
                </a:solidFill>
              </a:rPr>
              <a:t>Run-time</a:t>
            </a:r>
          </a:p>
        </p:txBody>
      </p:sp>
      <p:sp>
        <p:nvSpPr>
          <p:cNvPr id="38" name="Rectangle 37"/>
          <p:cNvSpPr/>
          <p:nvPr/>
        </p:nvSpPr>
        <p:spPr>
          <a:xfrm>
            <a:off x="411011" y="3464383"/>
            <a:ext cx="1620957" cy="369332"/>
          </a:xfrm>
          <a:prstGeom prst="rect">
            <a:avLst/>
          </a:prstGeom>
        </p:spPr>
        <p:txBody>
          <a:bodyPr wrap="none">
            <a:spAutoFit/>
          </a:bodyPr>
          <a:lstStyle/>
          <a:p>
            <a:pPr>
              <a:defRPr/>
            </a:pPr>
            <a:r>
              <a:rPr lang="en-US" sz="1800" b="1" dirty="0">
                <a:solidFill>
                  <a:srgbClr val="FF0000"/>
                </a:solidFill>
              </a:rPr>
              <a:t>Construction</a:t>
            </a:r>
          </a:p>
        </p:txBody>
      </p:sp>
      <p:sp>
        <p:nvSpPr>
          <p:cNvPr id="39" name="Rectangle 38"/>
          <p:cNvSpPr/>
          <p:nvPr/>
        </p:nvSpPr>
        <p:spPr>
          <a:xfrm>
            <a:off x="8305800" y="2232778"/>
            <a:ext cx="2304148" cy="1323439"/>
          </a:xfrm>
          <a:prstGeom prst="rect">
            <a:avLst/>
          </a:prstGeom>
          <a:solidFill>
            <a:schemeClr val="accent3">
              <a:lumMod val="20000"/>
              <a:lumOff val="80000"/>
            </a:schemeClr>
          </a:solidFill>
          <a:ln>
            <a:solidFill>
              <a:schemeClr val="tx1"/>
            </a:solidFill>
          </a:ln>
        </p:spPr>
        <p:txBody>
          <a:bodyPr wrap="square">
            <a:spAutoFit/>
          </a:bodyPr>
          <a:lstStyle/>
          <a:p>
            <a:pPr algn="ctr">
              <a:defRPr/>
            </a:pPr>
            <a:r>
              <a:rPr lang="en-US" sz="2000" i="1" dirty="0">
                <a:solidFill>
                  <a:srgbClr val="00CC99">
                    <a:lumMod val="75000"/>
                  </a:srgbClr>
                </a:solidFill>
              </a:rPr>
              <a:t>An Assembly is a Factory creating </a:t>
            </a:r>
            <a:r>
              <a:rPr lang="en-US" sz="2000" b="1" i="1" dirty="0">
                <a:solidFill>
                  <a:srgbClr val="00CC99">
                    <a:lumMod val="75000"/>
                  </a:srgbClr>
                </a:solidFill>
              </a:rPr>
              <a:t>dataflow</a:t>
            </a:r>
            <a:r>
              <a:rPr lang="en-US" sz="2000" i="1" dirty="0">
                <a:solidFill>
                  <a:srgbClr val="00CC99">
                    <a:lumMod val="75000"/>
                  </a:srgbClr>
                </a:solidFill>
              </a:rPr>
              <a:t> and </a:t>
            </a:r>
            <a:r>
              <a:rPr lang="en-US" sz="2000" b="1" i="1" dirty="0">
                <a:solidFill>
                  <a:srgbClr val="00CC99">
                    <a:lumMod val="75000"/>
                  </a:srgbClr>
                </a:solidFill>
              </a:rPr>
              <a:t>multibody</a:t>
            </a:r>
            <a:r>
              <a:rPr lang="en-US" sz="2000" i="1" dirty="0">
                <a:solidFill>
                  <a:srgbClr val="00CC99">
                    <a:lumMod val="75000"/>
                  </a:srgbClr>
                </a:solidFill>
              </a:rPr>
              <a:t> models</a:t>
            </a:r>
          </a:p>
        </p:txBody>
      </p:sp>
      <p:sp>
        <p:nvSpPr>
          <p:cNvPr id="8" name="Down Arrow 7"/>
          <p:cNvSpPr/>
          <p:nvPr/>
        </p:nvSpPr>
        <p:spPr bwMode="auto">
          <a:xfrm>
            <a:off x="9274852" y="3556593"/>
            <a:ext cx="533400" cy="879647"/>
          </a:xfrm>
          <a:prstGeom prst="down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defRPr/>
            </a:pPr>
            <a:endParaRPr lang="en-US"/>
          </a:p>
        </p:txBody>
      </p:sp>
      <p:sp>
        <p:nvSpPr>
          <p:cNvPr id="41" name="Rectangle 40"/>
          <p:cNvSpPr/>
          <p:nvPr/>
        </p:nvSpPr>
        <p:spPr>
          <a:xfrm>
            <a:off x="7838823" y="1175320"/>
            <a:ext cx="2779824" cy="3477875"/>
          </a:xfrm>
          <a:prstGeom prst="rect">
            <a:avLst/>
          </a:prstGeom>
          <a:solidFill>
            <a:schemeClr val="accent3">
              <a:lumMod val="20000"/>
              <a:lumOff val="80000"/>
            </a:schemeClr>
          </a:solidFill>
          <a:ln>
            <a:solidFill>
              <a:schemeClr val="tx1"/>
            </a:solidFill>
          </a:ln>
        </p:spPr>
        <p:txBody>
          <a:bodyPr wrap="square">
            <a:spAutoFit/>
          </a:bodyPr>
          <a:lstStyle/>
          <a:p>
            <a:pPr algn="ctr">
              <a:defRPr/>
            </a:pPr>
            <a:r>
              <a:rPr lang="en-US" sz="2000" i="1" dirty="0">
                <a:solidFill>
                  <a:srgbClr val="C00000"/>
                </a:solidFill>
              </a:rPr>
              <a:t>The purpose of an Assembly is to construct the multibody, models, and data flow.  </a:t>
            </a:r>
          </a:p>
          <a:p>
            <a:pPr algn="ctr">
              <a:defRPr/>
            </a:pPr>
            <a:endParaRPr lang="en-US" sz="2000" i="1" dirty="0">
              <a:solidFill>
                <a:srgbClr val="C00000"/>
              </a:solidFill>
            </a:endParaRPr>
          </a:p>
          <a:p>
            <a:pPr algn="ctr">
              <a:defRPr/>
            </a:pPr>
            <a:r>
              <a:rPr lang="en-US" sz="2000" i="1" dirty="0">
                <a:solidFill>
                  <a:srgbClr val="C00000"/>
                </a:solidFill>
              </a:rPr>
              <a:t>Once that is complete, the assembly’s work is done and is not generally needed at runtime</a:t>
            </a:r>
          </a:p>
        </p:txBody>
      </p:sp>
      <p:sp>
        <p:nvSpPr>
          <p:cNvPr id="9" name="Rectangle 8"/>
          <p:cNvSpPr/>
          <p:nvPr/>
        </p:nvSpPr>
        <p:spPr>
          <a:xfrm>
            <a:off x="421133" y="2414548"/>
            <a:ext cx="966931" cy="369332"/>
          </a:xfrm>
          <a:prstGeom prst="rect">
            <a:avLst/>
          </a:prstGeom>
          <a:solidFill>
            <a:srgbClr val="FFFF00"/>
          </a:solidFill>
        </p:spPr>
        <p:txBody>
          <a:bodyPr wrap="none">
            <a:spAutoFit/>
          </a:bodyPr>
          <a:lstStyle/>
          <a:p>
            <a:r>
              <a:rPr lang="en-US" sz="1800" b="1" dirty="0">
                <a:solidFill>
                  <a:srgbClr val="FF0000"/>
                </a:solidFill>
              </a:rPr>
              <a:t>Python</a:t>
            </a:r>
            <a:endParaRPr lang="en-US" sz="1800" dirty="0"/>
          </a:p>
        </p:txBody>
      </p:sp>
      <p:sp>
        <p:nvSpPr>
          <p:cNvPr id="42" name="Rectangle 41"/>
          <p:cNvSpPr/>
          <p:nvPr/>
        </p:nvSpPr>
        <p:spPr>
          <a:xfrm>
            <a:off x="405600" y="5249930"/>
            <a:ext cx="620684" cy="369332"/>
          </a:xfrm>
          <a:prstGeom prst="rect">
            <a:avLst/>
          </a:prstGeom>
          <a:solidFill>
            <a:srgbClr val="FFFF00"/>
          </a:solidFill>
        </p:spPr>
        <p:txBody>
          <a:bodyPr wrap="none">
            <a:spAutoFit/>
          </a:bodyPr>
          <a:lstStyle/>
          <a:p>
            <a:pPr algn="ctr"/>
            <a:r>
              <a:rPr lang="en-US" sz="1800" b="1" dirty="0">
                <a:solidFill>
                  <a:srgbClr val="FF0000"/>
                </a:solidFill>
              </a:rPr>
              <a:t>C++</a:t>
            </a:r>
            <a:endParaRPr lang="en-US" sz="1800" dirty="0"/>
          </a:p>
        </p:txBody>
      </p:sp>
    </p:spTree>
    <p:extLst>
      <p:ext uri="{BB962C8B-B14F-4D97-AF65-F5344CB8AC3E}">
        <p14:creationId xmlns:p14="http://schemas.microsoft.com/office/powerpoint/2010/main" val="360221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25" grpId="0"/>
      <p:bldP spid="32" grpId="0" animBg="1"/>
      <p:bldP spid="33" grpId="0" animBg="1"/>
      <p:bldP spid="34" grpId="0" animBg="1"/>
      <p:bldP spid="35" grpId="0" animBg="1"/>
      <p:bldP spid="36" grpId="0" animBg="1"/>
      <p:bldP spid="55" grpId="0" animBg="1"/>
      <p:bldP spid="56" grpId="0" animBg="1"/>
      <p:bldP spid="57"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14</a:t>
            </a:fld>
            <a:endParaRPr lang="en-US">
              <a:solidFill>
                <a:srgbClr val="000000"/>
              </a:solidFill>
            </a:endParaRPr>
          </a:p>
        </p:txBody>
      </p:sp>
      <p:sp>
        <p:nvSpPr>
          <p:cNvPr id="2" name="Title 1"/>
          <p:cNvSpPr>
            <a:spLocks noGrp="1"/>
          </p:cNvSpPr>
          <p:nvPr>
            <p:ph type="title"/>
          </p:nvPr>
        </p:nvSpPr>
        <p:spPr/>
        <p:txBody>
          <a:bodyPr/>
          <a:lstStyle/>
          <a:p>
            <a:r>
              <a:rPr lang="en-US" dirty="0"/>
              <a:t>Examples of assemblies</a:t>
            </a:r>
          </a:p>
        </p:txBody>
      </p:sp>
      <p:sp>
        <p:nvSpPr>
          <p:cNvPr id="3" name="Content Placeholder 2"/>
          <p:cNvSpPr>
            <a:spLocks noGrp="1"/>
          </p:cNvSpPr>
          <p:nvPr>
            <p:ph type="body" idx="1"/>
          </p:nvPr>
        </p:nvSpPr>
        <p:spPr/>
        <p:txBody>
          <a:bodyPr/>
          <a:lstStyle/>
          <a:p>
            <a:r>
              <a:rPr lang="en-US" dirty="0"/>
              <a:t>Basic</a:t>
            </a:r>
          </a:p>
          <a:p>
            <a:pPr lvl="1"/>
            <a:r>
              <a:rPr lang="en-US" dirty="0" err="1"/>
              <a:t>Eg</a:t>
            </a:r>
            <a:r>
              <a:rPr lang="en-US" dirty="0"/>
              <a:t>, Encoder, IMU</a:t>
            </a:r>
          </a:p>
          <a:p>
            <a:r>
              <a:rPr lang="en-US" dirty="0"/>
              <a:t>Complex</a:t>
            </a:r>
          </a:p>
          <a:p>
            <a:pPr lvl="1"/>
            <a:r>
              <a:rPr lang="en-US" dirty="0" err="1"/>
              <a:t>VehicleAssembly</a:t>
            </a:r>
            <a:r>
              <a:rPr lang="en-US" dirty="0"/>
              <a:t> (for spacecraft, rovers </a:t>
            </a:r>
            <a:r>
              <a:rPr lang="en-US" dirty="0" err="1"/>
              <a:t>etc</a:t>
            </a:r>
            <a:r>
              <a:rPr lang="en-US" dirty="0"/>
              <a:t>)</a:t>
            </a:r>
          </a:p>
          <a:p>
            <a:pPr lvl="1"/>
            <a:r>
              <a:rPr lang="en-US" dirty="0" err="1"/>
              <a:t>PropulsionSystemAssembly</a:t>
            </a:r>
            <a:endParaRPr lang="en-US" dirty="0"/>
          </a:p>
          <a:p>
            <a:pPr lvl="2"/>
            <a:r>
              <a:rPr lang="en-US" dirty="0"/>
              <a:t>Constructs Thrusters, Fuel Tanks, and </a:t>
            </a:r>
            <a:br>
              <a:rPr lang="en-US" dirty="0"/>
            </a:br>
            <a:r>
              <a:rPr lang="en-US" dirty="0"/>
              <a:t>manifolds in flexible topologies</a:t>
            </a:r>
          </a:p>
          <a:p>
            <a:r>
              <a:rPr lang="en-US" dirty="0"/>
              <a:t>Variations</a:t>
            </a:r>
          </a:p>
          <a:p>
            <a:pPr lvl="1"/>
            <a:r>
              <a:rPr lang="en-US" dirty="0"/>
              <a:t>Gravity: 7 interchangeable assemblies of varying fidelity</a:t>
            </a:r>
          </a:p>
        </p:txBody>
      </p:sp>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backgroundRemoval t="1000" b="98000" l="1880" r="96617">
                        <a14:foregroundMark x1="59023" y1="5000" x2="59023" y2="5000"/>
                        <a14:foregroundMark x1="93985" y1="64000" x2="93985" y2="64000"/>
                        <a14:foregroundMark x1="98120" y1="56000" x2="98120" y2="56000"/>
                        <a14:foregroundMark x1="63534" y1="93500" x2="63534" y2="93500"/>
                        <a14:foregroundMark x1="86842" y1="98000" x2="86842" y2="98000"/>
                        <a14:foregroundMark x1="7143" y1="69500" x2="7143" y2="69500"/>
                        <a14:foregroundMark x1="1880" y1="65000" x2="1880" y2="65000"/>
                        <a14:foregroundMark x1="61654" y1="2500" x2="61654" y2="2500"/>
                        <a14:foregroundMark x1="60150" y1="2000" x2="60150" y2="2000"/>
                        <a14:foregroundMark x1="58647" y1="1500" x2="58647" y2="1500"/>
                        <a14:foregroundMark x1="57895" y1="1000" x2="57895" y2="1000"/>
                        <a14:foregroundMark x1="82331" y1="22000" x2="82331" y2="22000"/>
                        <a14:foregroundMark x1="83083" y1="23500" x2="83083" y2="23500"/>
                        <a14:foregroundMark x1="85338" y1="24000" x2="85338" y2="24000"/>
                      </a14:backgroundRemoval>
                    </a14:imgEffect>
                  </a14:imgLayer>
                </a14:imgProps>
              </a:ext>
              <a:ext uri="{28A0092B-C50C-407E-A947-70E740481C1C}">
                <a14:useLocalDpi xmlns:a14="http://schemas.microsoft.com/office/drawing/2010/main" val="0"/>
              </a:ext>
            </a:extLst>
          </a:blip>
          <a:stretch>
            <a:fillRect/>
          </a:stretch>
        </p:blipFill>
        <p:spPr>
          <a:xfrm>
            <a:off x="6411953" y="1330452"/>
            <a:ext cx="1104353" cy="832104"/>
          </a:xfrm>
          <a:prstGeom prst="rect">
            <a:avLst/>
          </a:prstGeom>
          <a:effectLst>
            <a:outerShdw blurRad="50800" dist="38100" dir="2700000" algn="tl" rotWithShape="0">
              <a:prstClr val="black">
                <a:alpha val="40000"/>
              </a:prstClr>
            </a:outerShdw>
          </a:effectLst>
        </p:spPr>
      </p:pic>
      <p:pic>
        <p:nvPicPr>
          <p:cNvPr id="8" name="Picture 7" descr="C:\Documents and Settings\jmc\Desktop\482680main_PIA09201-full.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Lst>
          </a:blip>
          <a:srcRect l="14925" t="16667" r="15423" b="12500"/>
          <a:stretch>
            <a:fillRect/>
          </a:stretch>
        </p:blipFill>
        <p:spPr bwMode="auto">
          <a:xfrm>
            <a:off x="9070012" y="2819401"/>
            <a:ext cx="1290976" cy="783807"/>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2" descr="C:\Documents and Settings\jmc\Desktop\nasa2.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40000"/>
                    </a14:imgEffect>
                  </a14:imgLayer>
                </a14:imgProps>
              </a:ext>
            </a:extLst>
          </a:blip>
          <a:srcRect l="12500"/>
          <a:stretch>
            <a:fillRect/>
          </a:stretch>
        </p:blipFill>
        <p:spPr bwMode="auto">
          <a:xfrm>
            <a:off x="9070012" y="3962400"/>
            <a:ext cx="1244600" cy="1066800"/>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8" cstate="print">
            <a:extLst>
              <a:ext uri="{BEBA8EAE-BF5A-486C-A8C5-ECC9F3942E4B}">
                <a14:imgProps xmlns:a14="http://schemas.microsoft.com/office/drawing/2010/main">
                  <a14:imgLayer r:embed="rId9">
                    <a14:imgEffect>
                      <a14:backgroundRemoval t="2133" b="96400" l="5892" r="96338">
                        <a14:foregroundMark x1="7484" y1="23867" x2="7484" y2="23867"/>
                        <a14:foregroundMark x1="86465" y1="37067" x2="86465" y2="37067"/>
                        <a14:foregroundMark x1="64968" y1="39333" x2="64968" y2="39333"/>
                        <a14:foregroundMark x1="63694" y1="38267" x2="63694" y2="38267"/>
                        <a14:foregroundMark x1="32643" y1="92667" x2="32643" y2="92667"/>
                        <a14:foregroundMark x1="42197" y1="93333" x2="42197" y2="93333"/>
                        <a14:foregroundMark x1="96338" y1="79333" x2="96338" y2="79333"/>
                        <a14:foregroundMark x1="47452" y1="96400" x2="47452" y2="96400"/>
                        <a14:foregroundMark x1="5892" y1="75600" x2="5892" y2="75600"/>
                        <a14:foregroundMark x1="48248" y1="15333" x2="48248" y2="15333"/>
                        <a14:foregroundMark x1="40127" y1="5467" x2="40127" y2="5467"/>
                        <a14:foregroundMark x1="50637" y1="2133" x2="50637" y2="2133"/>
                        <a14:foregroundMark x1="36783" y1="30133" x2="36783" y2="30133"/>
                        <a14:foregroundMark x1="36943" y1="29733" x2="36943" y2="29733"/>
                        <a14:foregroundMark x1="65127" y1="29600" x2="65127" y2="29600"/>
                      </a14:backgroundRemoval>
                    </a14:imgEffect>
                  </a14:imgLayer>
                </a14:imgProps>
              </a:ext>
              <a:ext uri="{28A0092B-C50C-407E-A947-70E740481C1C}">
                <a14:useLocalDpi xmlns:a14="http://schemas.microsoft.com/office/drawing/2010/main" val="0"/>
              </a:ext>
            </a:extLst>
          </a:blip>
          <a:stretch>
            <a:fillRect/>
          </a:stretch>
        </p:blipFill>
        <p:spPr>
          <a:xfrm>
            <a:off x="7848600" y="1295400"/>
            <a:ext cx="1150982" cy="13745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026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15</a:t>
            </a:fld>
            <a:endParaRPr lang="en-US">
              <a:solidFill>
                <a:srgbClr val="000000"/>
              </a:solidFill>
            </a:endParaRPr>
          </a:p>
        </p:txBody>
      </p:sp>
      <p:sp>
        <p:nvSpPr>
          <p:cNvPr id="4" name="Title 3"/>
          <p:cNvSpPr>
            <a:spLocks noGrp="1"/>
          </p:cNvSpPr>
          <p:nvPr>
            <p:ph type="title"/>
          </p:nvPr>
        </p:nvSpPr>
        <p:spPr/>
        <p:txBody>
          <a:bodyPr/>
          <a:lstStyle/>
          <a:p>
            <a:r>
              <a:rPr lang="en-US" dirty="0"/>
              <a:t>Available Assemblies</a:t>
            </a:r>
          </a:p>
        </p:txBody>
      </p:sp>
      <p:sp>
        <p:nvSpPr>
          <p:cNvPr id="6" name="TextBox 5"/>
          <p:cNvSpPr txBox="1"/>
          <p:nvPr/>
        </p:nvSpPr>
        <p:spPr>
          <a:xfrm>
            <a:off x="2293495" y="1938445"/>
            <a:ext cx="3081729"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dirty="0" err="1">
                <a:solidFill>
                  <a:srgbClr val="000000"/>
                </a:solidFill>
              </a:rPr>
              <a:t>DshellCommon</a:t>
            </a:r>
            <a:r>
              <a:rPr lang="en-US" dirty="0">
                <a:solidFill>
                  <a:srgbClr val="000000"/>
                </a:solidFill>
              </a:rPr>
              <a:t> (50)</a:t>
            </a:r>
          </a:p>
        </p:txBody>
      </p:sp>
      <p:sp>
        <p:nvSpPr>
          <p:cNvPr id="8" name="TextBox 7"/>
          <p:cNvSpPr txBox="1"/>
          <p:nvPr/>
        </p:nvSpPr>
        <p:spPr>
          <a:xfrm>
            <a:off x="6935449" y="1969847"/>
            <a:ext cx="1444053" cy="249299"/>
          </a:xfrm>
          <a:prstGeom prst="rect">
            <a:avLst/>
          </a:prstGeom>
        </p:spPr>
        <p:style>
          <a:lnRef idx="1">
            <a:schemeClr val="accent6"/>
          </a:lnRef>
          <a:fillRef idx="2">
            <a:schemeClr val="accent6"/>
          </a:fillRef>
          <a:effectRef idx="1">
            <a:schemeClr val="accent6"/>
          </a:effectRef>
          <a:fontRef idx="minor">
            <a:schemeClr val="dk1"/>
          </a:fontRef>
        </p:style>
        <p:txBody>
          <a:bodyPr wrap="square" tIns="27432" bIns="27432" rtlCol="0">
            <a:spAutoFit/>
          </a:bodyPr>
          <a:lstStyle/>
          <a:p>
            <a:pPr algn="l">
              <a:lnSpc>
                <a:spcPct val="90000"/>
              </a:lnSpc>
            </a:pPr>
            <a:r>
              <a:rPr lang="en-US" dirty="0">
                <a:solidFill>
                  <a:srgbClr val="000000"/>
                </a:solidFill>
              </a:rPr>
              <a:t>Aero (4)</a:t>
            </a:r>
          </a:p>
        </p:txBody>
      </p:sp>
      <p:sp>
        <p:nvSpPr>
          <p:cNvPr id="9" name="TextBox 8"/>
          <p:cNvSpPr txBox="1"/>
          <p:nvPr/>
        </p:nvSpPr>
        <p:spPr>
          <a:xfrm>
            <a:off x="6937947" y="2865651"/>
            <a:ext cx="1365355" cy="249299"/>
          </a:xfrm>
          <a:prstGeom prst="rect">
            <a:avLst/>
          </a:prstGeom>
        </p:spPr>
        <p:style>
          <a:lnRef idx="1">
            <a:schemeClr val="accent6"/>
          </a:lnRef>
          <a:fillRef idx="2">
            <a:schemeClr val="accent6"/>
          </a:fillRef>
          <a:effectRef idx="1">
            <a:schemeClr val="accent6"/>
          </a:effectRef>
          <a:fontRef idx="minor">
            <a:schemeClr val="dk1"/>
          </a:fontRef>
        </p:style>
        <p:txBody>
          <a:bodyPr wrap="square" tIns="27432" bIns="27432" rtlCol="0">
            <a:spAutoFit/>
          </a:bodyPr>
          <a:lstStyle/>
          <a:p>
            <a:pPr algn="l">
              <a:lnSpc>
                <a:spcPct val="90000"/>
              </a:lnSpc>
            </a:pPr>
            <a:r>
              <a:rPr lang="en-US" dirty="0">
                <a:solidFill>
                  <a:srgbClr val="000000"/>
                </a:solidFill>
              </a:rPr>
              <a:t>IMU (4)</a:t>
            </a:r>
          </a:p>
        </p:txBody>
      </p:sp>
      <p:sp>
        <p:nvSpPr>
          <p:cNvPr id="10" name="TextBox 9"/>
          <p:cNvSpPr txBox="1"/>
          <p:nvPr/>
        </p:nvSpPr>
        <p:spPr>
          <a:xfrm>
            <a:off x="6935449" y="3313553"/>
            <a:ext cx="2358453" cy="249299"/>
          </a:xfrm>
          <a:prstGeom prst="rect">
            <a:avLst/>
          </a:prstGeom>
        </p:spPr>
        <p:style>
          <a:lnRef idx="1">
            <a:schemeClr val="accent6"/>
          </a:lnRef>
          <a:fillRef idx="2">
            <a:schemeClr val="accent6"/>
          </a:fillRef>
          <a:effectRef idx="1">
            <a:schemeClr val="accent6"/>
          </a:effectRef>
          <a:fontRef idx="minor">
            <a:schemeClr val="dk1"/>
          </a:fontRef>
        </p:style>
        <p:txBody>
          <a:bodyPr wrap="square" tIns="27432" bIns="27432" rtlCol="0">
            <a:spAutoFit/>
          </a:bodyPr>
          <a:lstStyle/>
          <a:p>
            <a:pPr algn="l">
              <a:lnSpc>
                <a:spcPct val="90000"/>
              </a:lnSpc>
            </a:pPr>
            <a:r>
              <a:rPr lang="en-US" dirty="0">
                <a:solidFill>
                  <a:srgbClr val="000000"/>
                </a:solidFill>
              </a:rPr>
              <a:t>Propulsion (10)</a:t>
            </a:r>
          </a:p>
        </p:txBody>
      </p:sp>
      <p:sp>
        <p:nvSpPr>
          <p:cNvPr id="11" name="TextBox 10"/>
          <p:cNvSpPr txBox="1"/>
          <p:nvPr/>
        </p:nvSpPr>
        <p:spPr>
          <a:xfrm>
            <a:off x="6935449" y="2417749"/>
            <a:ext cx="1748853" cy="249299"/>
          </a:xfrm>
          <a:prstGeom prst="rect">
            <a:avLst/>
          </a:prstGeom>
        </p:spPr>
        <p:style>
          <a:lnRef idx="1">
            <a:schemeClr val="accent6"/>
          </a:lnRef>
          <a:fillRef idx="2">
            <a:schemeClr val="accent6"/>
          </a:fillRef>
          <a:effectRef idx="1">
            <a:schemeClr val="accent6"/>
          </a:effectRef>
          <a:fontRef idx="minor">
            <a:schemeClr val="dk1"/>
          </a:fontRef>
        </p:style>
        <p:txBody>
          <a:bodyPr wrap="square" tIns="27432" bIns="27432" rtlCol="0">
            <a:spAutoFit/>
          </a:bodyPr>
          <a:lstStyle/>
          <a:p>
            <a:pPr algn="l">
              <a:lnSpc>
                <a:spcPct val="90000"/>
              </a:lnSpc>
            </a:pPr>
            <a:r>
              <a:rPr lang="en-US" dirty="0">
                <a:solidFill>
                  <a:srgbClr val="000000"/>
                </a:solidFill>
              </a:rPr>
              <a:t>Gravity (6)</a:t>
            </a:r>
          </a:p>
        </p:txBody>
      </p:sp>
      <p:cxnSp>
        <p:nvCxnSpPr>
          <p:cNvPr id="13" name="Elbow Connector 12"/>
          <p:cNvCxnSpPr>
            <a:stCxn id="6" idx="3"/>
            <a:endCxn id="8" idx="1"/>
          </p:cNvCxnSpPr>
          <p:nvPr/>
        </p:nvCxnSpPr>
        <p:spPr bwMode="auto">
          <a:xfrm>
            <a:off x="5375224" y="2092334"/>
            <a:ext cx="1560225" cy="2163"/>
          </a:xfrm>
          <a:prstGeom prst="bentConnector3">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4" name="Elbow Connector 13"/>
          <p:cNvCxnSpPr>
            <a:stCxn id="6" idx="3"/>
            <a:endCxn id="11" idx="1"/>
          </p:cNvCxnSpPr>
          <p:nvPr/>
        </p:nvCxnSpPr>
        <p:spPr bwMode="auto">
          <a:xfrm>
            <a:off x="5375224" y="2092334"/>
            <a:ext cx="1560225" cy="450065"/>
          </a:xfrm>
          <a:prstGeom prst="bentConnector3">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17" name="Elbow Connector 16"/>
          <p:cNvCxnSpPr>
            <a:stCxn id="6" idx="3"/>
            <a:endCxn id="9" idx="1"/>
          </p:cNvCxnSpPr>
          <p:nvPr/>
        </p:nvCxnSpPr>
        <p:spPr bwMode="auto">
          <a:xfrm>
            <a:off x="5375224" y="2092334"/>
            <a:ext cx="1562723" cy="897967"/>
          </a:xfrm>
          <a:prstGeom prst="bentConnector3">
            <a:avLst>
              <a:gd name="adj1" fmla="val 50000"/>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0" name="Elbow Connector 19"/>
          <p:cNvCxnSpPr>
            <a:stCxn id="6" idx="3"/>
            <a:endCxn id="10" idx="1"/>
          </p:cNvCxnSpPr>
          <p:nvPr/>
        </p:nvCxnSpPr>
        <p:spPr bwMode="auto">
          <a:xfrm>
            <a:off x="5375224" y="2092334"/>
            <a:ext cx="1560225" cy="1345869"/>
          </a:xfrm>
          <a:prstGeom prst="bentConnector3">
            <a:avLst>
              <a:gd name="adj1" fmla="val 50000"/>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2295994" y="4545113"/>
            <a:ext cx="2961807"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dirty="0" err="1">
                <a:solidFill>
                  <a:srgbClr val="000000"/>
                </a:solidFill>
              </a:rPr>
              <a:t>RoverVehicles</a:t>
            </a:r>
            <a:r>
              <a:rPr lang="en-US" dirty="0">
                <a:solidFill>
                  <a:srgbClr val="000000"/>
                </a:solidFill>
              </a:rPr>
              <a:t> (99)</a:t>
            </a:r>
          </a:p>
        </p:txBody>
      </p:sp>
      <p:sp>
        <p:nvSpPr>
          <p:cNvPr id="26" name="TextBox 25"/>
          <p:cNvSpPr txBox="1"/>
          <p:nvPr/>
        </p:nvSpPr>
        <p:spPr>
          <a:xfrm>
            <a:off x="2293495" y="1299248"/>
            <a:ext cx="2047407"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dirty="0" err="1">
                <a:solidFill>
                  <a:srgbClr val="000000"/>
                </a:solidFill>
              </a:rPr>
              <a:t>Dshell</a:t>
            </a:r>
            <a:r>
              <a:rPr lang="en-US" dirty="0">
                <a:solidFill>
                  <a:srgbClr val="000000"/>
                </a:solidFill>
              </a:rPr>
              <a:t>++ (2)</a:t>
            </a:r>
          </a:p>
        </p:txBody>
      </p:sp>
      <p:sp>
        <p:nvSpPr>
          <p:cNvPr id="27" name="TextBox 26"/>
          <p:cNvSpPr txBox="1"/>
          <p:nvPr/>
        </p:nvSpPr>
        <p:spPr>
          <a:xfrm>
            <a:off x="2293494" y="5204025"/>
            <a:ext cx="3342807"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dirty="0">
                <a:solidFill>
                  <a:srgbClr val="000000"/>
                </a:solidFill>
              </a:rPr>
              <a:t> </a:t>
            </a:r>
            <a:r>
              <a:rPr lang="en-US" dirty="0" err="1">
                <a:solidFill>
                  <a:srgbClr val="000000"/>
                </a:solidFill>
              </a:rPr>
              <a:t>CameraResponse</a:t>
            </a:r>
            <a:r>
              <a:rPr lang="en-US" dirty="0">
                <a:solidFill>
                  <a:srgbClr val="000000"/>
                </a:solidFill>
              </a:rPr>
              <a:t> (1)</a:t>
            </a:r>
          </a:p>
        </p:txBody>
      </p:sp>
      <p:sp>
        <p:nvSpPr>
          <p:cNvPr id="28" name="TextBox 27"/>
          <p:cNvSpPr txBox="1"/>
          <p:nvPr/>
        </p:nvSpPr>
        <p:spPr>
          <a:xfrm>
            <a:off x="2293494" y="5862936"/>
            <a:ext cx="4793106"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dirty="0">
                <a:solidFill>
                  <a:srgbClr val="000000"/>
                </a:solidFill>
              </a:rPr>
              <a:t> </a:t>
            </a:r>
            <a:r>
              <a:rPr lang="en-US" dirty="0" err="1">
                <a:solidFill>
                  <a:srgbClr val="000000"/>
                </a:solidFill>
              </a:rPr>
              <a:t>SurfaceContactAssemblies</a:t>
            </a:r>
            <a:r>
              <a:rPr lang="en-US" dirty="0">
                <a:solidFill>
                  <a:srgbClr val="000000"/>
                </a:solidFill>
              </a:rPr>
              <a:t> (10)</a:t>
            </a:r>
          </a:p>
        </p:txBody>
      </p:sp>
      <p:sp>
        <p:nvSpPr>
          <p:cNvPr id="33" name="TextBox 32"/>
          <p:cNvSpPr txBox="1"/>
          <p:nvPr/>
        </p:nvSpPr>
        <p:spPr>
          <a:xfrm>
            <a:off x="7541786" y="6071249"/>
            <a:ext cx="3233578" cy="584775"/>
          </a:xfrm>
          <a:prstGeom prst="rect">
            <a:avLst/>
          </a:prstGeom>
          <a:noFill/>
        </p:spPr>
        <p:txBody>
          <a:bodyPr wrap="none" rtlCol="0">
            <a:spAutoFit/>
          </a:bodyPr>
          <a:lstStyle/>
          <a:p>
            <a:r>
              <a:rPr lang="en-US" sz="3200" b="1" i="1" dirty="0"/>
              <a:t>Not exhaustive!</a:t>
            </a:r>
          </a:p>
        </p:txBody>
      </p:sp>
      <p:sp>
        <p:nvSpPr>
          <p:cNvPr id="23" name="TextBox 22"/>
          <p:cNvSpPr txBox="1"/>
          <p:nvPr/>
        </p:nvSpPr>
        <p:spPr>
          <a:xfrm>
            <a:off x="6935449" y="3761455"/>
            <a:ext cx="1748853" cy="249299"/>
          </a:xfrm>
          <a:prstGeom prst="rect">
            <a:avLst/>
          </a:prstGeom>
        </p:spPr>
        <p:style>
          <a:lnRef idx="1">
            <a:schemeClr val="accent6"/>
          </a:lnRef>
          <a:fillRef idx="2">
            <a:schemeClr val="accent6"/>
          </a:fillRef>
          <a:effectRef idx="1">
            <a:schemeClr val="accent6"/>
          </a:effectRef>
          <a:fontRef idx="minor">
            <a:schemeClr val="dk1"/>
          </a:fontRef>
        </p:style>
        <p:txBody>
          <a:bodyPr wrap="square" tIns="27432" bIns="27432" rtlCol="0">
            <a:spAutoFit/>
          </a:bodyPr>
          <a:lstStyle/>
          <a:p>
            <a:pPr algn="l">
              <a:lnSpc>
                <a:spcPct val="90000"/>
              </a:lnSpc>
            </a:pPr>
            <a:r>
              <a:rPr lang="en-US" dirty="0">
                <a:solidFill>
                  <a:srgbClr val="000000"/>
                </a:solidFill>
              </a:rPr>
              <a:t>Other (26)</a:t>
            </a:r>
          </a:p>
        </p:txBody>
      </p:sp>
      <p:cxnSp>
        <p:nvCxnSpPr>
          <p:cNvPr id="24" name="Elbow Connector 23"/>
          <p:cNvCxnSpPr>
            <a:stCxn id="6" idx="3"/>
            <a:endCxn id="23" idx="1"/>
          </p:cNvCxnSpPr>
          <p:nvPr/>
        </p:nvCxnSpPr>
        <p:spPr bwMode="auto">
          <a:xfrm>
            <a:off x="5375224" y="2092334"/>
            <a:ext cx="1560225" cy="1793771"/>
          </a:xfrm>
          <a:prstGeom prst="bentConnector3">
            <a:avLst>
              <a:gd name="adj1" fmla="val 50000"/>
            </a:avLst>
          </a:prstGeom>
          <a:ln w="1905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1" name="TextBox 40"/>
          <p:cNvSpPr txBox="1"/>
          <p:nvPr/>
        </p:nvSpPr>
        <p:spPr>
          <a:xfrm>
            <a:off x="2293494" y="3886201"/>
            <a:ext cx="2961807"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r>
              <a:rPr lang="en-US" dirty="0" err="1">
                <a:solidFill>
                  <a:srgbClr val="000000"/>
                </a:solidFill>
              </a:rPr>
              <a:t>GravityModels</a:t>
            </a:r>
            <a:r>
              <a:rPr lang="en-US" dirty="0">
                <a:solidFill>
                  <a:srgbClr val="000000"/>
                </a:solidFill>
              </a:rPr>
              <a:t> (2)</a:t>
            </a:r>
          </a:p>
        </p:txBody>
      </p:sp>
    </p:spTree>
    <p:extLst>
      <p:ext uri="{BB962C8B-B14F-4D97-AF65-F5344CB8AC3E}">
        <p14:creationId xmlns:p14="http://schemas.microsoft.com/office/powerpoint/2010/main" val="225611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490386-0E3A-7CEB-5448-ED6490090977}"/>
              </a:ext>
            </a:extLst>
          </p:cNvPr>
          <p:cNvSpPr>
            <a:spLocks noGrp="1"/>
          </p:cNvSpPr>
          <p:nvPr>
            <p:ph type="title"/>
          </p:nvPr>
        </p:nvSpPr>
        <p:spPr/>
        <p:txBody>
          <a:bodyPr/>
          <a:lstStyle/>
          <a:p>
            <a:r>
              <a:rPr lang="en-US" dirty="0"/>
              <a:t>The </a:t>
            </a:r>
            <a:r>
              <a:rPr lang="en-US" dirty="0" err="1"/>
              <a:t>Dshell</a:t>
            </a:r>
            <a:r>
              <a:rPr lang="en-US" dirty="0"/>
              <a:t> Assembly Class</a:t>
            </a:r>
          </a:p>
        </p:txBody>
      </p:sp>
      <p:sp>
        <p:nvSpPr>
          <p:cNvPr id="2" name="Slide Number Placeholder 1"/>
          <p:cNvSpPr>
            <a:spLocks noGrp="1"/>
          </p:cNvSpPr>
          <p:nvPr>
            <p:ph type="sldNum" idx="12"/>
          </p:nvPr>
        </p:nvSpPr>
        <p:spPr/>
        <p:txBody>
          <a:bodyPr/>
          <a:lstStyle/>
          <a:p>
            <a:fld id="{91EC2107-2179-44B0-AA1C-E3E8257F87FF}" type="slidenum">
              <a:rPr lang="en-US" smtClean="0"/>
              <a:pPr/>
              <a:t>16</a:t>
            </a:fld>
            <a:endParaRPr lang="en-US"/>
          </a:p>
        </p:txBody>
      </p:sp>
    </p:spTree>
    <p:extLst>
      <p:ext uri="{BB962C8B-B14F-4D97-AF65-F5344CB8AC3E}">
        <p14:creationId xmlns:p14="http://schemas.microsoft.com/office/powerpoint/2010/main" val="186988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6C8EF23D-27D9-47E9-B6B2-8696398C1A60}" type="slidenum">
              <a:rPr lang="en-US" smtClean="0">
                <a:solidFill>
                  <a:srgbClr val="000000"/>
                </a:solidFill>
              </a:rPr>
              <a:pPr/>
              <a:t>17</a:t>
            </a:fld>
            <a:endParaRPr lang="en-US">
              <a:solidFill>
                <a:srgbClr val="000000"/>
              </a:solidFill>
            </a:endParaRPr>
          </a:p>
        </p:txBody>
      </p:sp>
      <p:sp>
        <p:nvSpPr>
          <p:cNvPr id="2" name="Title 1"/>
          <p:cNvSpPr>
            <a:spLocks noGrp="1"/>
          </p:cNvSpPr>
          <p:nvPr>
            <p:ph type="title"/>
          </p:nvPr>
        </p:nvSpPr>
        <p:spPr/>
        <p:txBody>
          <a:bodyPr/>
          <a:lstStyle/>
          <a:p>
            <a:r>
              <a:rPr lang="en-US" dirty="0"/>
              <a:t>Assembly Metaphor</a:t>
            </a:r>
          </a:p>
        </p:txBody>
      </p:sp>
      <p:grpSp>
        <p:nvGrpSpPr>
          <p:cNvPr id="7" name="Group 6">
            <a:extLst>
              <a:ext uri="{FF2B5EF4-FFF2-40B4-BE49-F238E27FC236}">
                <a16:creationId xmlns:a16="http://schemas.microsoft.com/office/drawing/2014/main" id="{722D4088-1638-E09D-EE75-CD131838760B}"/>
              </a:ext>
            </a:extLst>
          </p:cNvPr>
          <p:cNvGrpSpPr/>
          <p:nvPr/>
        </p:nvGrpSpPr>
        <p:grpSpPr>
          <a:xfrm>
            <a:off x="1447799" y="1117381"/>
            <a:ext cx="9163665" cy="5207219"/>
            <a:chOff x="1447800" y="1117381"/>
            <a:chExt cx="8765150" cy="5207219"/>
          </a:xfrm>
        </p:grpSpPr>
        <p:sp>
          <p:nvSpPr>
            <p:cNvPr id="5" name="TextBox 4"/>
            <p:cNvSpPr txBox="1"/>
            <p:nvPr/>
          </p:nvSpPr>
          <p:spPr>
            <a:xfrm>
              <a:off x="5413792" y="1440535"/>
              <a:ext cx="1252509" cy="307777"/>
            </a:xfrm>
            <a:prstGeom prst="rect">
              <a:avLst/>
            </a:prstGeom>
            <a:noFill/>
          </p:spPr>
          <p:txBody>
            <a:bodyPr wrap="square" rtlCol="0">
              <a:spAutoFit/>
            </a:bodyPr>
            <a:lstStyle/>
            <a:p>
              <a:pPr algn="ctr"/>
              <a:r>
                <a:rPr lang="en-US" b="1" dirty="0">
                  <a:solidFill>
                    <a:srgbClr val="FF0000"/>
                  </a:solidFill>
                </a:rPr>
                <a:t>Person</a:t>
              </a:r>
            </a:p>
          </p:txBody>
        </p:sp>
        <p:sp>
          <p:nvSpPr>
            <p:cNvPr id="10" name="TextBox 9"/>
            <p:cNvSpPr txBox="1"/>
            <p:nvPr/>
          </p:nvSpPr>
          <p:spPr>
            <a:xfrm>
              <a:off x="3122049" y="1117381"/>
              <a:ext cx="1139951" cy="307777"/>
            </a:xfrm>
            <a:prstGeom prst="rect">
              <a:avLst/>
            </a:prstGeom>
            <a:noFill/>
          </p:spPr>
          <p:txBody>
            <a:bodyPr wrap="square" rtlCol="0">
              <a:spAutoFit/>
            </a:bodyPr>
            <a:lstStyle/>
            <a:p>
              <a:pPr algn="ctr"/>
              <a:r>
                <a:rPr lang="en-US" dirty="0"/>
                <a:t>Home</a:t>
              </a:r>
            </a:p>
          </p:txBody>
        </p:sp>
        <p:sp>
          <p:nvSpPr>
            <p:cNvPr id="11" name="TextBox 10"/>
            <p:cNvSpPr txBox="1"/>
            <p:nvPr/>
          </p:nvSpPr>
          <p:spPr>
            <a:xfrm>
              <a:off x="1447800" y="1641932"/>
              <a:ext cx="1847472" cy="307777"/>
            </a:xfrm>
            <a:prstGeom prst="rect">
              <a:avLst/>
            </a:prstGeom>
            <a:noFill/>
          </p:spPr>
          <p:txBody>
            <a:bodyPr wrap="square" rtlCol="0">
              <a:spAutoFit/>
            </a:bodyPr>
            <a:lstStyle/>
            <a:p>
              <a:pPr algn="ctr"/>
              <a:r>
                <a:rPr lang="en-US" dirty="0"/>
                <a:t>Apartment</a:t>
              </a:r>
            </a:p>
          </p:txBody>
        </p:sp>
        <p:sp>
          <p:nvSpPr>
            <p:cNvPr id="14" name="TextBox 13"/>
            <p:cNvSpPr txBox="1"/>
            <p:nvPr/>
          </p:nvSpPr>
          <p:spPr>
            <a:xfrm rot="20762468">
              <a:off x="6571531" y="2095560"/>
              <a:ext cx="1651443" cy="1250983"/>
            </a:xfrm>
            <a:prstGeom prst="rect">
              <a:avLst/>
            </a:prstGeom>
            <a:noFill/>
          </p:spPr>
          <p:txBody>
            <a:bodyPr wrap="square" rtlCol="0">
              <a:spAutoFit/>
            </a:bodyPr>
            <a:lstStyle/>
            <a:p>
              <a:pPr algn="ctr">
                <a:lnSpc>
                  <a:spcPct val="125000"/>
                </a:lnSpc>
              </a:pPr>
              <a:r>
                <a:rPr lang="en-US" sz="2200" b="1" dirty="0">
                  <a:solidFill>
                    <a:srgbClr val="2D2DB9">
                      <a:lumMod val="75000"/>
                    </a:srgbClr>
                  </a:solidFill>
                </a:rPr>
                <a:t>Parameters</a:t>
              </a:r>
            </a:p>
            <a:p>
              <a:pPr algn="ctr">
                <a:lnSpc>
                  <a:spcPct val="125000"/>
                </a:lnSpc>
              </a:pPr>
              <a:r>
                <a:rPr lang="en-US" sz="1800" b="1" dirty="0">
                  <a:solidFill>
                    <a:srgbClr val="2D2DB9">
                      <a:lumMod val="60000"/>
                      <a:lumOff val="40000"/>
                    </a:srgbClr>
                  </a:solidFill>
                </a:rPr>
                <a:t>(height)</a:t>
              </a:r>
            </a:p>
          </p:txBody>
        </p:sp>
        <p:cxnSp>
          <p:nvCxnSpPr>
            <p:cNvPr id="16" name="Straight Arrow Connector 15"/>
            <p:cNvCxnSpPr>
              <a:stCxn id="15" idx="3"/>
            </p:cNvCxnSpPr>
            <p:nvPr/>
          </p:nvCxnSpPr>
          <p:spPr bwMode="auto">
            <a:xfrm flipV="1">
              <a:off x="6354327" y="2278271"/>
              <a:ext cx="2100722" cy="530808"/>
            </a:xfrm>
            <a:prstGeom prst="straightConnector1">
              <a:avLst/>
            </a:prstGeom>
            <a:ln>
              <a:solidFill>
                <a:schemeClr val="accent6">
                  <a:lumMod val="60000"/>
                  <a:lumOff val="40000"/>
                </a:schemeClr>
              </a:solidFill>
              <a:prstDash val="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7863444" y="1279758"/>
              <a:ext cx="1036319" cy="307777"/>
            </a:xfrm>
            <a:prstGeom prst="rect">
              <a:avLst/>
            </a:prstGeom>
            <a:noFill/>
          </p:spPr>
          <p:txBody>
            <a:bodyPr wrap="square" rtlCol="0">
              <a:spAutoFit/>
            </a:bodyPr>
            <a:lstStyle/>
            <a:p>
              <a:pPr algn="ctr"/>
              <a:r>
                <a:rPr lang="en-US" dirty="0"/>
                <a:t>Tall</a:t>
              </a:r>
            </a:p>
          </p:txBody>
        </p:sp>
        <p:sp>
          <p:nvSpPr>
            <p:cNvPr id="19" name="TextBox 18"/>
            <p:cNvSpPr txBox="1"/>
            <p:nvPr/>
          </p:nvSpPr>
          <p:spPr>
            <a:xfrm>
              <a:off x="9093100" y="1802829"/>
              <a:ext cx="1036319" cy="307777"/>
            </a:xfrm>
            <a:prstGeom prst="rect">
              <a:avLst/>
            </a:prstGeom>
            <a:noFill/>
          </p:spPr>
          <p:txBody>
            <a:bodyPr wrap="square" rtlCol="0">
              <a:spAutoFit/>
            </a:bodyPr>
            <a:lstStyle/>
            <a:p>
              <a:pPr algn="ctr"/>
              <a:r>
                <a:rPr lang="en-US" dirty="0"/>
                <a:t>Short</a:t>
              </a:r>
            </a:p>
          </p:txBody>
        </p:sp>
        <p:cxnSp>
          <p:nvCxnSpPr>
            <p:cNvPr id="21" name="Straight Arrow Connector 20"/>
            <p:cNvCxnSpPr>
              <a:endCxn id="53" idx="0"/>
            </p:cNvCxnSpPr>
            <p:nvPr/>
          </p:nvCxnSpPr>
          <p:spPr bwMode="auto">
            <a:xfrm>
              <a:off x="6019800" y="3200400"/>
              <a:ext cx="40492" cy="2355950"/>
            </a:xfrm>
            <a:prstGeom prst="straightConnector1">
              <a:avLst/>
            </a:prstGeom>
            <a:ln>
              <a:solidFill>
                <a:schemeClr val="accent6">
                  <a:lumMod val="60000"/>
                  <a:lumOff val="40000"/>
                </a:schemeClr>
              </a:solidFill>
              <a:prstDash val="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4349434" y="5696359"/>
              <a:ext cx="1408453" cy="307777"/>
            </a:xfrm>
            <a:prstGeom prst="rect">
              <a:avLst/>
            </a:prstGeom>
            <a:noFill/>
          </p:spPr>
          <p:txBody>
            <a:bodyPr wrap="square" rtlCol="0">
              <a:spAutoFit/>
            </a:bodyPr>
            <a:lstStyle/>
            <a:p>
              <a:pPr algn="ctr"/>
              <a:r>
                <a:rPr lang="en-US" dirty="0"/>
                <a:t>Clothes</a:t>
              </a:r>
            </a:p>
          </p:txBody>
        </p:sp>
        <p:sp>
          <p:nvSpPr>
            <p:cNvPr id="27" name="TextBox 26"/>
            <p:cNvSpPr txBox="1"/>
            <p:nvPr/>
          </p:nvSpPr>
          <p:spPr>
            <a:xfrm>
              <a:off x="5391774" y="5710536"/>
              <a:ext cx="1408453" cy="307777"/>
            </a:xfrm>
            <a:prstGeom prst="rect">
              <a:avLst/>
            </a:prstGeom>
            <a:noFill/>
          </p:spPr>
          <p:txBody>
            <a:bodyPr wrap="square" rtlCol="0">
              <a:spAutoFit/>
            </a:bodyPr>
            <a:lstStyle/>
            <a:p>
              <a:pPr algn="ctr"/>
              <a:r>
                <a:rPr lang="en-US" dirty="0"/>
                <a:t>Shoes</a:t>
              </a:r>
            </a:p>
          </p:txBody>
        </p:sp>
        <p:sp>
          <p:nvSpPr>
            <p:cNvPr id="29" name="TextBox 28"/>
            <p:cNvSpPr txBox="1"/>
            <p:nvPr/>
          </p:nvSpPr>
          <p:spPr>
            <a:xfrm>
              <a:off x="6363948" y="5710536"/>
              <a:ext cx="1408453" cy="307777"/>
            </a:xfrm>
            <a:prstGeom prst="rect">
              <a:avLst/>
            </a:prstGeom>
            <a:noFill/>
          </p:spPr>
          <p:txBody>
            <a:bodyPr wrap="square" rtlCol="0">
              <a:spAutoFit/>
            </a:bodyPr>
            <a:lstStyle/>
            <a:p>
              <a:pPr algn="ctr"/>
              <a:r>
                <a:rPr lang="en-US" dirty="0"/>
                <a:t>Phone</a:t>
              </a:r>
            </a:p>
          </p:txBody>
        </p:sp>
        <p:cxnSp>
          <p:nvCxnSpPr>
            <p:cNvPr id="42" name="Straight Arrow Connector 41"/>
            <p:cNvCxnSpPr>
              <a:endCxn id="48" idx="3"/>
            </p:cNvCxnSpPr>
            <p:nvPr/>
          </p:nvCxnSpPr>
          <p:spPr bwMode="auto">
            <a:xfrm>
              <a:off x="6336698" y="3016609"/>
              <a:ext cx="1511903" cy="1577637"/>
            </a:xfrm>
            <a:prstGeom prst="straightConnector1">
              <a:avLst/>
            </a:prstGeom>
            <a:ln>
              <a:solidFill>
                <a:schemeClr val="accent6">
                  <a:lumMod val="60000"/>
                  <a:lumOff val="40000"/>
                </a:schemeClr>
              </a:solidFill>
              <a:prstDash val="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45" name="TextBox 44"/>
            <p:cNvSpPr txBox="1"/>
            <p:nvPr/>
          </p:nvSpPr>
          <p:spPr>
            <a:xfrm rot="2832462">
              <a:off x="6230839" y="3333267"/>
              <a:ext cx="1772100" cy="791792"/>
            </a:xfrm>
            <a:prstGeom prst="rect">
              <a:avLst/>
            </a:prstGeom>
            <a:noFill/>
          </p:spPr>
          <p:txBody>
            <a:bodyPr wrap="square" rtlCol="0">
              <a:spAutoFit/>
            </a:bodyPr>
            <a:lstStyle/>
            <a:p>
              <a:pPr algn="ctr">
                <a:lnSpc>
                  <a:spcPct val="125000"/>
                </a:lnSpc>
              </a:pPr>
              <a:r>
                <a:rPr lang="en-US" sz="2200" b="1" dirty="0">
                  <a:solidFill>
                    <a:srgbClr val="2D2DB9">
                      <a:lumMod val="75000"/>
                    </a:srgbClr>
                  </a:solidFill>
                </a:rPr>
                <a:t>Signals</a:t>
              </a:r>
            </a:p>
            <a:p>
              <a:pPr algn="ctr">
                <a:lnSpc>
                  <a:spcPct val="125000"/>
                </a:lnSpc>
              </a:pPr>
              <a:r>
                <a:rPr lang="en-US" sz="1800" b="1" dirty="0">
                  <a:solidFill>
                    <a:srgbClr val="2D2DB9">
                      <a:lumMod val="60000"/>
                      <a:lumOff val="40000"/>
                    </a:srgbClr>
                  </a:solidFill>
                </a:rPr>
                <a:t>(relationships)</a:t>
              </a:r>
            </a:p>
          </p:txBody>
        </p:sp>
        <p:cxnSp>
          <p:nvCxnSpPr>
            <p:cNvPr id="46" name="Straight Arrow Connector 45"/>
            <p:cNvCxnSpPr>
              <a:stCxn id="48" idx="1"/>
              <a:endCxn id="50" idx="3"/>
            </p:cNvCxnSpPr>
            <p:nvPr/>
          </p:nvCxnSpPr>
          <p:spPr bwMode="auto">
            <a:xfrm flipV="1">
              <a:off x="8231750" y="4591797"/>
              <a:ext cx="1598051" cy="2449"/>
            </a:xfrm>
            <a:prstGeom prst="straightConnector1">
              <a:avLst/>
            </a:prstGeom>
            <a:ln>
              <a:solidFill>
                <a:schemeClr val="accent6">
                  <a:lumMod val="60000"/>
                  <a:lumOff val="40000"/>
                </a:schemeClr>
              </a:solidFill>
              <a:prstDash val="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47" name="TextBox 46"/>
            <p:cNvSpPr txBox="1"/>
            <p:nvPr/>
          </p:nvSpPr>
          <p:spPr>
            <a:xfrm>
              <a:off x="7823404" y="4240319"/>
              <a:ext cx="2376474" cy="369332"/>
            </a:xfrm>
            <a:prstGeom prst="rect">
              <a:avLst/>
            </a:prstGeom>
            <a:noFill/>
          </p:spPr>
          <p:txBody>
            <a:bodyPr wrap="square" rtlCol="0">
              <a:spAutoFit/>
            </a:bodyPr>
            <a:lstStyle/>
            <a:p>
              <a:pPr algn="ctr"/>
              <a:r>
                <a:rPr lang="en-US" sz="1800" dirty="0"/>
                <a:t>Communication</a:t>
              </a:r>
            </a:p>
          </p:txBody>
        </p:sp>
        <p:sp>
          <p:nvSpPr>
            <p:cNvPr id="53" name="Oval 52"/>
            <p:cNvSpPr/>
            <p:nvPr/>
          </p:nvSpPr>
          <p:spPr bwMode="auto">
            <a:xfrm>
              <a:off x="4267200" y="5556350"/>
              <a:ext cx="3586184" cy="768250"/>
            </a:xfrm>
            <a:prstGeom prst="ellipse">
              <a:avLst/>
            </a:prstGeom>
            <a:noFill/>
            <a:ln>
              <a:solidFill>
                <a:schemeClr val="accent6">
                  <a:lumMod val="60000"/>
                  <a:lumOff val="40000"/>
                </a:schemeClr>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cxnSp>
          <p:nvCxnSpPr>
            <p:cNvPr id="55" name="Straight Arrow Connector 54"/>
            <p:cNvCxnSpPr>
              <a:stCxn id="15" idx="1"/>
            </p:cNvCxnSpPr>
            <p:nvPr/>
          </p:nvCxnSpPr>
          <p:spPr bwMode="auto">
            <a:xfrm flipH="1" flipV="1">
              <a:off x="3572526" y="2336051"/>
              <a:ext cx="2162353" cy="473029"/>
            </a:xfrm>
            <a:prstGeom prst="straightConnector1">
              <a:avLst/>
            </a:prstGeom>
            <a:ln>
              <a:solidFill>
                <a:schemeClr val="accent6">
                  <a:lumMod val="60000"/>
                  <a:lumOff val="40000"/>
                </a:schemeClr>
              </a:solidFill>
              <a:prstDash val="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58" name="TextBox 57"/>
            <p:cNvSpPr txBox="1"/>
            <p:nvPr/>
          </p:nvSpPr>
          <p:spPr>
            <a:xfrm rot="844012">
              <a:off x="3881327" y="2141323"/>
              <a:ext cx="1676400" cy="862480"/>
            </a:xfrm>
            <a:prstGeom prst="rect">
              <a:avLst/>
            </a:prstGeom>
            <a:noFill/>
          </p:spPr>
          <p:txBody>
            <a:bodyPr wrap="square" rtlCol="0">
              <a:spAutoFit/>
            </a:bodyPr>
            <a:lstStyle/>
            <a:p>
              <a:pPr algn="ctr">
                <a:lnSpc>
                  <a:spcPct val="125000"/>
                </a:lnSpc>
              </a:pPr>
              <a:r>
                <a:rPr lang="en-US" sz="2200" b="1" dirty="0">
                  <a:solidFill>
                    <a:srgbClr val="2D2DB9">
                      <a:lumMod val="75000"/>
                    </a:srgbClr>
                  </a:solidFill>
                </a:rPr>
                <a:t>Context</a:t>
              </a:r>
            </a:p>
            <a:p>
              <a:pPr algn="ctr">
                <a:lnSpc>
                  <a:spcPct val="125000"/>
                </a:lnSpc>
              </a:pPr>
              <a:r>
                <a:rPr lang="en-US" sz="2000" b="1" dirty="0">
                  <a:solidFill>
                    <a:srgbClr val="2D2DB9">
                      <a:lumMod val="60000"/>
                      <a:lumOff val="40000"/>
                    </a:srgbClr>
                  </a:solidFill>
                </a:rPr>
                <a:t>(abode)</a:t>
              </a:r>
            </a:p>
          </p:txBody>
        </p:sp>
        <p:cxnSp>
          <p:nvCxnSpPr>
            <p:cNvPr id="59" name="Straight Arrow Connector 58"/>
            <p:cNvCxnSpPr/>
            <p:nvPr/>
          </p:nvCxnSpPr>
          <p:spPr bwMode="auto">
            <a:xfrm flipH="1">
              <a:off x="2536576" y="3102547"/>
              <a:ext cx="3166313" cy="1775729"/>
            </a:xfrm>
            <a:prstGeom prst="straightConnector1">
              <a:avLst/>
            </a:prstGeom>
            <a:ln>
              <a:solidFill>
                <a:srgbClr val="7373C9"/>
              </a:solidFill>
              <a:prstDash val="dash"/>
              <a:headEnd type="none" w="med" len="med"/>
              <a:tailEnd type="triangle"/>
            </a:ln>
          </p:spPr>
          <p:style>
            <a:lnRef idx="3">
              <a:schemeClr val="accent1"/>
            </a:lnRef>
            <a:fillRef idx="0">
              <a:schemeClr val="accent1"/>
            </a:fillRef>
            <a:effectRef idx="2">
              <a:schemeClr val="accent1"/>
            </a:effectRef>
            <a:fontRef idx="minor">
              <a:schemeClr val="tx1"/>
            </a:fontRef>
          </p:style>
        </p:cxnSp>
        <p:sp>
          <p:nvSpPr>
            <p:cNvPr id="60" name="TextBox 59"/>
            <p:cNvSpPr txBox="1"/>
            <p:nvPr/>
          </p:nvSpPr>
          <p:spPr>
            <a:xfrm rot="19864007">
              <a:off x="3167645" y="3554662"/>
              <a:ext cx="1676400" cy="862480"/>
            </a:xfrm>
            <a:prstGeom prst="rect">
              <a:avLst/>
            </a:prstGeom>
            <a:noFill/>
          </p:spPr>
          <p:txBody>
            <a:bodyPr wrap="square" rtlCol="0">
              <a:spAutoFit/>
            </a:bodyPr>
            <a:lstStyle/>
            <a:p>
              <a:pPr algn="ctr">
                <a:lnSpc>
                  <a:spcPct val="125000"/>
                </a:lnSpc>
              </a:pPr>
              <a:r>
                <a:rPr lang="en-US" sz="2200" b="1" dirty="0" err="1">
                  <a:solidFill>
                    <a:srgbClr val="2D2DB9">
                      <a:lumMod val="75000"/>
                    </a:srgbClr>
                  </a:solidFill>
                </a:rPr>
                <a:t>Config</a:t>
              </a:r>
              <a:endParaRPr lang="en-US" sz="2200" b="1" dirty="0">
                <a:solidFill>
                  <a:srgbClr val="2D2DB9">
                    <a:lumMod val="75000"/>
                  </a:srgbClr>
                </a:solidFill>
              </a:endParaRPr>
            </a:p>
            <a:p>
              <a:pPr algn="ctr">
                <a:lnSpc>
                  <a:spcPct val="125000"/>
                </a:lnSpc>
              </a:pPr>
              <a:r>
                <a:rPr lang="en-US" sz="2000" b="1" dirty="0">
                  <a:solidFill>
                    <a:srgbClr val="2D2DB9">
                      <a:lumMod val="60000"/>
                      <a:lumOff val="40000"/>
                    </a:srgbClr>
                  </a:solidFill>
                </a:rPr>
                <a:t>(gender)</a:t>
              </a:r>
            </a:p>
          </p:txBody>
        </p:sp>
        <p:pic>
          <p:nvPicPr>
            <p:cNvPr id="15" name="Picture 14"/>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34879" y="1914712"/>
              <a:ext cx="619449" cy="1788735"/>
            </a:xfrm>
            <a:prstGeom prst="rect">
              <a:avLst/>
            </a:prstGeom>
          </p:spPr>
        </p:pic>
        <p:pic>
          <p:nvPicPr>
            <p:cNvPr id="39" name="Picture 3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666332" y="1256687"/>
              <a:ext cx="450922" cy="2120995"/>
            </a:xfrm>
            <a:prstGeom prst="rect">
              <a:avLst/>
            </a:prstGeom>
          </p:spPr>
        </p:pic>
        <p:pic>
          <p:nvPicPr>
            <p:cNvPr id="43" name="Picture 42"/>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99648" y="2289575"/>
              <a:ext cx="421944" cy="1063992"/>
            </a:xfrm>
            <a:prstGeom prst="rect">
              <a:avLst/>
            </a:prstGeom>
          </p:spPr>
        </p:pic>
        <p:pic>
          <p:nvPicPr>
            <p:cNvPr id="48" name="Picture 47"/>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7848601" y="4041050"/>
              <a:ext cx="383149" cy="1106391"/>
            </a:xfrm>
            <a:prstGeom prst="rect">
              <a:avLst/>
            </a:prstGeom>
          </p:spPr>
        </p:pic>
        <p:pic>
          <p:nvPicPr>
            <p:cNvPr id="50" name="Picture 49"/>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9829801" y="4038601"/>
              <a:ext cx="383149" cy="1106391"/>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1014" y="1497138"/>
              <a:ext cx="783025" cy="686452"/>
            </a:xfrm>
            <a:prstGeom prst="rect">
              <a:avLst/>
            </a:prstGeom>
          </p:spPr>
        </p:pic>
        <p:pic>
          <p:nvPicPr>
            <p:cNvPr id="54" name="Picture 53"/>
            <p:cNvPicPr>
              <a:picLocks noChangeAspect="1"/>
            </p:cNvPicPr>
            <p:nvPr/>
          </p:nvPicPr>
          <p:blipFill>
            <a:blip r:embed="rId7"/>
            <a:stretch>
              <a:fillRect/>
            </a:stretch>
          </p:blipFill>
          <p:spPr>
            <a:xfrm>
              <a:off x="1841913" y="4743010"/>
              <a:ext cx="1569852" cy="1449497"/>
            </a:xfrm>
            <a:prstGeom prst="rect">
              <a:avLst/>
            </a:prstGeom>
          </p:spPr>
        </p:pic>
        <p:sp>
          <p:nvSpPr>
            <p:cNvPr id="57" name="Rectangle 56"/>
            <p:cNvSpPr/>
            <p:nvPr/>
          </p:nvSpPr>
          <p:spPr bwMode="auto">
            <a:xfrm>
              <a:off x="5947875" y="4588977"/>
              <a:ext cx="238764" cy="675317"/>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0" name="TextBox 19"/>
            <p:cNvSpPr txBox="1"/>
            <p:nvPr/>
          </p:nvSpPr>
          <p:spPr>
            <a:xfrm>
              <a:off x="4914893" y="4600397"/>
              <a:ext cx="2312382" cy="609398"/>
            </a:xfrm>
            <a:prstGeom prst="rect">
              <a:avLst/>
            </a:prstGeom>
            <a:noFill/>
          </p:spPr>
          <p:txBody>
            <a:bodyPr wrap="square" rtlCol="0">
              <a:spAutoFit/>
            </a:bodyPr>
            <a:lstStyle/>
            <a:p>
              <a:pPr algn="ctr">
                <a:lnSpc>
                  <a:spcPct val="80000"/>
                </a:lnSpc>
              </a:pPr>
              <a:r>
                <a:rPr lang="en-US" sz="2200" b="1" dirty="0">
                  <a:solidFill>
                    <a:srgbClr val="2D2DB9">
                      <a:lumMod val="75000"/>
                    </a:srgbClr>
                  </a:solidFill>
                </a:rPr>
                <a:t>Sub-assemblies</a:t>
              </a:r>
            </a:p>
            <a:p>
              <a:pPr algn="ctr">
                <a:lnSpc>
                  <a:spcPct val="80000"/>
                </a:lnSpc>
              </a:pPr>
              <a:r>
                <a:rPr lang="en-US" sz="2000" b="1" dirty="0">
                  <a:solidFill>
                    <a:srgbClr val="2D2DB9">
                      <a:lumMod val="60000"/>
                      <a:lumOff val="40000"/>
                    </a:srgbClr>
                  </a:solidFill>
                </a:rPr>
                <a:t>(accessories)</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6039" y="2054032"/>
              <a:ext cx="1286333" cy="765368"/>
            </a:xfrm>
            <a:prstGeom prst="rect">
              <a:avLst/>
            </a:prstGeom>
          </p:spPr>
        </p:pic>
      </p:grpSp>
    </p:spTree>
    <p:extLst>
      <p:ext uri="{BB962C8B-B14F-4D97-AF65-F5344CB8AC3E}">
        <p14:creationId xmlns:p14="http://schemas.microsoft.com/office/powerpoint/2010/main" val="303460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10756" y="1988576"/>
            <a:ext cx="7730353" cy="697499"/>
          </a:xfrm>
          <a:prstGeom prst="rect">
            <a:avLst/>
          </a:prstGeom>
          <a:solidFill>
            <a:srgbClr val="FCE5CD"/>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3" name="Content Placeholder 2"/>
          <p:cNvSpPr>
            <a:spLocks noGrp="1"/>
          </p:cNvSpPr>
          <p:nvPr>
            <p:ph type="body" idx="1"/>
          </p:nvPr>
        </p:nvSpPr>
        <p:spPr>
          <a:xfrm>
            <a:off x="499250" y="1558450"/>
            <a:ext cx="11193502" cy="4797900"/>
          </a:xfrm>
        </p:spPr>
        <p:txBody>
          <a:bodyPr>
            <a:normAutofit fontScale="92500" lnSpcReduction="20000"/>
          </a:bodyPr>
          <a:lstStyle/>
          <a:p>
            <a:pPr marL="0" indent="0">
              <a:buNone/>
            </a:pPr>
            <a:r>
              <a:rPr lang="en-US" sz="2800" dirty="0"/>
              <a:t>Python Assembly constructor:</a:t>
            </a:r>
            <a:br>
              <a:rPr lang="en-US" dirty="0"/>
            </a:br>
            <a:br>
              <a:rPr lang="en-US" sz="1200" dirty="0"/>
            </a:br>
            <a:r>
              <a:rPr lang="en-US" b="1" dirty="0"/>
              <a:t>__</a:t>
            </a:r>
            <a:r>
              <a:rPr lang="en-US" b="1" dirty="0" err="1"/>
              <a:t>init</a:t>
            </a:r>
            <a:r>
              <a:rPr lang="en-US" b="1" dirty="0"/>
              <a:t>__(self, name, config, context, params, </a:t>
            </a:r>
            <a:r>
              <a:rPr lang="en-US" b="1" dirty="0" err="1"/>
              <a:t>signalTies</a:t>
            </a:r>
            <a:r>
              <a:rPr lang="en-US" b="1" dirty="0"/>
              <a:t>, </a:t>
            </a:r>
            <a:br>
              <a:rPr lang="en-US" b="1" dirty="0"/>
            </a:br>
            <a:r>
              <a:rPr lang="en-US" b="1" dirty="0"/>
              <a:t>               description, tag)</a:t>
            </a:r>
          </a:p>
          <a:p>
            <a:endParaRPr lang="en-US" sz="1000" b="1" dirty="0"/>
          </a:p>
          <a:p>
            <a:r>
              <a:rPr lang="en-US" b="1" dirty="0"/>
              <a:t>self</a:t>
            </a:r>
            <a:r>
              <a:rPr lang="en-US" dirty="0"/>
              <a:t> – the </a:t>
            </a:r>
            <a:r>
              <a:rPr lang="en-US" dirty="0" err="1"/>
              <a:t>newassembly</a:t>
            </a:r>
            <a:r>
              <a:rPr lang="en-US" dirty="0"/>
              <a:t> object</a:t>
            </a:r>
          </a:p>
          <a:p>
            <a:r>
              <a:rPr lang="en-US" b="1" dirty="0"/>
              <a:t>name</a:t>
            </a:r>
            <a:r>
              <a:rPr lang="en-US" dirty="0"/>
              <a:t> – name of the new assembly</a:t>
            </a:r>
          </a:p>
          <a:p>
            <a:r>
              <a:rPr lang="en-US" b="1" dirty="0" err="1"/>
              <a:t>config</a:t>
            </a:r>
            <a:r>
              <a:rPr lang="en-US" dirty="0"/>
              <a:t> – creation options</a:t>
            </a:r>
          </a:p>
          <a:p>
            <a:r>
              <a:rPr lang="en-US" b="1" dirty="0"/>
              <a:t>context</a:t>
            </a:r>
            <a:r>
              <a:rPr lang="en-US" dirty="0"/>
              <a:t> – how to embed in the rest of the sim</a:t>
            </a:r>
          </a:p>
          <a:p>
            <a:r>
              <a:rPr lang="en-US" b="1" dirty="0" err="1"/>
              <a:t>params</a:t>
            </a:r>
            <a:r>
              <a:rPr lang="en-US" dirty="0"/>
              <a:t> – Parameter data for contained models, </a:t>
            </a:r>
            <a:r>
              <a:rPr lang="en-US" dirty="0" err="1"/>
              <a:t>etc</a:t>
            </a:r>
            <a:endParaRPr lang="en-US" dirty="0"/>
          </a:p>
          <a:p>
            <a:r>
              <a:rPr lang="en-US" b="1" dirty="0" err="1"/>
              <a:t>signalTies</a:t>
            </a:r>
            <a:r>
              <a:rPr lang="en-US" dirty="0"/>
              <a:t> – How to connect (tie) external signals with internal signals for models, sub-assemblies</a:t>
            </a:r>
          </a:p>
          <a:p>
            <a:r>
              <a:rPr lang="en-US" b="1" dirty="0"/>
              <a:t>description</a:t>
            </a:r>
            <a:r>
              <a:rPr lang="en-US" dirty="0"/>
              <a:t> – Description of the assembly</a:t>
            </a:r>
          </a:p>
          <a:p>
            <a:r>
              <a:rPr lang="en-US" b="1" dirty="0"/>
              <a:t>tag</a:t>
            </a:r>
            <a:r>
              <a:rPr lang="en-US" dirty="0"/>
              <a:t> – A tag for simple retrieval </a:t>
            </a:r>
          </a:p>
          <a:p>
            <a:endParaRPr lang="en-US" sz="2800" dirty="0"/>
          </a:p>
        </p:txBody>
      </p:sp>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18</a:t>
            </a:fld>
            <a:endParaRPr lang="en-US">
              <a:solidFill>
                <a:srgbClr val="000000"/>
              </a:solidFill>
            </a:endParaRPr>
          </a:p>
        </p:txBody>
      </p:sp>
      <p:sp>
        <p:nvSpPr>
          <p:cNvPr id="2" name="Title 1"/>
          <p:cNvSpPr>
            <a:spLocks noGrp="1"/>
          </p:cNvSpPr>
          <p:nvPr>
            <p:ph type="title"/>
          </p:nvPr>
        </p:nvSpPr>
        <p:spPr/>
        <p:txBody>
          <a:bodyPr/>
          <a:lstStyle/>
          <a:p>
            <a:r>
              <a:rPr lang="en-US" dirty="0"/>
              <a:t>An Assembly Constructor</a:t>
            </a:r>
          </a:p>
        </p:txBody>
      </p:sp>
    </p:spTree>
    <p:extLst>
      <p:ext uri="{BB962C8B-B14F-4D97-AF65-F5344CB8AC3E}">
        <p14:creationId xmlns:p14="http://schemas.microsoft.com/office/powerpoint/2010/main" val="4214683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19</a:t>
            </a:fld>
            <a:endParaRPr lang="en-US">
              <a:solidFill>
                <a:srgbClr val="000000"/>
              </a:solidFill>
            </a:endParaRPr>
          </a:p>
        </p:txBody>
      </p:sp>
      <p:sp>
        <p:nvSpPr>
          <p:cNvPr id="2" name="Title 1"/>
          <p:cNvSpPr>
            <a:spLocks noGrp="1"/>
          </p:cNvSpPr>
          <p:nvPr>
            <p:ph type="title"/>
          </p:nvPr>
        </p:nvSpPr>
        <p:spPr/>
        <p:txBody>
          <a:bodyPr/>
          <a:lstStyle/>
          <a:p>
            <a:r>
              <a:rPr lang="en-US" dirty="0" err="1"/>
              <a:t>config</a:t>
            </a:r>
            <a:r>
              <a:rPr lang="en-US" dirty="0"/>
              <a:t> – Configuration Options</a:t>
            </a:r>
          </a:p>
        </p:txBody>
      </p:sp>
      <p:sp>
        <p:nvSpPr>
          <p:cNvPr id="3" name="Content Placeholder 2"/>
          <p:cNvSpPr>
            <a:spLocks noGrp="1"/>
          </p:cNvSpPr>
          <p:nvPr>
            <p:ph type="body" idx="1"/>
          </p:nvPr>
        </p:nvSpPr>
        <p:spPr/>
        <p:txBody>
          <a:bodyPr/>
          <a:lstStyle/>
          <a:p>
            <a:pPr marL="0" indent="0">
              <a:buNone/>
            </a:pPr>
            <a:r>
              <a:rPr lang="en-US" dirty="0"/>
              <a:t>What is the </a:t>
            </a:r>
            <a:r>
              <a:rPr lang="en-US" b="1" dirty="0"/>
              <a:t>config</a:t>
            </a:r>
            <a:r>
              <a:rPr lang="en-US" dirty="0"/>
              <a:t> attribute?</a:t>
            </a:r>
          </a:p>
          <a:p>
            <a:r>
              <a:rPr lang="en-US" dirty="0"/>
              <a:t>Used at creation time select supported configuration variants, internal topology, </a:t>
            </a:r>
            <a:r>
              <a:rPr lang="en-US" dirty="0" err="1"/>
              <a:t>etc</a:t>
            </a:r>
            <a:endParaRPr lang="en-US" dirty="0"/>
          </a:p>
          <a:p>
            <a:r>
              <a:rPr lang="en-US" dirty="0"/>
              <a:t>Options to customize assembly </a:t>
            </a:r>
            <a:r>
              <a:rPr lang="en-US" b="1" dirty="0"/>
              <a:t>internal</a:t>
            </a:r>
            <a:r>
              <a:rPr lang="en-US" dirty="0"/>
              <a:t> structure</a:t>
            </a:r>
          </a:p>
          <a:p>
            <a:pPr lvl="1"/>
            <a:r>
              <a:rPr lang="en-US" dirty="0"/>
              <a:t>Topology, </a:t>
            </a:r>
            <a:r>
              <a:rPr lang="en-US" i="1" dirty="0"/>
              <a:t>e.g. </a:t>
            </a:r>
            <a:r>
              <a:rPr lang="en-US" dirty="0"/>
              <a:t>Number of links in an arm</a:t>
            </a:r>
          </a:p>
          <a:p>
            <a:pPr lvl="1"/>
            <a:r>
              <a:rPr lang="en-US" dirty="0"/>
              <a:t>Whether wheel assembly is steered (flags)</a:t>
            </a:r>
          </a:p>
          <a:p>
            <a:pPr lvl="1"/>
            <a:r>
              <a:rPr lang="en-US" dirty="0"/>
              <a:t>Other creation-time variants options</a:t>
            </a:r>
          </a:p>
          <a:p>
            <a:r>
              <a:rPr lang="en-US" b="1" dirty="0"/>
              <a:t>config</a:t>
            </a:r>
            <a:r>
              <a:rPr lang="en-US" dirty="0"/>
              <a:t> options allows variants of an assembly, within baked-in limits</a:t>
            </a:r>
          </a:p>
          <a:p>
            <a:r>
              <a:rPr lang="en-US" dirty="0"/>
              <a:t>Typical </a:t>
            </a:r>
            <a:r>
              <a:rPr lang="en-US" b="1" dirty="0"/>
              <a:t>config</a:t>
            </a:r>
            <a:r>
              <a:rPr lang="en-US" dirty="0"/>
              <a:t> option data types support validation (e.g., numeric ranges, string choices, etc.)</a:t>
            </a:r>
          </a:p>
        </p:txBody>
      </p:sp>
    </p:spTree>
    <p:extLst>
      <p:ext uri="{BB962C8B-B14F-4D97-AF65-F5344CB8AC3E}">
        <p14:creationId xmlns:p14="http://schemas.microsoft.com/office/powerpoint/2010/main" val="223911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8276869" y="1408473"/>
            <a:ext cx="2391131" cy="4343400"/>
          </a:xfrm>
          <a:prstGeom prst="rect">
            <a:avLst/>
          </a:prstGeom>
          <a:solidFill>
            <a:srgbClr val="FFCD9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8" name="Rectangle 47"/>
          <p:cNvSpPr/>
          <p:nvPr/>
        </p:nvSpPr>
        <p:spPr bwMode="auto">
          <a:xfrm>
            <a:off x="1572561" y="5219931"/>
            <a:ext cx="6591300" cy="1553166"/>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7" name="Rectangle 46"/>
          <p:cNvSpPr/>
          <p:nvPr/>
        </p:nvSpPr>
        <p:spPr bwMode="auto">
          <a:xfrm>
            <a:off x="1600200" y="1239903"/>
            <a:ext cx="6400800" cy="2867129"/>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a:p>
        </p:txBody>
      </p:sp>
      <p:sp>
        <p:nvSpPr>
          <p:cNvPr id="18" name="Slide Number Placeholder 17"/>
          <p:cNvSpPr>
            <a:spLocks noGrp="1"/>
          </p:cNvSpPr>
          <p:nvPr>
            <p:ph type="sldNum" idx="12"/>
          </p:nvPr>
        </p:nvSpPr>
        <p:spPr/>
        <p:txBody>
          <a:bodyPr/>
          <a:lstStyle/>
          <a:p>
            <a:fld id="{A370513E-CC6B-4688-84CD-7786F3725A67}" type="slidenum">
              <a:rPr lang="en-US" smtClean="0">
                <a:solidFill>
                  <a:srgbClr val="000000"/>
                </a:solidFill>
              </a:rPr>
              <a:pPr/>
              <a:t>2</a:t>
            </a:fld>
            <a:endParaRPr lang="en-US">
              <a:solidFill>
                <a:srgbClr val="000000"/>
              </a:solidFill>
            </a:endParaRPr>
          </a:p>
        </p:txBody>
      </p:sp>
      <p:sp>
        <p:nvSpPr>
          <p:cNvPr id="2" name="Title 1"/>
          <p:cNvSpPr>
            <a:spLocks noGrp="1"/>
          </p:cNvSpPr>
          <p:nvPr>
            <p:ph type="title"/>
          </p:nvPr>
        </p:nvSpPr>
        <p:spPr/>
        <p:txBody>
          <a:bodyPr/>
          <a:lstStyle/>
          <a:p>
            <a:r>
              <a:rPr lang="en-US" dirty="0"/>
              <a:t>DARTS Lab Simulation World </a:t>
            </a:r>
          </a:p>
        </p:txBody>
      </p:sp>
      <p:sp>
        <p:nvSpPr>
          <p:cNvPr id="4" name="Rectangle 3"/>
          <p:cNvSpPr/>
          <p:nvPr/>
        </p:nvSpPr>
        <p:spPr bwMode="auto">
          <a:xfrm>
            <a:off x="3818120" y="2780073"/>
            <a:ext cx="2095500" cy="121920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Dynamics</a:t>
            </a:r>
          </a:p>
          <a:p>
            <a:pPr algn="ctr"/>
            <a:r>
              <a:rPr lang="en-US" sz="1800" dirty="0"/>
              <a:t>Rigid/flex bodies</a:t>
            </a:r>
          </a:p>
          <a:p>
            <a:pPr algn="ctr"/>
            <a:r>
              <a:rPr lang="en-US" sz="1800" dirty="0"/>
              <a:t>Articulation</a:t>
            </a:r>
          </a:p>
          <a:p>
            <a:pPr algn="ctr"/>
            <a:r>
              <a:rPr lang="en-US" sz="1800" dirty="0"/>
              <a:t>Attach/detach </a:t>
            </a:r>
            <a:r>
              <a:rPr lang="en-US" sz="1800" dirty="0" err="1"/>
              <a:t>etc</a:t>
            </a:r>
            <a:endParaRPr lang="en-US" sz="1800" dirty="0"/>
          </a:p>
        </p:txBody>
      </p:sp>
      <p:sp>
        <p:nvSpPr>
          <p:cNvPr id="5" name="Rectangle 4"/>
          <p:cNvSpPr/>
          <p:nvPr/>
        </p:nvSpPr>
        <p:spPr bwMode="auto">
          <a:xfrm>
            <a:off x="3981137" y="1497784"/>
            <a:ext cx="1752600" cy="1044315"/>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Devices</a:t>
            </a:r>
          </a:p>
          <a:p>
            <a:pPr algn="ctr"/>
            <a:r>
              <a:rPr lang="en-US" sz="1800" dirty="0"/>
              <a:t>Thrusters, IMU,</a:t>
            </a:r>
          </a:p>
          <a:p>
            <a:pPr algn="ctr"/>
            <a:r>
              <a:rPr lang="en-US" sz="1800" dirty="0"/>
              <a:t>Cameras </a:t>
            </a:r>
            <a:r>
              <a:rPr lang="en-US" sz="1800" dirty="0" err="1"/>
              <a:t>etc</a:t>
            </a:r>
            <a:endParaRPr lang="en-US" sz="1800" dirty="0"/>
          </a:p>
        </p:txBody>
      </p:sp>
      <p:sp>
        <p:nvSpPr>
          <p:cNvPr id="6" name="Rectangle 5"/>
          <p:cNvSpPr/>
          <p:nvPr/>
        </p:nvSpPr>
        <p:spPr bwMode="auto">
          <a:xfrm>
            <a:off x="5943600" y="1514653"/>
            <a:ext cx="1981200" cy="126236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Environment</a:t>
            </a:r>
          </a:p>
          <a:p>
            <a:pPr algn="ctr"/>
            <a:r>
              <a:rPr lang="en-US" sz="1800" dirty="0"/>
              <a:t>Terrain, Gravity</a:t>
            </a:r>
          </a:p>
          <a:p>
            <a:pPr algn="ctr"/>
            <a:r>
              <a:rPr lang="en-US" sz="1800" dirty="0"/>
              <a:t>Atmosphere,</a:t>
            </a:r>
          </a:p>
          <a:p>
            <a:pPr algn="ctr"/>
            <a:r>
              <a:rPr lang="en-US" sz="1800" dirty="0"/>
              <a:t>Ephemerides </a:t>
            </a:r>
            <a:r>
              <a:rPr lang="en-US" sz="1800" dirty="0" err="1"/>
              <a:t>etc</a:t>
            </a:r>
            <a:endParaRPr lang="en-US" sz="1800" dirty="0"/>
          </a:p>
        </p:txBody>
      </p:sp>
      <p:sp>
        <p:nvSpPr>
          <p:cNvPr id="7" name="Rectangle 6"/>
          <p:cNvSpPr/>
          <p:nvPr/>
        </p:nvSpPr>
        <p:spPr bwMode="auto">
          <a:xfrm>
            <a:off x="6172200" y="2898816"/>
            <a:ext cx="1676400" cy="97561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Geometry</a:t>
            </a:r>
          </a:p>
          <a:p>
            <a:pPr algn="ctr"/>
            <a:r>
              <a:rPr lang="en-US" sz="1800" dirty="0"/>
              <a:t>CAD parts</a:t>
            </a:r>
          </a:p>
          <a:p>
            <a:pPr algn="ctr"/>
            <a:r>
              <a:rPr lang="en-US" sz="1800" dirty="0"/>
              <a:t>Primitives</a:t>
            </a:r>
          </a:p>
        </p:txBody>
      </p:sp>
      <p:sp>
        <p:nvSpPr>
          <p:cNvPr id="8" name="Rectangle 7"/>
          <p:cNvSpPr/>
          <p:nvPr/>
        </p:nvSpPr>
        <p:spPr bwMode="auto">
          <a:xfrm>
            <a:off x="8458200" y="2904681"/>
            <a:ext cx="2057400" cy="91440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Visualization</a:t>
            </a:r>
          </a:p>
          <a:p>
            <a:pPr algn="ctr"/>
            <a:r>
              <a:rPr lang="en-US" sz="1800" dirty="0"/>
              <a:t>3D graphics</a:t>
            </a:r>
          </a:p>
          <a:p>
            <a:pPr algn="ctr"/>
            <a:r>
              <a:rPr lang="en-US" sz="1800" dirty="0" err="1"/>
              <a:t>stripcharts</a:t>
            </a:r>
            <a:endParaRPr lang="en-US" sz="1800" dirty="0"/>
          </a:p>
        </p:txBody>
      </p:sp>
      <p:sp>
        <p:nvSpPr>
          <p:cNvPr id="10" name="Rectangle 9"/>
          <p:cNvSpPr/>
          <p:nvPr/>
        </p:nvSpPr>
        <p:spPr bwMode="auto">
          <a:xfrm>
            <a:off x="8728646" y="1540105"/>
            <a:ext cx="1558354" cy="123996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Analysis</a:t>
            </a:r>
          </a:p>
          <a:p>
            <a:pPr algn="ctr"/>
            <a:r>
              <a:rPr lang="en-US" sz="1800" dirty="0"/>
              <a:t>Data logging</a:t>
            </a:r>
          </a:p>
          <a:p>
            <a:pPr algn="ctr"/>
            <a:r>
              <a:rPr lang="en-US" sz="1800" dirty="0"/>
              <a:t>Parametric</a:t>
            </a:r>
          </a:p>
          <a:p>
            <a:pPr algn="ctr"/>
            <a:r>
              <a:rPr lang="en-US" sz="1800" dirty="0"/>
              <a:t>Monte Carlo</a:t>
            </a:r>
          </a:p>
        </p:txBody>
      </p:sp>
      <p:sp>
        <p:nvSpPr>
          <p:cNvPr id="11" name="Rectangle 10"/>
          <p:cNvSpPr/>
          <p:nvPr/>
        </p:nvSpPr>
        <p:spPr bwMode="auto">
          <a:xfrm>
            <a:off x="1682021" y="1484673"/>
            <a:ext cx="1905000" cy="106148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Closed-Loop</a:t>
            </a:r>
          </a:p>
          <a:p>
            <a:pPr algn="ctr"/>
            <a:r>
              <a:rPr lang="en-US" sz="1800" dirty="0"/>
              <a:t>Flight s/w</a:t>
            </a:r>
          </a:p>
          <a:p>
            <a:pPr algn="ctr"/>
            <a:r>
              <a:rPr lang="en-US" sz="1800" dirty="0"/>
              <a:t>Autonomy/Control</a:t>
            </a:r>
            <a:endParaRPr lang="en-US" dirty="0"/>
          </a:p>
        </p:txBody>
      </p:sp>
      <p:sp>
        <p:nvSpPr>
          <p:cNvPr id="13" name="Rectangle 12"/>
          <p:cNvSpPr/>
          <p:nvPr/>
        </p:nvSpPr>
        <p:spPr bwMode="auto">
          <a:xfrm>
            <a:off x="8350458" y="3999273"/>
            <a:ext cx="2241342" cy="156132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Usability</a:t>
            </a:r>
          </a:p>
          <a:p>
            <a:pPr algn="ctr"/>
            <a:r>
              <a:rPr lang="en-US" sz="1800" dirty="0"/>
              <a:t>Introspection</a:t>
            </a:r>
          </a:p>
          <a:p>
            <a:pPr algn="ctr"/>
            <a:r>
              <a:rPr lang="en-US" sz="1800" dirty="0"/>
              <a:t>CLI, GUIs, Scripting</a:t>
            </a:r>
          </a:p>
          <a:p>
            <a:pPr algn="ctr"/>
            <a:r>
              <a:rPr lang="en-US" sz="1800" dirty="0"/>
              <a:t>Docs, Training</a:t>
            </a:r>
          </a:p>
          <a:p>
            <a:pPr algn="ctr"/>
            <a:r>
              <a:rPr lang="en-US" sz="1800" dirty="0"/>
              <a:t>Knowledge base</a:t>
            </a:r>
          </a:p>
        </p:txBody>
      </p:sp>
      <p:sp>
        <p:nvSpPr>
          <p:cNvPr id="14" name="Rectangle 13"/>
          <p:cNvSpPr/>
          <p:nvPr/>
        </p:nvSpPr>
        <p:spPr bwMode="auto">
          <a:xfrm>
            <a:off x="3867994" y="5352608"/>
            <a:ext cx="1828800" cy="1204891"/>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S/W </a:t>
            </a:r>
            <a:r>
              <a:rPr lang="en-US" b="1" dirty="0" err="1"/>
              <a:t>Mgmt</a:t>
            </a:r>
            <a:endParaRPr lang="en-US" b="1" dirty="0"/>
          </a:p>
          <a:p>
            <a:pPr algn="ctr"/>
            <a:r>
              <a:rPr lang="en-US" sz="1800" dirty="0"/>
              <a:t>Version control</a:t>
            </a:r>
          </a:p>
          <a:p>
            <a:pPr algn="ctr"/>
            <a:r>
              <a:rPr lang="en-US" sz="1800" dirty="0"/>
              <a:t>Build system</a:t>
            </a:r>
          </a:p>
          <a:p>
            <a:pPr algn="ctr"/>
            <a:r>
              <a:rPr lang="en-US" sz="1800" dirty="0"/>
              <a:t>Test suite</a:t>
            </a:r>
          </a:p>
        </p:txBody>
      </p:sp>
      <p:sp>
        <p:nvSpPr>
          <p:cNvPr id="15" name="Rectangle 14"/>
          <p:cNvSpPr/>
          <p:nvPr/>
        </p:nvSpPr>
        <p:spPr bwMode="auto">
          <a:xfrm>
            <a:off x="5943601" y="5385255"/>
            <a:ext cx="2014303" cy="1139595"/>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Reusability</a:t>
            </a:r>
          </a:p>
          <a:p>
            <a:pPr algn="ctr"/>
            <a:r>
              <a:rPr lang="en-US" sz="1800" dirty="0"/>
              <a:t>Architecture</a:t>
            </a:r>
          </a:p>
          <a:p>
            <a:pPr algn="ctr"/>
            <a:r>
              <a:rPr lang="en-US" sz="1800" dirty="0"/>
              <a:t>Configurability</a:t>
            </a:r>
          </a:p>
          <a:p>
            <a:pPr algn="ctr"/>
            <a:r>
              <a:rPr lang="en-US" sz="1800" dirty="0"/>
              <a:t>Refactoring</a:t>
            </a:r>
          </a:p>
        </p:txBody>
      </p:sp>
      <p:sp>
        <p:nvSpPr>
          <p:cNvPr id="16" name="Rectangle 15"/>
          <p:cNvSpPr/>
          <p:nvPr/>
        </p:nvSpPr>
        <p:spPr bwMode="auto">
          <a:xfrm>
            <a:off x="1700871" y="5352608"/>
            <a:ext cx="1828800" cy="1204891"/>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Deployment</a:t>
            </a:r>
          </a:p>
          <a:p>
            <a:pPr algn="ctr"/>
            <a:r>
              <a:rPr lang="en-US" sz="1800" dirty="0"/>
              <a:t>Bundling</a:t>
            </a:r>
          </a:p>
          <a:p>
            <a:pPr algn="ctr"/>
            <a:r>
              <a:rPr lang="en-US" sz="1800" dirty="0"/>
              <a:t>Porting</a:t>
            </a:r>
          </a:p>
          <a:p>
            <a:pPr algn="ctr"/>
            <a:r>
              <a:rPr lang="en-US" sz="1800" dirty="0"/>
              <a:t>Issue tracking</a:t>
            </a:r>
          </a:p>
        </p:txBody>
      </p:sp>
      <p:sp>
        <p:nvSpPr>
          <p:cNvPr id="17" name="Rectangle 16"/>
          <p:cNvSpPr/>
          <p:nvPr/>
        </p:nvSpPr>
        <p:spPr bwMode="auto">
          <a:xfrm>
            <a:off x="4419600" y="4151673"/>
            <a:ext cx="2628900" cy="9893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Evolution</a:t>
            </a:r>
          </a:p>
          <a:p>
            <a:pPr algn="ctr"/>
            <a:r>
              <a:rPr lang="en-US" sz="1800" dirty="0"/>
              <a:t>R&amp;D, new applications</a:t>
            </a:r>
          </a:p>
          <a:p>
            <a:pPr algn="ctr"/>
            <a:r>
              <a:rPr lang="en-US" sz="1800" dirty="0"/>
              <a:t>new tools &amp; capabilities</a:t>
            </a:r>
          </a:p>
        </p:txBody>
      </p:sp>
      <p:cxnSp>
        <p:nvCxnSpPr>
          <p:cNvPr id="19" name="Straight Arrow Connector 18"/>
          <p:cNvCxnSpPr>
            <a:stCxn id="4" idx="0"/>
            <a:endCxn id="5" idx="2"/>
          </p:cNvCxnSpPr>
          <p:nvPr/>
        </p:nvCxnSpPr>
        <p:spPr bwMode="auto">
          <a:xfrm flipH="1" flipV="1">
            <a:off x="4857438" y="2542099"/>
            <a:ext cx="8433" cy="23797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1" name="Straight Arrow Connector 20"/>
          <p:cNvCxnSpPr>
            <a:stCxn id="5" idx="1"/>
            <a:endCxn id="11" idx="3"/>
          </p:cNvCxnSpPr>
          <p:nvPr/>
        </p:nvCxnSpPr>
        <p:spPr bwMode="auto">
          <a:xfrm flipH="1" flipV="1">
            <a:off x="3587021" y="2015417"/>
            <a:ext cx="394116" cy="4524"/>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4" name="Straight Arrow Connector 23"/>
          <p:cNvCxnSpPr>
            <a:stCxn id="5" idx="3"/>
            <a:endCxn id="6" idx="1"/>
          </p:cNvCxnSpPr>
          <p:nvPr/>
        </p:nvCxnSpPr>
        <p:spPr bwMode="auto">
          <a:xfrm>
            <a:off x="5733738" y="2019941"/>
            <a:ext cx="209863" cy="125896"/>
          </a:xfrm>
          <a:prstGeom prst="straightConnector1">
            <a:avLst/>
          </a:prstGeom>
          <a:solidFill>
            <a:schemeClr val="accent1"/>
          </a:solidFill>
          <a:ln w="9525" cap="flat" cmpd="sng" algn="ctr">
            <a:solidFill>
              <a:schemeClr val="tx1"/>
            </a:solidFill>
            <a:prstDash val="solid"/>
            <a:round/>
            <a:headEnd type="triangle"/>
            <a:tailEnd type="none"/>
          </a:ln>
          <a:effectLst/>
        </p:spPr>
      </p:cxnSp>
      <p:cxnSp>
        <p:nvCxnSpPr>
          <p:cNvPr id="27" name="Straight Arrow Connector 26"/>
          <p:cNvCxnSpPr>
            <a:stCxn id="7" idx="1"/>
            <a:endCxn id="4" idx="3"/>
          </p:cNvCxnSpPr>
          <p:nvPr/>
        </p:nvCxnSpPr>
        <p:spPr bwMode="auto">
          <a:xfrm flipH="1">
            <a:off x="5913620" y="3386621"/>
            <a:ext cx="258580" cy="3052"/>
          </a:xfrm>
          <a:prstGeom prst="straightConnector1">
            <a:avLst/>
          </a:prstGeom>
          <a:solidFill>
            <a:schemeClr val="accent1"/>
          </a:solidFill>
          <a:ln w="9525" cap="flat" cmpd="sng" algn="ctr">
            <a:solidFill>
              <a:schemeClr val="tx1"/>
            </a:solidFill>
            <a:prstDash val="solid"/>
            <a:round/>
            <a:headEnd type="triangle"/>
            <a:tailEnd type="none"/>
          </a:ln>
          <a:effectLst/>
        </p:spPr>
      </p:cxnSp>
      <p:cxnSp>
        <p:nvCxnSpPr>
          <p:cNvPr id="30" name="Straight Arrow Connector 29"/>
          <p:cNvCxnSpPr>
            <a:stCxn id="7" idx="3"/>
            <a:endCxn id="8" idx="1"/>
          </p:cNvCxnSpPr>
          <p:nvPr/>
        </p:nvCxnSpPr>
        <p:spPr bwMode="auto">
          <a:xfrm flipV="1">
            <a:off x="7848600" y="3361881"/>
            <a:ext cx="609600" cy="24740"/>
          </a:xfrm>
          <a:prstGeom prst="straightConnector1">
            <a:avLst/>
          </a:prstGeom>
          <a:solidFill>
            <a:schemeClr val="accent1"/>
          </a:solidFill>
          <a:ln w="9525" cap="flat" cmpd="sng" algn="ctr">
            <a:solidFill>
              <a:schemeClr val="tx1"/>
            </a:solidFill>
            <a:prstDash val="solid"/>
            <a:round/>
            <a:headEnd type="none"/>
            <a:tailEnd type="triangle"/>
          </a:ln>
          <a:effectLst/>
        </p:spPr>
      </p:cxnSp>
      <p:sp>
        <p:nvSpPr>
          <p:cNvPr id="23" name="Rectangle 22"/>
          <p:cNvSpPr/>
          <p:nvPr/>
        </p:nvSpPr>
        <p:spPr bwMode="auto">
          <a:xfrm>
            <a:off x="1690878" y="2798633"/>
            <a:ext cx="2035540" cy="975610"/>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Sim Manager</a:t>
            </a:r>
          </a:p>
          <a:p>
            <a:pPr algn="ctr"/>
            <a:r>
              <a:rPr lang="en-US" sz="1800" dirty="0"/>
              <a:t>propagation, </a:t>
            </a:r>
            <a:r>
              <a:rPr lang="en-US" sz="1800" dirty="0" err="1"/>
              <a:t>fsm</a:t>
            </a:r>
            <a:r>
              <a:rPr lang="en-US" sz="1800" dirty="0"/>
              <a:t>, </a:t>
            </a:r>
          </a:p>
          <a:p>
            <a:pPr algn="ctr"/>
            <a:r>
              <a:rPr lang="en-US" sz="1800" dirty="0"/>
              <a:t>events</a:t>
            </a:r>
          </a:p>
        </p:txBody>
      </p:sp>
      <p:sp>
        <p:nvSpPr>
          <p:cNvPr id="3" name="Freeform 2"/>
          <p:cNvSpPr/>
          <p:nvPr/>
        </p:nvSpPr>
        <p:spPr bwMode="auto">
          <a:xfrm>
            <a:off x="1562686" y="1211228"/>
            <a:ext cx="6531340" cy="2949663"/>
          </a:xfrm>
          <a:custGeom>
            <a:avLst/>
            <a:gdLst>
              <a:gd name="connsiteX0" fmla="*/ 1786218 w 3010567"/>
              <a:gd name="connsiteY0" fmla="*/ 17929 h 1521792"/>
              <a:gd name="connsiteX1" fmla="*/ 253254 w 3010567"/>
              <a:gd name="connsiteY1" fmla="*/ 259976 h 1521792"/>
              <a:gd name="connsiteX2" fmla="*/ 127748 w 3010567"/>
              <a:gd name="connsiteY2" fmla="*/ 1389529 h 1521792"/>
              <a:gd name="connsiteX3" fmla="*/ 1535206 w 3010567"/>
              <a:gd name="connsiteY3" fmla="*/ 1488141 h 1521792"/>
              <a:gd name="connsiteX4" fmla="*/ 2844054 w 3010567"/>
              <a:gd name="connsiteY4" fmla="*/ 1290917 h 1521792"/>
              <a:gd name="connsiteX5" fmla="*/ 2745442 w 3010567"/>
              <a:gd name="connsiteY5" fmla="*/ 394447 h 1521792"/>
              <a:gd name="connsiteX6" fmla="*/ 602877 w 3010567"/>
              <a:gd name="connsiteY6" fmla="*/ 0 h 1521792"/>
              <a:gd name="connsiteX0" fmla="*/ 1786218 w 3005132"/>
              <a:gd name="connsiteY0" fmla="*/ 161364 h 1665227"/>
              <a:gd name="connsiteX1" fmla="*/ 253254 w 3005132"/>
              <a:gd name="connsiteY1" fmla="*/ 403411 h 1665227"/>
              <a:gd name="connsiteX2" fmla="*/ 127748 w 3005132"/>
              <a:gd name="connsiteY2" fmla="*/ 1532964 h 1665227"/>
              <a:gd name="connsiteX3" fmla="*/ 1535206 w 3005132"/>
              <a:gd name="connsiteY3" fmla="*/ 1631576 h 1665227"/>
              <a:gd name="connsiteX4" fmla="*/ 2844054 w 3005132"/>
              <a:gd name="connsiteY4" fmla="*/ 1434352 h 1665227"/>
              <a:gd name="connsiteX5" fmla="*/ 2745442 w 3005132"/>
              <a:gd name="connsiteY5" fmla="*/ 537882 h 1665227"/>
              <a:gd name="connsiteX6" fmla="*/ 692524 w 3005132"/>
              <a:gd name="connsiteY6" fmla="*/ 0 h 1665227"/>
              <a:gd name="connsiteX0" fmla="*/ 2951071 w 3067326"/>
              <a:gd name="connsiteY0" fmla="*/ 188258 h 1665227"/>
              <a:gd name="connsiteX1" fmla="*/ 315448 w 3067326"/>
              <a:gd name="connsiteY1" fmla="*/ 403411 h 1665227"/>
              <a:gd name="connsiteX2" fmla="*/ 189942 w 3067326"/>
              <a:gd name="connsiteY2" fmla="*/ 1532964 h 1665227"/>
              <a:gd name="connsiteX3" fmla="*/ 1597400 w 3067326"/>
              <a:gd name="connsiteY3" fmla="*/ 1631576 h 1665227"/>
              <a:gd name="connsiteX4" fmla="*/ 2906248 w 3067326"/>
              <a:gd name="connsiteY4" fmla="*/ 1434352 h 1665227"/>
              <a:gd name="connsiteX5" fmla="*/ 2807636 w 3067326"/>
              <a:gd name="connsiteY5" fmla="*/ 537882 h 1665227"/>
              <a:gd name="connsiteX6" fmla="*/ 754718 w 3067326"/>
              <a:gd name="connsiteY6" fmla="*/ 0 h 1665227"/>
              <a:gd name="connsiteX0" fmla="*/ 2951071 w 3084990"/>
              <a:gd name="connsiteY0" fmla="*/ 62752 h 1539721"/>
              <a:gd name="connsiteX1" fmla="*/ 315448 w 3084990"/>
              <a:gd name="connsiteY1" fmla="*/ 277905 h 1539721"/>
              <a:gd name="connsiteX2" fmla="*/ 189942 w 3084990"/>
              <a:gd name="connsiteY2" fmla="*/ 1407458 h 1539721"/>
              <a:gd name="connsiteX3" fmla="*/ 1597400 w 3084990"/>
              <a:gd name="connsiteY3" fmla="*/ 1506070 h 1539721"/>
              <a:gd name="connsiteX4" fmla="*/ 2906248 w 3084990"/>
              <a:gd name="connsiteY4" fmla="*/ 1308846 h 1539721"/>
              <a:gd name="connsiteX5" fmla="*/ 2807636 w 3084990"/>
              <a:gd name="connsiteY5" fmla="*/ 412376 h 1539721"/>
              <a:gd name="connsiteX6" fmla="*/ 467847 w 3084990"/>
              <a:gd name="connsiteY6" fmla="*/ 0 h 1539721"/>
              <a:gd name="connsiteX0" fmla="*/ 2551719 w 3062156"/>
              <a:gd name="connsiteY0" fmla="*/ 53787 h 1539721"/>
              <a:gd name="connsiteX1" fmla="*/ 292614 w 3062156"/>
              <a:gd name="connsiteY1" fmla="*/ 277905 h 1539721"/>
              <a:gd name="connsiteX2" fmla="*/ 167108 w 3062156"/>
              <a:gd name="connsiteY2" fmla="*/ 1407458 h 1539721"/>
              <a:gd name="connsiteX3" fmla="*/ 1574566 w 3062156"/>
              <a:gd name="connsiteY3" fmla="*/ 1506070 h 1539721"/>
              <a:gd name="connsiteX4" fmla="*/ 2883414 w 3062156"/>
              <a:gd name="connsiteY4" fmla="*/ 1308846 h 1539721"/>
              <a:gd name="connsiteX5" fmla="*/ 2784802 w 3062156"/>
              <a:gd name="connsiteY5" fmla="*/ 412376 h 1539721"/>
              <a:gd name="connsiteX6" fmla="*/ 445013 w 3062156"/>
              <a:gd name="connsiteY6" fmla="*/ 0 h 1539721"/>
              <a:gd name="connsiteX0" fmla="*/ 2445972 w 2956409"/>
              <a:gd name="connsiteY0" fmla="*/ 53787 h 1539721"/>
              <a:gd name="connsiteX1" fmla="*/ 186867 w 2956409"/>
              <a:gd name="connsiteY1" fmla="*/ 277905 h 1539721"/>
              <a:gd name="connsiteX2" fmla="*/ 276514 w 2956409"/>
              <a:gd name="connsiteY2" fmla="*/ 1407458 h 1539721"/>
              <a:gd name="connsiteX3" fmla="*/ 1468819 w 2956409"/>
              <a:gd name="connsiteY3" fmla="*/ 1506070 h 1539721"/>
              <a:gd name="connsiteX4" fmla="*/ 2777667 w 2956409"/>
              <a:gd name="connsiteY4" fmla="*/ 1308846 h 1539721"/>
              <a:gd name="connsiteX5" fmla="*/ 2679055 w 2956409"/>
              <a:gd name="connsiteY5" fmla="*/ 412376 h 1539721"/>
              <a:gd name="connsiteX6" fmla="*/ 339266 w 2956409"/>
              <a:gd name="connsiteY6" fmla="*/ 0 h 1539721"/>
              <a:gd name="connsiteX0" fmla="*/ 2439476 w 2949913"/>
              <a:gd name="connsiteY0" fmla="*/ 53787 h 1532278"/>
              <a:gd name="connsiteX1" fmla="*/ 189336 w 2949913"/>
              <a:gd name="connsiteY1" fmla="*/ 403411 h 1532278"/>
              <a:gd name="connsiteX2" fmla="*/ 270018 w 2949913"/>
              <a:gd name="connsiteY2" fmla="*/ 1407458 h 1532278"/>
              <a:gd name="connsiteX3" fmla="*/ 1462323 w 2949913"/>
              <a:gd name="connsiteY3" fmla="*/ 1506070 h 1532278"/>
              <a:gd name="connsiteX4" fmla="*/ 2771171 w 2949913"/>
              <a:gd name="connsiteY4" fmla="*/ 1308846 h 1532278"/>
              <a:gd name="connsiteX5" fmla="*/ 2672559 w 2949913"/>
              <a:gd name="connsiteY5" fmla="*/ 412376 h 1532278"/>
              <a:gd name="connsiteX6" fmla="*/ 332770 w 2949913"/>
              <a:gd name="connsiteY6" fmla="*/ 0 h 1532278"/>
              <a:gd name="connsiteX0" fmla="*/ 2426660 w 2937097"/>
              <a:gd name="connsiteY0" fmla="*/ 53787 h 1537545"/>
              <a:gd name="connsiteX1" fmla="*/ 194449 w 2937097"/>
              <a:gd name="connsiteY1" fmla="*/ 313764 h 1537545"/>
              <a:gd name="connsiteX2" fmla="*/ 257202 w 2937097"/>
              <a:gd name="connsiteY2" fmla="*/ 1407458 h 1537545"/>
              <a:gd name="connsiteX3" fmla="*/ 1449507 w 2937097"/>
              <a:gd name="connsiteY3" fmla="*/ 1506070 h 1537545"/>
              <a:gd name="connsiteX4" fmla="*/ 2758355 w 2937097"/>
              <a:gd name="connsiteY4" fmla="*/ 1308846 h 1537545"/>
              <a:gd name="connsiteX5" fmla="*/ 2659743 w 2937097"/>
              <a:gd name="connsiteY5" fmla="*/ 412376 h 1537545"/>
              <a:gd name="connsiteX6" fmla="*/ 319954 w 2937097"/>
              <a:gd name="connsiteY6" fmla="*/ 0 h 1537545"/>
              <a:gd name="connsiteX0" fmla="*/ 2426244 w 2937238"/>
              <a:gd name="connsiteY0" fmla="*/ 53787 h 1492249"/>
              <a:gd name="connsiteX1" fmla="*/ 194033 w 2937238"/>
              <a:gd name="connsiteY1" fmla="*/ 313764 h 1492249"/>
              <a:gd name="connsiteX2" fmla="*/ 256786 w 2937238"/>
              <a:gd name="connsiteY2" fmla="*/ 1407458 h 1492249"/>
              <a:gd name="connsiteX3" fmla="*/ 1440126 w 2937238"/>
              <a:gd name="connsiteY3" fmla="*/ 1407458 h 1492249"/>
              <a:gd name="connsiteX4" fmla="*/ 2757939 w 2937238"/>
              <a:gd name="connsiteY4" fmla="*/ 1308846 h 1492249"/>
              <a:gd name="connsiteX5" fmla="*/ 2659327 w 2937238"/>
              <a:gd name="connsiteY5" fmla="*/ 412376 h 1492249"/>
              <a:gd name="connsiteX6" fmla="*/ 319538 w 2937238"/>
              <a:gd name="connsiteY6" fmla="*/ 0 h 1492249"/>
              <a:gd name="connsiteX0" fmla="*/ 2426244 w 2937238"/>
              <a:gd name="connsiteY0" fmla="*/ 53787 h 1422781"/>
              <a:gd name="connsiteX1" fmla="*/ 194033 w 2937238"/>
              <a:gd name="connsiteY1" fmla="*/ 313764 h 1422781"/>
              <a:gd name="connsiteX2" fmla="*/ 256786 w 2937238"/>
              <a:gd name="connsiteY2" fmla="*/ 1281952 h 1422781"/>
              <a:gd name="connsiteX3" fmla="*/ 1440126 w 2937238"/>
              <a:gd name="connsiteY3" fmla="*/ 1407458 h 1422781"/>
              <a:gd name="connsiteX4" fmla="*/ 2757939 w 2937238"/>
              <a:gd name="connsiteY4" fmla="*/ 1308846 h 1422781"/>
              <a:gd name="connsiteX5" fmla="*/ 2659327 w 2937238"/>
              <a:gd name="connsiteY5" fmla="*/ 412376 h 1422781"/>
              <a:gd name="connsiteX6" fmla="*/ 319538 w 2937238"/>
              <a:gd name="connsiteY6" fmla="*/ 0 h 1422781"/>
              <a:gd name="connsiteX0" fmla="*/ 3860843 w 4371837"/>
              <a:gd name="connsiteY0" fmla="*/ 1297989 h 2758659"/>
              <a:gd name="connsiteX1" fmla="*/ 54809 w 4371837"/>
              <a:gd name="connsiteY1" fmla="*/ 19312 h 2758659"/>
              <a:gd name="connsiteX2" fmla="*/ 1691385 w 4371837"/>
              <a:gd name="connsiteY2" fmla="*/ 2526154 h 2758659"/>
              <a:gd name="connsiteX3" fmla="*/ 2874725 w 4371837"/>
              <a:gd name="connsiteY3" fmla="*/ 2651660 h 2758659"/>
              <a:gd name="connsiteX4" fmla="*/ 4192538 w 4371837"/>
              <a:gd name="connsiteY4" fmla="*/ 2553048 h 2758659"/>
              <a:gd name="connsiteX5" fmla="*/ 4093926 w 4371837"/>
              <a:gd name="connsiteY5" fmla="*/ 1656578 h 2758659"/>
              <a:gd name="connsiteX6" fmla="*/ 1754137 w 4371837"/>
              <a:gd name="connsiteY6" fmla="*/ 1244202 h 2758659"/>
              <a:gd name="connsiteX0" fmla="*/ 4212904 w 4723898"/>
              <a:gd name="connsiteY0" fmla="*/ 1299496 h 2797372"/>
              <a:gd name="connsiteX1" fmla="*/ 406870 w 4723898"/>
              <a:gd name="connsiteY1" fmla="*/ 20819 h 2797372"/>
              <a:gd name="connsiteX2" fmla="*/ 425661 w 4723898"/>
              <a:gd name="connsiteY2" fmla="*/ 2580414 h 2797372"/>
              <a:gd name="connsiteX3" fmla="*/ 3226786 w 4723898"/>
              <a:gd name="connsiteY3" fmla="*/ 2653167 h 2797372"/>
              <a:gd name="connsiteX4" fmla="*/ 4544599 w 4723898"/>
              <a:gd name="connsiteY4" fmla="*/ 2554555 h 2797372"/>
              <a:gd name="connsiteX5" fmla="*/ 4445987 w 4723898"/>
              <a:gd name="connsiteY5" fmla="*/ 1658085 h 2797372"/>
              <a:gd name="connsiteX6" fmla="*/ 2106198 w 4723898"/>
              <a:gd name="connsiteY6" fmla="*/ 1245709 h 2797372"/>
              <a:gd name="connsiteX0" fmla="*/ 4212904 w 6651701"/>
              <a:gd name="connsiteY0" fmla="*/ 1299496 h 2792397"/>
              <a:gd name="connsiteX1" fmla="*/ 406870 w 6651701"/>
              <a:gd name="connsiteY1" fmla="*/ 20819 h 2792397"/>
              <a:gd name="connsiteX2" fmla="*/ 425661 w 6651701"/>
              <a:gd name="connsiteY2" fmla="*/ 2580414 h 2792397"/>
              <a:gd name="connsiteX3" fmla="*/ 3226786 w 6651701"/>
              <a:gd name="connsiteY3" fmla="*/ 2653167 h 2792397"/>
              <a:gd name="connsiteX4" fmla="*/ 6637168 w 6651701"/>
              <a:gd name="connsiteY4" fmla="*/ 2668855 h 2792397"/>
              <a:gd name="connsiteX5" fmla="*/ 4445987 w 6651701"/>
              <a:gd name="connsiteY5" fmla="*/ 1658085 h 2792397"/>
              <a:gd name="connsiteX6" fmla="*/ 2106198 w 6651701"/>
              <a:gd name="connsiteY6" fmla="*/ 1245709 h 2792397"/>
              <a:gd name="connsiteX0" fmla="*/ 4212904 w 7076385"/>
              <a:gd name="connsiteY0" fmla="*/ 1299496 h 2860964"/>
              <a:gd name="connsiteX1" fmla="*/ 406870 w 7076385"/>
              <a:gd name="connsiteY1" fmla="*/ 20819 h 2860964"/>
              <a:gd name="connsiteX2" fmla="*/ 425661 w 7076385"/>
              <a:gd name="connsiteY2" fmla="*/ 2580414 h 2860964"/>
              <a:gd name="connsiteX3" fmla="*/ 3226786 w 7076385"/>
              <a:gd name="connsiteY3" fmla="*/ 2653167 h 2860964"/>
              <a:gd name="connsiteX4" fmla="*/ 6637168 w 7076385"/>
              <a:gd name="connsiteY4" fmla="*/ 2668855 h 2860964"/>
              <a:gd name="connsiteX5" fmla="*/ 6767156 w 7076385"/>
              <a:gd name="connsiteY5" fmla="*/ 49093 h 2860964"/>
              <a:gd name="connsiteX6" fmla="*/ 2106198 w 7076385"/>
              <a:gd name="connsiteY6" fmla="*/ 1245709 h 2860964"/>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132511 w 7102698"/>
              <a:gd name="connsiteY6" fmla="*/ 14117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589151 w 7065770"/>
              <a:gd name="connsiteY0" fmla="*/ 191962 h 3027672"/>
              <a:gd name="connsiteX1" fmla="*/ 396255 w 7065770"/>
              <a:gd name="connsiteY1" fmla="*/ 188170 h 3027672"/>
              <a:gd name="connsiteX2" fmla="*/ 494177 w 7065770"/>
              <a:gd name="connsiteY2" fmla="*/ 2765349 h 3027672"/>
              <a:gd name="connsiteX3" fmla="*/ 3216171 w 7065770"/>
              <a:gd name="connsiteY3" fmla="*/ 2820518 h 3027672"/>
              <a:gd name="connsiteX4" fmla="*/ 6626553 w 7065770"/>
              <a:gd name="connsiteY4" fmla="*/ 2836206 h 3027672"/>
              <a:gd name="connsiteX5" fmla="*/ 6756541 w 7065770"/>
              <a:gd name="connsiteY5" fmla="*/ 216444 h 3027672"/>
              <a:gd name="connsiteX6" fmla="*/ 2456068 w 7065770"/>
              <a:gd name="connsiteY6" fmla="*/ 155760 h 3027672"/>
              <a:gd name="connsiteX0" fmla="*/ 4515240 w 6991859"/>
              <a:gd name="connsiteY0" fmla="*/ 191962 h 3027672"/>
              <a:gd name="connsiteX1" fmla="*/ 322344 w 6991859"/>
              <a:gd name="connsiteY1" fmla="*/ 188170 h 3027672"/>
              <a:gd name="connsiteX2" fmla="*/ 420266 w 6991859"/>
              <a:gd name="connsiteY2" fmla="*/ 2765349 h 3027672"/>
              <a:gd name="connsiteX3" fmla="*/ 3142260 w 6991859"/>
              <a:gd name="connsiteY3" fmla="*/ 2820518 h 3027672"/>
              <a:gd name="connsiteX4" fmla="*/ 6552642 w 6991859"/>
              <a:gd name="connsiteY4" fmla="*/ 2836206 h 3027672"/>
              <a:gd name="connsiteX5" fmla="*/ 6682630 w 6991859"/>
              <a:gd name="connsiteY5" fmla="*/ 216444 h 3027672"/>
              <a:gd name="connsiteX6" fmla="*/ 2382157 w 6991859"/>
              <a:gd name="connsiteY6" fmla="*/ 155760 h 3027672"/>
              <a:gd name="connsiteX0" fmla="*/ 4267050 w 6743669"/>
              <a:gd name="connsiteY0" fmla="*/ 348258 h 3183968"/>
              <a:gd name="connsiteX1" fmla="*/ 74154 w 6743669"/>
              <a:gd name="connsiteY1" fmla="*/ 344466 h 3183968"/>
              <a:gd name="connsiteX2" fmla="*/ 172076 w 6743669"/>
              <a:gd name="connsiteY2" fmla="*/ 2921645 h 3183968"/>
              <a:gd name="connsiteX3" fmla="*/ 2894070 w 6743669"/>
              <a:gd name="connsiteY3" fmla="*/ 2976814 h 3183968"/>
              <a:gd name="connsiteX4" fmla="*/ 6304452 w 6743669"/>
              <a:gd name="connsiteY4" fmla="*/ 2992502 h 3183968"/>
              <a:gd name="connsiteX5" fmla="*/ 6434440 w 6743669"/>
              <a:gd name="connsiteY5" fmla="*/ 372740 h 3183968"/>
              <a:gd name="connsiteX6" fmla="*/ 2133967 w 6743669"/>
              <a:gd name="connsiteY6" fmla="*/ 312056 h 3183968"/>
              <a:gd name="connsiteX0" fmla="*/ 4537921 w 7014540"/>
              <a:gd name="connsiteY0" fmla="*/ 191312 h 3027344"/>
              <a:gd name="connsiteX1" fmla="*/ 345025 w 7014540"/>
              <a:gd name="connsiteY1" fmla="*/ 187520 h 3027344"/>
              <a:gd name="connsiteX2" fmla="*/ 381401 w 7014540"/>
              <a:gd name="connsiteY2" fmla="*/ 2755907 h 3027344"/>
              <a:gd name="connsiteX3" fmla="*/ 3164941 w 7014540"/>
              <a:gd name="connsiteY3" fmla="*/ 2819868 h 3027344"/>
              <a:gd name="connsiteX4" fmla="*/ 6575323 w 7014540"/>
              <a:gd name="connsiteY4" fmla="*/ 2835556 h 3027344"/>
              <a:gd name="connsiteX5" fmla="*/ 6705311 w 7014540"/>
              <a:gd name="connsiteY5" fmla="*/ 215794 h 3027344"/>
              <a:gd name="connsiteX6" fmla="*/ 2404838 w 7014540"/>
              <a:gd name="connsiteY6" fmla="*/ 155110 h 3027344"/>
              <a:gd name="connsiteX0" fmla="*/ 4395689 w 6872308"/>
              <a:gd name="connsiteY0" fmla="*/ 371053 h 3207085"/>
              <a:gd name="connsiteX1" fmla="*/ 202793 w 6872308"/>
              <a:gd name="connsiteY1" fmla="*/ 367261 h 3207085"/>
              <a:gd name="connsiteX2" fmla="*/ 239169 w 6872308"/>
              <a:gd name="connsiteY2" fmla="*/ 2935648 h 3207085"/>
              <a:gd name="connsiteX3" fmla="*/ 3022709 w 6872308"/>
              <a:gd name="connsiteY3" fmla="*/ 2999609 h 3207085"/>
              <a:gd name="connsiteX4" fmla="*/ 6433091 w 6872308"/>
              <a:gd name="connsiteY4" fmla="*/ 3015297 h 3207085"/>
              <a:gd name="connsiteX5" fmla="*/ 6563079 w 6872308"/>
              <a:gd name="connsiteY5" fmla="*/ 395535 h 3207085"/>
              <a:gd name="connsiteX6" fmla="*/ 2262606 w 6872308"/>
              <a:gd name="connsiteY6" fmla="*/ 334851 h 3207085"/>
              <a:gd name="connsiteX0" fmla="*/ 4294216 w 6770835"/>
              <a:gd name="connsiteY0" fmla="*/ 429666 h 3265698"/>
              <a:gd name="connsiteX1" fmla="*/ 101320 w 6770835"/>
              <a:gd name="connsiteY1" fmla="*/ 425874 h 3265698"/>
              <a:gd name="connsiteX2" fmla="*/ 137696 w 6770835"/>
              <a:gd name="connsiteY2" fmla="*/ 2994261 h 3265698"/>
              <a:gd name="connsiteX3" fmla="*/ 2921236 w 6770835"/>
              <a:gd name="connsiteY3" fmla="*/ 3058222 h 3265698"/>
              <a:gd name="connsiteX4" fmla="*/ 6331618 w 6770835"/>
              <a:gd name="connsiteY4" fmla="*/ 3073910 h 3265698"/>
              <a:gd name="connsiteX5" fmla="*/ 6461606 w 6770835"/>
              <a:gd name="connsiteY5" fmla="*/ 454148 h 3265698"/>
              <a:gd name="connsiteX6" fmla="*/ 2161133 w 6770835"/>
              <a:gd name="connsiteY6" fmla="*/ 393464 h 3265698"/>
              <a:gd name="connsiteX0" fmla="*/ 4294216 w 6692988"/>
              <a:gd name="connsiteY0" fmla="*/ 429666 h 3347756"/>
              <a:gd name="connsiteX1" fmla="*/ 101320 w 6692988"/>
              <a:gd name="connsiteY1" fmla="*/ 425874 h 3347756"/>
              <a:gd name="connsiteX2" fmla="*/ 137696 w 6692988"/>
              <a:gd name="connsiteY2" fmla="*/ 2994261 h 3347756"/>
              <a:gd name="connsiteX3" fmla="*/ 2921236 w 6692988"/>
              <a:gd name="connsiteY3" fmla="*/ 3058222 h 3347756"/>
              <a:gd name="connsiteX4" fmla="*/ 6331618 w 6692988"/>
              <a:gd name="connsiteY4" fmla="*/ 3073910 h 3347756"/>
              <a:gd name="connsiteX5" fmla="*/ 6461606 w 6692988"/>
              <a:gd name="connsiteY5" fmla="*/ 454148 h 3347756"/>
              <a:gd name="connsiteX6" fmla="*/ 2161133 w 6692988"/>
              <a:gd name="connsiteY6" fmla="*/ 393464 h 3347756"/>
              <a:gd name="connsiteX0" fmla="*/ 4294216 w 6625700"/>
              <a:gd name="connsiteY0" fmla="*/ 429666 h 3347756"/>
              <a:gd name="connsiteX1" fmla="*/ 101320 w 6625700"/>
              <a:gd name="connsiteY1" fmla="*/ 425874 h 3347756"/>
              <a:gd name="connsiteX2" fmla="*/ 137696 w 6625700"/>
              <a:gd name="connsiteY2" fmla="*/ 2994261 h 3347756"/>
              <a:gd name="connsiteX3" fmla="*/ 2921236 w 6625700"/>
              <a:gd name="connsiteY3" fmla="*/ 3058222 h 3347756"/>
              <a:gd name="connsiteX4" fmla="*/ 6331618 w 6625700"/>
              <a:gd name="connsiteY4" fmla="*/ 3073910 h 3347756"/>
              <a:gd name="connsiteX5" fmla="*/ 6461606 w 6625700"/>
              <a:gd name="connsiteY5" fmla="*/ 454148 h 3347756"/>
              <a:gd name="connsiteX6" fmla="*/ 2161133 w 6625700"/>
              <a:gd name="connsiteY6" fmla="*/ 393464 h 3347756"/>
              <a:gd name="connsiteX0" fmla="*/ 4394137 w 6823624"/>
              <a:gd name="connsiteY0" fmla="*/ 429666 h 3090758"/>
              <a:gd name="connsiteX1" fmla="*/ 201241 w 6823624"/>
              <a:gd name="connsiteY1" fmla="*/ 425874 h 3090758"/>
              <a:gd name="connsiteX2" fmla="*/ 237617 w 6823624"/>
              <a:gd name="connsiteY2" fmla="*/ 2994261 h 3090758"/>
              <a:gd name="connsiteX3" fmla="*/ 2838277 w 6823624"/>
              <a:gd name="connsiteY3" fmla="*/ 1643308 h 3090758"/>
              <a:gd name="connsiteX4" fmla="*/ 6431539 w 6823624"/>
              <a:gd name="connsiteY4" fmla="*/ 3073910 h 3090758"/>
              <a:gd name="connsiteX5" fmla="*/ 6561527 w 6823624"/>
              <a:gd name="connsiteY5" fmla="*/ 454148 h 3090758"/>
              <a:gd name="connsiteX6" fmla="*/ 2261054 w 6823624"/>
              <a:gd name="connsiteY6" fmla="*/ 393464 h 3090758"/>
              <a:gd name="connsiteX0" fmla="*/ 4317008 w 6746495"/>
              <a:gd name="connsiteY0" fmla="*/ 429666 h 3092322"/>
              <a:gd name="connsiteX1" fmla="*/ 124112 w 6746495"/>
              <a:gd name="connsiteY1" fmla="*/ 425874 h 3092322"/>
              <a:gd name="connsiteX2" fmla="*/ 160488 w 6746495"/>
              <a:gd name="connsiteY2" fmla="*/ 2994261 h 3092322"/>
              <a:gd name="connsiteX3" fmla="*/ 1658570 w 6746495"/>
              <a:gd name="connsiteY3" fmla="*/ 2082240 h 3092322"/>
              <a:gd name="connsiteX4" fmla="*/ 2761148 w 6746495"/>
              <a:gd name="connsiteY4" fmla="*/ 1643308 h 3092322"/>
              <a:gd name="connsiteX5" fmla="*/ 6354410 w 6746495"/>
              <a:gd name="connsiteY5" fmla="*/ 3073910 h 3092322"/>
              <a:gd name="connsiteX6" fmla="*/ 6484398 w 6746495"/>
              <a:gd name="connsiteY6" fmla="*/ 454148 h 3092322"/>
              <a:gd name="connsiteX7" fmla="*/ 2183925 w 6746495"/>
              <a:gd name="connsiteY7" fmla="*/ 393464 h 3092322"/>
              <a:gd name="connsiteX0" fmla="*/ 4348039 w 6777526"/>
              <a:gd name="connsiteY0" fmla="*/ 429666 h 3187452"/>
              <a:gd name="connsiteX1" fmla="*/ 155143 w 6777526"/>
              <a:gd name="connsiteY1" fmla="*/ 425874 h 3187452"/>
              <a:gd name="connsiteX2" fmla="*/ 191519 w 6777526"/>
              <a:gd name="connsiteY2" fmla="*/ 2994261 h 3187452"/>
              <a:gd name="connsiteX3" fmla="*/ 2141988 w 6777526"/>
              <a:gd name="connsiteY3" fmla="*/ 2852261 h 3187452"/>
              <a:gd name="connsiteX4" fmla="*/ 2792179 w 6777526"/>
              <a:gd name="connsiteY4" fmla="*/ 1643308 h 3187452"/>
              <a:gd name="connsiteX5" fmla="*/ 6385441 w 6777526"/>
              <a:gd name="connsiteY5" fmla="*/ 3073910 h 3187452"/>
              <a:gd name="connsiteX6" fmla="*/ 6515429 w 6777526"/>
              <a:gd name="connsiteY6" fmla="*/ 454148 h 3187452"/>
              <a:gd name="connsiteX7" fmla="*/ 2214956 w 6777526"/>
              <a:gd name="connsiteY7" fmla="*/ 393464 h 3187452"/>
              <a:gd name="connsiteX0" fmla="*/ 4348039 w 6670231"/>
              <a:gd name="connsiteY0" fmla="*/ 429666 h 3187452"/>
              <a:gd name="connsiteX1" fmla="*/ 155143 w 6670231"/>
              <a:gd name="connsiteY1" fmla="*/ 425874 h 3187452"/>
              <a:gd name="connsiteX2" fmla="*/ 191519 w 6670231"/>
              <a:gd name="connsiteY2" fmla="*/ 2994261 h 3187452"/>
              <a:gd name="connsiteX3" fmla="*/ 2141988 w 6670231"/>
              <a:gd name="connsiteY3" fmla="*/ 2852261 h 3187452"/>
              <a:gd name="connsiteX4" fmla="*/ 2792179 w 6670231"/>
              <a:gd name="connsiteY4" fmla="*/ 1643308 h 3187452"/>
              <a:gd name="connsiteX5" fmla="*/ 4577180 w 6670231"/>
              <a:gd name="connsiteY5" fmla="*/ 2448000 h 3187452"/>
              <a:gd name="connsiteX6" fmla="*/ 6385441 w 6670231"/>
              <a:gd name="connsiteY6" fmla="*/ 3073910 h 3187452"/>
              <a:gd name="connsiteX7" fmla="*/ 6515429 w 6670231"/>
              <a:gd name="connsiteY7" fmla="*/ 454148 h 3187452"/>
              <a:gd name="connsiteX8" fmla="*/ 2214956 w 6670231"/>
              <a:gd name="connsiteY8" fmla="*/ 393464 h 3187452"/>
              <a:gd name="connsiteX0" fmla="*/ 4348039 w 6670723"/>
              <a:gd name="connsiteY0" fmla="*/ 429666 h 3310687"/>
              <a:gd name="connsiteX1" fmla="*/ 155143 w 6670723"/>
              <a:gd name="connsiteY1" fmla="*/ 425874 h 3310687"/>
              <a:gd name="connsiteX2" fmla="*/ 191519 w 6670723"/>
              <a:gd name="connsiteY2" fmla="*/ 2994261 h 3310687"/>
              <a:gd name="connsiteX3" fmla="*/ 2141988 w 6670723"/>
              <a:gd name="connsiteY3" fmla="*/ 2852261 h 3310687"/>
              <a:gd name="connsiteX4" fmla="*/ 2792179 w 6670723"/>
              <a:gd name="connsiteY4" fmla="*/ 1643308 h 3310687"/>
              <a:gd name="connsiteX5" fmla="*/ 4567555 w 6670723"/>
              <a:gd name="connsiteY5" fmla="*/ 3025516 h 3310687"/>
              <a:gd name="connsiteX6" fmla="*/ 6385441 w 6670723"/>
              <a:gd name="connsiteY6" fmla="*/ 3073910 h 3310687"/>
              <a:gd name="connsiteX7" fmla="*/ 6515429 w 6670723"/>
              <a:gd name="connsiteY7" fmla="*/ 454148 h 3310687"/>
              <a:gd name="connsiteX8" fmla="*/ 2214956 w 6670723"/>
              <a:gd name="connsiteY8" fmla="*/ 393464 h 3310687"/>
              <a:gd name="connsiteX0" fmla="*/ 4348039 w 6670723"/>
              <a:gd name="connsiteY0" fmla="*/ 429666 h 3281142"/>
              <a:gd name="connsiteX1" fmla="*/ 155143 w 6670723"/>
              <a:gd name="connsiteY1" fmla="*/ 425874 h 3281142"/>
              <a:gd name="connsiteX2" fmla="*/ 191519 w 6670723"/>
              <a:gd name="connsiteY2" fmla="*/ 2994261 h 3281142"/>
              <a:gd name="connsiteX3" fmla="*/ 2141988 w 6670723"/>
              <a:gd name="connsiteY3" fmla="*/ 2852261 h 3281142"/>
              <a:gd name="connsiteX4" fmla="*/ 2792179 w 6670723"/>
              <a:gd name="connsiteY4" fmla="*/ 1643308 h 3281142"/>
              <a:gd name="connsiteX5" fmla="*/ 3653156 w 6670723"/>
              <a:gd name="connsiteY5" fmla="*/ 2303621 h 3281142"/>
              <a:gd name="connsiteX6" fmla="*/ 4567555 w 6670723"/>
              <a:gd name="connsiteY6" fmla="*/ 3025516 h 3281142"/>
              <a:gd name="connsiteX7" fmla="*/ 6385441 w 6670723"/>
              <a:gd name="connsiteY7" fmla="*/ 3073910 h 3281142"/>
              <a:gd name="connsiteX8" fmla="*/ 6515429 w 6670723"/>
              <a:gd name="connsiteY8" fmla="*/ 454148 h 3281142"/>
              <a:gd name="connsiteX9" fmla="*/ 2214956 w 6670723"/>
              <a:gd name="connsiteY9" fmla="*/ 393464 h 3281142"/>
              <a:gd name="connsiteX0" fmla="*/ 4348039 w 6670723"/>
              <a:gd name="connsiteY0" fmla="*/ 429666 h 3281142"/>
              <a:gd name="connsiteX1" fmla="*/ 155143 w 6670723"/>
              <a:gd name="connsiteY1" fmla="*/ 425874 h 3281142"/>
              <a:gd name="connsiteX2" fmla="*/ 191519 w 6670723"/>
              <a:gd name="connsiteY2" fmla="*/ 2994261 h 3281142"/>
              <a:gd name="connsiteX3" fmla="*/ 2141988 w 6670723"/>
              <a:gd name="connsiteY3" fmla="*/ 2852261 h 3281142"/>
              <a:gd name="connsiteX4" fmla="*/ 2792179 w 6670723"/>
              <a:gd name="connsiteY4" fmla="*/ 1643308 h 3281142"/>
              <a:gd name="connsiteX5" fmla="*/ 4442428 w 6670723"/>
              <a:gd name="connsiteY5" fmla="*/ 1793482 h 3281142"/>
              <a:gd name="connsiteX6" fmla="*/ 4567555 w 6670723"/>
              <a:gd name="connsiteY6" fmla="*/ 3025516 h 3281142"/>
              <a:gd name="connsiteX7" fmla="*/ 6385441 w 6670723"/>
              <a:gd name="connsiteY7" fmla="*/ 3073910 h 3281142"/>
              <a:gd name="connsiteX8" fmla="*/ 6515429 w 6670723"/>
              <a:gd name="connsiteY8" fmla="*/ 454148 h 3281142"/>
              <a:gd name="connsiteX9" fmla="*/ 2214956 w 6670723"/>
              <a:gd name="connsiteY9" fmla="*/ 393464 h 3281142"/>
              <a:gd name="connsiteX0" fmla="*/ 4348039 w 6670723"/>
              <a:gd name="connsiteY0" fmla="*/ 429666 h 3281142"/>
              <a:gd name="connsiteX1" fmla="*/ 155143 w 6670723"/>
              <a:gd name="connsiteY1" fmla="*/ 425874 h 3281142"/>
              <a:gd name="connsiteX2" fmla="*/ 191519 w 6670723"/>
              <a:gd name="connsiteY2" fmla="*/ 2994261 h 3281142"/>
              <a:gd name="connsiteX3" fmla="*/ 2141988 w 6670723"/>
              <a:gd name="connsiteY3" fmla="*/ 2852261 h 3281142"/>
              <a:gd name="connsiteX4" fmla="*/ 2330167 w 6670723"/>
              <a:gd name="connsiteY4" fmla="*/ 1758811 h 3281142"/>
              <a:gd name="connsiteX5" fmla="*/ 4442428 w 6670723"/>
              <a:gd name="connsiteY5" fmla="*/ 1793482 h 3281142"/>
              <a:gd name="connsiteX6" fmla="*/ 4567555 w 6670723"/>
              <a:gd name="connsiteY6" fmla="*/ 3025516 h 3281142"/>
              <a:gd name="connsiteX7" fmla="*/ 6385441 w 6670723"/>
              <a:gd name="connsiteY7" fmla="*/ 3073910 h 3281142"/>
              <a:gd name="connsiteX8" fmla="*/ 6515429 w 6670723"/>
              <a:gd name="connsiteY8" fmla="*/ 454148 h 3281142"/>
              <a:gd name="connsiteX9" fmla="*/ 2214956 w 6670723"/>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303807"/>
              <a:gd name="connsiteX1" fmla="*/ 151118 w 6666698"/>
              <a:gd name="connsiteY1" fmla="*/ 425874 h 3303807"/>
              <a:gd name="connsiteX2" fmla="*/ 187494 w 6666698"/>
              <a:gd name="connsiteY2" fmla="*/ 2994261 h 3303807"/>
              <a:gd name="connsiteX3" fmla="*/ 2080212 w 6666698"/>
              <a:gd name="connsiteY3" fmla="*/ 3006266 h 3303807"/>
              <a:gd name="connsiteX4" fmla="*/ 2326142 w 6666698"/>
              <a:gd name="connsiteY4" fmla="*/ 1758811 h 3303807"/>
              <a:gd name="connsiteX5" fmla="*/ 4438403 w 6666698"/>
              <a:gd name="connsiteY5" fmla="*/ 1793482 h 3303807"/>
              <a:gd name="connsiteX6" fmla="*/ 4563530 w 6666698"/>
              <a:gd name="connsiteY6" fmla="*/ 3025516 h 3303807"/>
              <a:gd name="connsiteX7" fmla="*/ 6381416 w 6666698"/>
              <a:gd name="connsiteY7" fmla="*/ 3073910 h 3303807"/>
              <a:gd name="connsiteX8" fmla="*/ 6511404 w 6666698"/>
              <a:gd name="connsiteY8" fmla="*/ 454148 h 3303807"/>
              <a:gd name="connsiteX9" fmla="*/ 2210931 w 6666698"/>
              <a:gd name="connsiteY9" fmla="*/ 393464 h 3303807"/>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571963 w 6894647"/>
              <a:gd name="connsiteY0" fmla="*/ 191312 h 3042788"/>
              <a:gd name="connsiteX1" fmla="*/ 379067 w 6894647"/>
              <a:gd name="connsiteY1" fmla="*/ 187520 h 3042788"/>
              <a:gd name="connsiteX2" fmla="*/ 415443 w 6894647"/>
              <a:gd name="connsiteY2" fmla="*/ 2755907 h 3042788"/>
              <a:gd name="connsiteX3" fmla="*/ 2308161 w 6894647"/>
              <a:gd name="connsiteY3" fmla="*/ 2767912 h 3042788"/>
              <a:gd name="connsiteX4" fmla="*/ 2554091 w 6894647"/>
              <a:gd name="connsiteY4" fmla="*/ 1520457 h 3042788"/>
              <a:gd name="connsiteX5" fmla="*/ 4666352 w 6894647"/>
              <a:gd name="connsiteY5" fmla="*/ 1555128 h 3042788"/>
              <a:gd name="connsiteX6" fmla="*/ 4791479 w 6894647"/>
              <a:gd name="connsiteY6" fmla="*/ 2787162 h 3042788"/>
              <a:gd name="connsiteX7" fmla="*/ 6609365 w 6894647"/>
              <a:gd name="connsiteY7" fmla="*/ 2835556 h 3042788"/>
              <a:gd name="connsiteX8" fmla="*/ 6739353 w 6894647"/>
              <a:gd name="connsiteY8" fmla="*/ 215794 h 3042788"/>
              <a:gd name="connsiteX9" fmla="*/ 2438880 w 6894647"/>
              <a:gd name="connsiteY9" fmla="*/ 155110 h 3042788"/>
              <a:gd name="connsiteX0" fmla="*/ 4645063 w 6967747"/>
              <a:gd name="connsiteY0" fmla="*/ 191312 h 3042788"/>
              <a:gd name="connsiteX1" fmla="*/ 452167 w 6967747"/>
              <a:gd name="connsiteY1" fmla="*/ 187520 h 3042788"/>
              <a:gd name="connsiteX2" fmla="*/ 488543 w 6967747"/>
              <a:gd name="connsiteY2" fmla="*/ 2755907 h 3042788"/>
              <a:gd name="connsiteX3" fmla="*/ 2381261 w 6967747"/>
              <a:gd name="connsiteY3" fmla="*/ 2767912 h 3042788"/>
              <a:gd name="connsiteX4" fmla="*/ 2627191 w 6967747"/>
              <a:gd name="connsiteY4" fmla="*/ 1520457 h 3042788"/>
              <a:gd name="connsiteX5" fmla="*/ 4739452 w 6967747"/>
              <a:gd name="connsiteY5" fmla="*/ 1555128 h 3042788"/>
              <a:gd name="connsiteX6" fmla="*/ 4864579 w 6967747"/>
              <a:gd name="connsiteY6" fmla="*/ 2787162 h 3042788"/>
              <a:gd name="connsiteX7" fmla="*/ 6682465 w 6967747"/>
              <a:gd name="connsiteY7" fmla="*/ 2835556 h 3042788"/>
              <a:gd name="connsiteX8" fmla="*/ 6812453 w 6967747"/>
              <a:gd name="connsiteY8" fmla="*/ 215794 h 3042788"/>
              <a:gd name="connsiteX9" fmla="*/ 2511980 w 6967747"/>
              <a:gd name="connsiteY9" fmla="*/ 155110 h 3042788"/>
              <a:gd name="connsiteX0" fmla="*/ 4685383 w 7008067"/>
              <a:gd name="connsiteY0" fmla="*/ 180619 h 3032095"/>
              <a:gd name="connsiteX1" fmla="*/ 492487 w 7008067"/>
              <a:gd name="connsiteY1" fmla="*/ 176827 h 3032095"/>
              <a:gd name="connsiteX2" fmla="*/ 451861 w 7008067"/>
              <a:gd name="connsiteY2" fmla="*/ 2600835 h 3032095"/>
              <a:gd name="connsiteX3" fmla="*/ 2421581 w 7008067"/>
              <a:gd name="connsiteY3" fmla="*/ 2757219 h 3032095"/>
              <a:gd name="connsiteX4" fmla="*/ 2667511 w 7008067"/>
              <a:gd name="connsiteY4" fmla="*/ 1509764 h 3032095"/>
              <a:gd name="connsiteX5" fmla="*/ 4779772 w 7008067"/>
              <a:gd name="connsiteY5" fmla="*/ 1544435 h 3032095"/>
              <a:gd name="connsiteX6" fmla="*/ 4904899 w 7008067"/>
              <a:gd name="connsiteY6" fmla="*/ 2776469 h 3032095"/>
              <a:gd name="connsiteX7" fmla="*/ 6722785 w 7008067"/>
              <a:gd name="connsiteY7" fmla="*/ 2824863 h 3032095"/>
              <a:gd name="connsiteX8" fmla="*/ 6852773 w 7008067"/>
              <a:gd name="connsiteY8" fmla="*/ 205101 h 3032095"/>
              <a:gd name="connsiteX9" fmla="*/ 2552300 w 7008067"/>
              <a:gd name="connsiteY9" fmla="*/ 144417 h 3032095"/>
              <a:gd name="connsiteX0" fmla="*/ 4685383 w 6999880"/>
              <a:gd name="connsiteY0" fmla="*/ 180619 h 3032095"/>
              <a:gd name="connsiteX1" fmla="*/ 492487 w 6999880"/>
              <a:gd name="connsiteY1" fmla="*/ 176827 h 3032095"/>
              <a:gd name="connsiteX2" fmla="*/ 451861 w 6999880"/>
              <a:gd name="connsiteY2" fmla="*/ 2600835 h 3032095"/>
              <a:gd name="connsiteX3" fmla="*/ 2421581 w 6999880"/>
              <a:gd name="connsiteY3" fmla="*/ 2757219 h 3032095"/>
              <a:gd name="connsiteX4" fmla="*/ 2667511 w 6999880"/>
              <a:gd name="connsiteY4" fmla="*/ 1509764 h 3032095"/>
              <a:gd name="connsiteX5" fmla="*/ 4779772 w 6999880"/>
              <a:gd name="connsiteY5" fmla="*/ 1544435 h 3032095"/>
              <a:gd name="connsiteX6" fmla="*/ 5068528 w 6999880"/>
              <a:gd name="connsiteY6" fmla="*/ 2776469 h 3032095"/>
              <a:gd name="connsiteX7" fmla="*/ 6722785 w 6999880"/>
              <a:gd name="connsiteY7" fmla="*/ 2824863 h 3032095"/>
              <a:gd name="connsiteX8" fmla="*/ 6852773 w 6999880"/>
              <a:gd name="connsiteY8" fmla="*/ 205101 h 3032095"/>
              <a:gd name="connsiteX9" fmla="*/ 2552300 w 6999880"/>
              <a:gd name="connsiteY9" fmla="*/ 144417 h 3032095"/>
              <a:gd name="connsiteX0" fmla="*/ 4685383 w 6999880"/>
              <a:gd name="connsiteY0" fmla="*/ 180619 h 3032095"/>
              <a:gd name="connsiteX1" fmla="*/ 492487 w 6999880"/>
              <a:gd name="connsiteY1" fmla="*/ 176827 h 3032095"/>
              <a:gd name="connsiteX2" fmla="*/ 451861 w 6999880"/>
              <a:gd name="connsiteY2" fmla="*/ 2600835 h 3032095"/>
              <a:gd name="connsiteX3" fmla="*/ 2421581 w 6999880"/>
              <a:gd name="connsiteY3" fmla="*/ 2757219 h 3032095"/>
              <a:gd name="connsiteX4" fmla="*/ 2667511 w 6999880"/>
              <a:gd name="connsiteY4" fmla="*/ 1509764 h 3032095"/>
              <a:gd name="connsiteX5" fmla="*/ 4779772 w 6999880"/>
              <a:gd name="connsiteY5" fmla="*/ 1544435 h 3032095"/>
              <a:gd name="connsiteX6" fmla="*/ 5068528 w 6999880"/>
              <a:gd name="connsiteY6" fmla="*/ 2776469 h 3032095"/>
              <a:gd name="connsiteX7" fmla="*/ 6722785 w 6999880"/>
              <a:gd name="connsiteY7" fmla="*/ 2824863 h 3032095"/>
              <a:gd name="connsiteX8" fmla="*/ 6852773 w 6999880"/>
              <a:gd name="connsiteY8" fmla="*/ 205101 h 3032095"/>
              <a:gd name="connsiteX9" fmla="*/ 2552300 w 6999880"/>
              <a:gd name="connsiteY9" fmla="*/ 144417 h 3032095"/>
              <a:gd name="connsiteX0" fmla="*/ 4685383 w 6996475"/>
              <a:gd name="connsiteY0" fmla="*/ 180619 h 2944754"/>
              <a:gd name="connsiteX1" fmla="*/ 492487 w 6996475"/>
              <a:gd name="connsiteY1" fmla="*/ 176827 h 2944754"/>
              <a:gd name="connsiteX2" fmla="*/ 451861 w 6996475"/>
              <a:gd name="connsiteY2" fmla="*/ 2600835 h 2944754"/>
              <a:gd name="connsiteX3" fmla="*/ 2421581 w 6996475"/>
              <a:gd name="connsiteY3" fmla="*/ 2757219 h 2944754"/>
              <a:gd name="connsiteX4" fmla="*/ 2667511 w 6996475"/>
              <a:gd name="connsiteY4" fmla="*/ 1509764 h 2944754"/>
              <a:gd name="connsiteX5" fmla="*/ 4779772 w 6996475"/>
              <a:gd name="connsiteY5" fmla="*/ 1544435 h 2944754"/>
              <a:gd name="connsiteX6" fmla="*/ 5068528 w 6996475"/>
              <a:gd name="connsiteY6" fmla="*/ 2776469 h 2944754"/>
              <a:gd name="connsiteX7" fmla="*/ 6713159 w 6996475"/>
              <a:gd name="connsiteY7" fmla="*/ 2690110 h 2944754"/>
              <a:gd name="connsiteX8" fmla="*/ 6852773 w 6996475"/>
              <a:gd name="connsiteY8" fmla="*/ 205101 h 2944754"/>
              <a:gd name="connsiteX9" fmla="*/ 2552300 w 6996475"/>
              <a:gd name="connsiteY9" fmla="*/ 144417 h 2944754"/>
              <a:gd name="connsiteX0" fmla="*/ 4685383 w 7010810"/>
              <a:gd name="connsiteY0" fmla="*/ 180619 h 2844973"/>
              <a:gd name="connsiteX1" fmla="*/ 492487 w 7010810"/>
              <a:gd name="connsiteY1" fmla="*/ 176827 h 2844973"/>
              <a:gd name="connsiteX2" fmla="*/ 451861 w 7010810"/>
              <a:gd name="connsiteY2" fmla="*/ 2600835 h 2844973"/>
              <a:gd name="connsiteX3" fmla="*/ 2421581 w 7010810"/>
              <a:gd name="connsiteY3" fmla="*/ 2757219 h 2844973"/>
              <a:gd name="connsiteX4" fmla="*/ 2667511 w 7010810"/>
              <a:gd name="connsiteY4" fmla="*/ 1509764 h 2844973"/>
              <a:gd name="connsiteX5" fmla="*/ 4779772 w 7010810"/>
              <a:gd name="connsiteY5" fmla="*/ 1544435 h 2844973"/>
              <a:gd name="connsiteX6" fmla="*/ 5068528 w 7010810"/>
              <a:gd name="connsiteY6" fmla="*/ 2776469 h 2844973"/>
              <a:gd name="connsiteX7" fmla="*/ 6713159 w 7010810"/>
              <a:gd name="connsiteY7" fmla="*/ 2690110 h 2844973"/>
              <a:gd name="connsiteX8" fmla="*/ 6852773 w 7010810"/>
              <a:gd name="connsiteY8" fmla="*/ 205101 h 2844973"/>
              <a:gd name="connsiteX9" fmla="*/ 2552300 w 7010810"/>
              <a:gd name="connsiteY9" fmla="*/ 144417 h 2844973"/>
              <a:gd name="connsiteX0" fmla="*/ 4685383 w 7078746"/>
              <a:gd name="connsiteY0" fmla="*/ 180619 h 2844973"/>
              <a:gd name="connsiteX1" fmla="*/ 492487 w 7078746"/>
              <a:gd name="connsiteY1" fmla="*/ 176827 h 2844973"/>
              <a:gd name="connsiteX2" fmla="*/ 451861 w 7078746"/>
              <a:gd name="connsiteY2" fmla="*/ 2600835 h 2844973"/>
              <a:gd name="connsiteX3" fmla="*/ 2421581 w 7078746"/>
              <a:gd name="connsiteY3" fmla="*/ 2757219 h 2844973"/>
              <a:gd name="connsiteX4" fmla="*/ 2667511 w 7078746"/>
              <a:gd name="connsiteY4" fmla="*/ 1509764 h 2844973"/>
              <a:gd name="connsiteX5" fmla="*/ 4779772 w 7078746"/>
              <a:gd name="connsiteY5" fmla="*/ 1544435 h 2844973"/>
              <a:gd name="connsiteX6" fmla="*/ 5068528 w 7078746"/>
              <a:gd name="connsiteY6" fmla="*/ 2776469 h 2844973"/>
              <a:gd name="connsiteX7" fmla="*/ 6713159 w 7078746"/>
              <a:gd name="connsiteY7" fmla="*/ 2690110 h 2844973"/>
              <a:gd name="connsiteX8" fmla="*/ 6852773 w 7078746"/>
              <a:gd name="connsiteY8" fmla="*/ 205101 h 2844973"/>
              <a:gd name="connsiteX9" fmla="*/ 2552300 w 7078746"/>
              <a:gd name="connsiteY9" fmla="*/ 144417 h 2844973"/>
              <a:gd name="connsiteX0" fmla="*/ 4685383 w 6976538"/>
              <a:gd name="connsiteY0" fmla="*/ 180619 h 2844973"/>
              <a:gd name="connsiteX1" fmla="*/ 492487 w 6976538"/>
              <a:gd name="connsiteY1" fmla="*/ 176827 h 2844973"/>
              <a:gd name="connsiteX2" fmla="*/ 451861 w 6976538"/>
              <a:gd name="connsiteY2" fmla="*/ 2600835 h 2844973"/>
              <a:gd name="connsiteX3" fmla="*/ 2421581 w 6976538"/>
              <a:gd name="connsiteY3" fmla="*/ 2757219 h 2844973"/>
              <a:gd name="connsiteX4" fmla="*/ 2667511 w 6976538"/>
              <a:gd name="connsiteY4" fmla="*/ 1509764 h 2844973"/>
              <a:gd name="connsiteX5" fmla="*/ 4779772 w 6976538"/>
              <a:gd name="connsiteY5" fmla="*/ 1544435 h 2844973"/>
              <a:gd name="connsiteX6" fmla="*/ 5068528 w 6976538"/>
              <a:gd name="connsiteY6" fmla="*/ 2776469 h 2844973"/>
              <a:gd name="connsiteX7" fmla="*/ 6713159 w 6976538"/>
              <a:gd name="connsiteY7" fmla="*/ 2690110 h 2844973"/>
              <a:gd name="connsiteX8" fmla="*/ 6852773 w 6976538"/>
              <a:gd name="connsiteY8" fmla="*/ 205101 h 2844973"/>
              <a:gd name="connsiteX9" fmla="*/ 2552300 w 6976538"/>
              <a:gd name="connsiteY9" fmla="*/ 144417 h 2844973"/>
              <a:gd name="connsiteX0" fmla="*/ 4522812 w 6813967"/>
              <a:gd name="connsiteY0" fmla="*/ 154833 h 2819187"/>
              <a:gd name="connsiteX1" fmla="*/ 329916 w 6813967"/>
              <a:gd name="connsiteY1" fmla="*/ 151041 h 2819187"/>
              <a:gd name="connsiteX2" fmla="*/ 289290 w 6813967"/>
              <a:gd name="connsiteY2" fmla="*/ 2575049 h 2819187"/>
              <a:gd name="connsiteX3" fmla="*/ 2259010 w 6813967"/>
              <a:gd name="connsiteY3" fmla="*/ 2731433 h 2819187"/>
              <a:gd name="connsiteX4" fmla="*/ 2504940 w 6813967"/>
              <a:gd name="connsiteY4" fmla="*/ 1483978 h 2819187"/>
              <a:gd name="connsiteX5" fmla="*/ 4617201 w 6813967"/>
              <a:gd name="connsiteY5" fmla="*/ 1518649 h 2819187"/>
              <a:gd name="connsiteX6" fmla="*/ 4905957 w 6813967"/>
              <a:gd name="connsiteY6" fmla="*/ 2750683 h 2819187"/>
              <a:gd name="connsiteX7" fmla="*/ 6550588 w 6813967"/>
              <a:gd name="connsiteY7" fmla="*/ 2664324 h 2819187"/>
              <a:gd name="connsiteX8" fmla="*/ 6690202 w 6813967"/>
              <a:gd name="connsiteY8" fmla="*/ 179315 h 2819187"/>
              <a:gd name="connsiteX9" fmla="*/ 2389729 w 6813967"/>
              <a:gd name="connsiteY9" fmla="*/ 118631 h 2819187"/>
              <a:gd name="connsiteX0" fmla="*/ 4553588 w 6844743"/>
              <a:gd name="connsiteY0" fmla="*/ 154833 h 2819187"/>
              <a:gd name="connsiteX1" fmla="*/ 360692 w 6844743"/>
              <a:gd name="connsiteY1" fmla="*/ 151041 h 2819187"/>
              <a:gd name="connsiteX2" fmla="*/ 320066 w 6844743"/>
              <a:gd name="connsiteY2" fmla="*/ 2575049 h 2819187"/>
              <a:gd name="connsiteX3" fmla="*/ 2289786 w 6844743"/>
              <a:gd name="connsiteY3" fmla="*/ 2731433 h 2819187"/>
              <a:gd name="connsiteX4" fmla="*/ 2535716 w 6844743"/>
              <a:gd name="connsiteY4" fmla="*/ 1483978 h 2819187"/>
              <a:gd name="connsiteX5" fmla="*/ 4647977 w 6844743"/>
              <a:gd name="connsiteY5" fmla="*/ 1518649 h 2819187"/>
              <a:gd name="connsiteX6" fmla="*/ 4936733 w 6844743"/>
              <a:gd name="connsiteY6" fmla="*/ 2750683 h 2819187"/>
              <a:gd name="connsiteX7" fmla="*/ 6581364 w 6844743"/>
              <a:gd name="connsiteY7" fmla="*/ 2664324 h 2819187"/>
              <a:gd name="connsiteX8" fmla="*/ 6720978 w 6844743"/>
              <a:gd name="connsiteY8" fmla="*/ 179315 h 2819187"/>
              <a:gd name="connsiteX9" fmla="*/ 2420505 w 6844743"/>
              <a:gd name="connsiteY9" fmla="*/ 118631 h 2819187"/>
              <a:gd name="connsiteX0" fmla="*/ 4364856 w 6656011"/>
              <a:gd name="connsiteY0" fmla="*/ 154833 h 2819187"/>
              <a:gd name="connsiteX1" fmla="*/ 171960 w 6656011"/>
              <a:gd name="connsiteY1" fmla="*/ 151041 h 2819187"/>
              <a:gd name="connsiteX2" fmla="*/ 131334 w 6656011"/>
              <a:gd name="connsiteY2" fmla="*/ 2575049 h 2819187"/>
              <a:gd name="connsiteX3" fmla="*/ 2101054 w 6656011"/>
              <a:gd name="connsiteY3" fmla="*/ 2731433 h 2819187"/>
              <a:gd name="connsiteX4" fmla="*/ 2346984 w 6656011"/>
              <a:gd name="connsiteY4" fmla="*/ 1483978 h 2819187"/>
              <a:gd name="connsiteX5" fmla="*/ 4459245 w 6656011"/>
              <a:gd name="connsiteY5" fmla="*/ 1518649 h 2819187"/>
              <a:gd name="connsiteX6" fmla="*/ 4748001 w 6656011"/>
              <a:gd name="connsiteY6" fmla="*/ 2750683 h 2819187"/>
              <a:gd name="connsiteX7" fmla="*/ 6392632 w 6656011"/>
              <a:gd name="connsiteY7" fmla="*/ 2664324 h 2819187"/>
              <a:gd name="connsiteX8" fmla="*/ 6532246 w 6656011"/>
              <a:gd name="connsiteY8" fmla="*/ 179315 h 2819187"/>
              <a:gd name="connsiteX9" fmla="*/ 2231773 w 6656011"/>
              <a:gd name="connsiteY9" fmla="*/ 118631 h 2819187"/>
              <a:gd name="connsiteX0" fmla="*/ 4291814 w 6582969"/>
              <a:gd name="connsiteY0" fmla="*/ 154833 h 2819187"/>
              <a:gd name="connsiteX1" fmla="*/ 98918 w 6582969"/>
              <a:gd name="connsiteY1" fmla="*/ 151041 h 2819187"/>
              <a:gd name="connsiteX2" fmla="*/ 58292 w 6582969"/>
              <a:gd name="connsiteY2" fmla="*/ 2575049 h 2819187"/>
              <a:gd name="connsiteX3" fmla="*/ 2028012 w 6582969"/>
              <a:gd name="connsiteY3" fmla="*/ 2731433 h 2819187"/>
              <a:gd name="connsiteX4" fmla="*/ 2273942 w 6582969"/>
              <a:gd name="connsiteY4" fmla="*/ 1483978 h 2819187"/>
              <a:gd name="connsiteX5" fmla="*/ 4386203 w 6582969"/>
              <a:gd name="connsiteY5" fmla="*/ 1518649 h 2819187"/>
              <a:gd name="connsiteX6" fmla="*/ 4674959 w 6582969"/>
              <a:gd name="connsiteY6" fmla="*/ 2750683 h 2819187"/>
              <a:gd name="connsiteX7" fmla="*/ 6319590 w 6582969"/>
              <a:gd name="connsiteY7" fmla="*/ 2664324 h 2819187"/>
              <a:gd name="connsiteX8" fmla="*/ 6459204 w 6582969"/>
              <a:gd name="connsiteY8" fmla="*/ 179315 h 2819187"/>
              <a:gd name="connsiteX9" fmla="*/ 2158731 w 6582969"/>
              <a:gd name="connsiteY9" fmla="*/ 118631 h 2819187"/>
              <a:gd name="connsiteX0" fmla="*/ 4403471 w 6694626"/>
              <a:gd name="connsiteY0" fmla="*/ 154833 h 2883353"/>
              <a:gd name="connsiteX1" fmla="*/ 210575 w 6694626"/>
              <a:gd name="connsiteY1" fmla="*/ 151041 h 2883353"/>
              <a:gd name="connsiteX2" fmla="*/ 169949 w 6694626"/>
              <a:gd name="connsiteY2" fmla="*/ 2575049 h 2883353"/>
              <a:gd name="connsiteX3" fmla="*/ 2139669 w 6694626"/>
              <a:gd name="connsiteY3" fmla="*/ 2731433 h 2883353"/>
              <a:gd name="connsiteX4" fmla="*/ 2385599 w 6694626"/>
              <a:gd name="connsiteY4" fmla="*/ 1483978 h 2883353"/>
              <a:gd name="connsiteX5" fmla="*/ 4497860 w 6694626"/>
              <a:gd name="connsiteY5" fmla="*/ 1518649 h 2883353"/>
              <a:gd name="connsiteX6" fmla="*/ 4786616 w 6694626"/>
              <a:gd name="connsiteY6" fmla="*/ 2750683 h 2883353"/>
              <a:gd name="connsiteX7" fmla="*/ 6431247 w 6694626"/>
              <a:gd name="connsiteY7" fmla="*/ 2664324 h 2883353"/>
              <a:gd name="connsiteX8" fmla="*/ 6570861 w 6694626"/>
              <a:gd name="connsiteY8" fmla="*/ 179315 h 2883353"/>
              <a:gd name="connsiteX9" fmla="*/ 2270388 w 6694626"/>
              <a:gd name="connsiteY9" fmla="*/ 118631 h 2883353"/>
              <a:gd name="connsiteX0" fmla="*/ 4403471 w 6694626"/>
              <a:gd name="connsiteY0" fmla="*/ 154833 h 2843313"/>
              <a:gd name="connsiteX1" fmla="*/ 210575 w 6694626"/>
              <a:gd name="connsiteY1" fmla="*/ 151041 h 2843313"/>
              <a:gd name="connsiteX2" fmla="*/ 169949 w 6694626"/>
              <a:gd name="connsiteY2" fmla="*/ 2575049 h 2843313"/>
              <a:gd name="connsiteX3" fmla="*/ 2139669 w 6694626"/>
              <a:gd name="connsiteY3" fmla="*/ 2731433 h 2843313"/>
              <a:gd name="connsiteX4" fmla="*/ 2385599 w 6694626"/>
              <a:gd name="connsiteY4" fmla="*/ 1483978 h 2843313"/>
              <a:gd name="connsiteX5" fmla="*/ 4497860 w 6694626"/>
              <a:gd name="connsiteY5" fmla="*/ 1518649 h 2843313"/>
              <a:gd name="connsiteX6" fmla="*/ 4786616 w 6694626"/>
              <a:gd name="connsiteY6" fmla="*/ 2750683 h 2843313"/>
              <a:gd name="connsiteX7" fmla="*/ 6431247 w 6694626"/>
              <a:gd name="connsiteY7" fmla="*/ 2664324 h 2843313"/>
              <a:gd name="connsiteX8" fmla="*/ 6570861 w 6694626"/>
              <a:gd name="connsiteY8" fmla="*/ 179315 h 2843313"/>
              <a:gd name="connsiteX9" fmla="*/ 2270388 w 6694626"/>
              <a:gd name="connsiteY9" fmla="*/ 118631 h 2843313"/>
              <a:gd name="connsiteX0" fmla="*/ 4410476 w 6701631"/>
              <a:gd name="connsiteY0" fmla="*/ 154833 h 2823570"/>
              <a:gd name="connsiteX1" fmla="*/ 217580 w 6701631"/>
              <a:gd name="connsiteY1" fmla="*/ 151041 h 2823570"/>
              <a:gd name="connsiteX2" fmla="*/ 176954 w 6701631"/>
              <a:gd name="connsiteY2" fmla="*/ 2575049 h 2823570"/>
              <a:gd name="connsiteX3" fmla="*/ 2242927 w 6701631"/>
              <a:gd name="connsiteY3" fmla="*/ 2692932 h 2823570"/>
              <a:gd name="connsiteX4" fmla="*/ 2392604 w 6701631"/>
              <a:gd name="connsiteY4" fmla="*/ 1483978 h 2823570"/>
              <a:gd name="connsiteX5" fmla="*/ 4504865 w 6701631"/>
              <a:gd name="connsiteY5" fmla="*/ 1518649 h 2823570"/>
              <a:gd name="connsiteX6" fmla="*/ 4793621 w 6701631"/>
              <a:gd name="connsiteY6" fmla="*/ 2750683 h 2823570"/>
              <a:gd name="connsiteX7" fmla="*/ 6438252 w 6701631"/>
              <a:gd name="connsiteY7" fmla="*/ 2664324 h 2823570"/>
              <a:gd name="connsiteX8" fmla="*/ 6577866 w 6701631"/>
              <a:gd name="connsiteY8" fmla="*/ 179315 h 2823570"/>
              <a:gd name="connsiteX9" fmla="*/ 2277393 w 6701631"/>
              <a:gd name="connsiteY9" fmla="*/ 118631 h 2823570"/>
              <a:gd name="connsiteX0" fmla="*/ 4410476 w 6701631"/>
              <a:gd name="connsiteY0" fmla="*/ 154833 h 2823570"/>
              <a:gd name="connsiteX1" fmla="*/ 217580 w 6701631"/>
              <a:gd name="connsiteY1" fmla="*/ 151041 h 2823570"/>
              <a:gd name="connsiteX2" fmla="*/ 176954 w 6701631"/>
              <a:gd name="connsiteY2" fmla="*/ 2575049 h 2823570"/>
              <a:gd name="connsiteX3" fmla="*/ 2242927 w 6701631"/>
              <a:gd name="connsiteY3" fmla="*/ 2692932 h 2823570"/>
              <a:gd name="connsiteX4" fmla="*/ 2392604 w 6701631"/>
              <a:gd name="connsiteY4" fmla="*/ 1483978 h 2823570"/>
              <a:gd name="connsiteX5" fmla="*/ 4504865 w 6701631"/>
              <a:gd name="connsiteY5" fmla="*/ 1518649 h 2823570"/>
              <a:gd name="connsiteX6" fmla="*/ 4793621 w 6701631"/>
              <a:gd name="connsiteY6" fmla="*/ 2750683 h 2823570"/>
              <a:gd name="connsiteX7" fmla="*/ 6438252 w 6701631"/>
              <a:gd name="connsiteY7" fmla="*/ 2664324 h 2823570"/>
              <a:gd name="connsiteX8" fmla="*/ 6577866 w 6701631"/>
              <a:gd name="connsiteY8" fmla="*/ 179315 h 2823570"/>
              <a:gd name="connsiteX9" fmla="*/ 2277393 w 6701631"/>
              <a:gd name="connsiteY9" fmla="*/ 118631 h 2823570"/>
              <a:gd name="connsiteX0" fmla="*/ 4410476 w 6701631"/>
              <a:gd name="connsiteY0" fmla="*/ 154833 h 2865870"/>
              <a:gd name="connsiteX1" fmla="*/ 217580 w 6701631"/>
              <a:gd name="connsiteY1" fmla="*/ 151041 h 2865870"/>
              <a:gd name="connsiteX2" fmla="*/ 176954 w 6701631"/>
              <a:gd name="connsiteY2" fmla="*/ 2575049 h 2865870"/>
              <a:gd name="connsiteX3" fmla="*/ 2242927 w 6701631"/>
              <a:gd name="connsiteY3" fmla="*/ 2692932 h 2865870"/>
              <a:gd name="connsiteX4" fmla="*/ 2354103 w 6701631"/>
              <a:gd name="connsiteY4" fmla="*/ 1406976 h 2865870"/>
              <a:gd name="connsiteX5" fmla="*/ 4504865 w 6701631"/>
              <a:gd name="connsiteY5" fmla="*/ 1518649 h 2865870"/>
              <a:gd name="connsiteX6" fmla="*/ 4793621 w 6701631"/>
              <a:gd name="connsiteY6" fmla="*/ 2750683 h 2865870"/>
              <a:gd name="connsiteX7" fmla="*/ 6438252 w 6701631"/>
              <a:gd name="connsiteY7" fmla="*/ 2664324 h 2865870"/>
              <a:gd name="connsiteX8" fmla="*/ 6577866 w 6701631"/>
              <a:gd name="connsiteY8" fmla="*/ 179315 h 2865870"/>
              <a:gd name="connsiteX9" fmla="*/ 2277393 w 6701631"/>
              <a:gd name="connsiteY9" fmla="*/ 118631 h 2865870"/>
              <a:gd name="connsiteX0" fmla="*/ 4406973 w 6698128"/>
              <a:gd name="connsiteY0" fmla="*/ 154833 h 2855157"/>
              <a:gd name="connsiteX1" fmla="*/ 214077 w 6698128"/>
              <a:gd name="connsiteY1" fmla="*/ 151041 h 2855157"/>
              <a:gd name="connsiteX2" fmla="*/ 173451 w 6698128"/>
              <a:gd name="connsiteY2" fmla="*/ 2575049 h 2855157"/>
              <a:gd name="connsiteX3" fmla="*/ 2191298 w 6698128"/>
              <a:gd name="connsiteY3" fmla="*/ 2673681 h 2855157"/>
              <a:gd name="connsiteX4" fmla="*/ 2350600 w 6698128"/>
              <a:gd name="connsiteY4" fmla="*/ 1406976 h 2855157"/>
              <a:gd name="connsiteX5" fmla="*/ 4501362 w 6698128"/>
              <a:gd name="connsiteY5" fmla="*/ 1518649 h 2855157"/>
              <a:gd name="connsiteX6" fmla="*/ 4790118 w 6698128"/>
              <a:gd name="connsiteY6" fmla="*/ 2750683 h 2855157"/>
              <a:gd name="connsiteX7" fmla="*/ 6434749 w 6698128"/>
              <a:gd name="connsiteY7" fmla="*/ 2664324 h 2855157"/>
              <a:gd name="connsiteX8" fmla="*/ 6574363 w 6698128"/>
              <a:gd name="connsiteY8" fmla="*/ 179315 h 2855157"/>
              <a:gd name="connsiteX9" fmla="*/ 2273890 w 6698128"/>
              <a:gd name="connsiteY9" fmla="*/ 118631 h 2855157"/>
              <a:gd name="connsiteX0" fmla="*/ 4406973 w 6698128"/>
              <a:gd name="connsiteY0" fmla="*/ 154833 h 2834593"/>
              <a:gd name="connsiteX1" fmla="*/ 214077 w 6698128"/>
              <a:gd name="connsiteY1" fmla="*/ 151041 h 2834593"/>
              <a:gd name="connsiteX2" fmla="*/ 173451 w 6698128"/>
              <a:gd name="connsiteY2" fmla="*/ 2575049 h 2834593"/>
              <a:gd name="connsiteX3" fmla="*/ 2191298 w 6698128"/>
              <a:gd name="connsiteY3" fmla="*/ 2673681 h 2834593"/>
              <a:gd name="connsiteX4" fmla="*/ 2350600 w 6698128"/>
              <a:gd name="connsiteY4" fmla="*/ 1406976 h 2834593"/>
              <a:gd name="connsiteX5" fmla="*/ 4501362 w 6698128"/>
              <a:gd name="connsiteY5" fmla="*/ 1518649 h 2834593"/>
              <a:gd name="connsiteX6" fmla="*/ 4790118 w 6698128"/>
              <a:gd name="connsiteY6" fmla="*/ 2750683 h 2834593"/>
              <a:gd name="connsiteX7" fmla="*/ 6434749 w 6698128"/>
              <a:gd name="connsiteY7" fmla="*/ 2664324 h 2834593"/>
              <a:gd name="connsiteX8" fmla="*/ 6574363 w 6698128"/>
              <a:gd name="connsiteY8" fmla="*/ 179315 h 2834593"/>
              <a:gd name="connsiteX9" fmla="*/ 2273890 w 6698128"/>
              <a:gd name="connsiteY9" fmla="*/ 118631 h 2834593"/>
              <a:gd name="connsiteX0" fmla="*/ 4406973 w 6698128"/>
              <a:gd name="connsiteY0" fmla="*/ 154833 h 2834593"/>
              <a:gd name="connsiteX1" fmla="*/ 214077 w 6698128"/>
              <a:gd name="connsiteY1" fmla="*/ 151041 h 2834593"/>
              <a:gd name="connsiteX2" fmla="*/ 173451 w 6698128"/>
              <a:gd name="connsiteY2" fmla="*/ 2575049 h 2834593"/>
              <a:gd name="connsiteX3" fmla="*/ 2191298 w 6698128"/>
              <a:gd name="connsiteY3" fmla="*/ 2673681 h 2834593"/>
              <a:gd name="connsiteX4" fmla="*/ 2350600 w 6698128"/>
              <a:gd name="connsiteY4" fmla="*/ 1406976 h 2834593"/>
              <a:gd name="connsiteX5" fmla="*/ 4501362 w 6698128"/>
              <a:gd name="connsiteY5" fmla="*/ 1518649 h 2834593"/>
              <a:gd name="connsiteX6" fmla="*/ 4790118 w 6698128"/>
              <a:gd name="connsiteY6" fmla="*/ 2750683 h 2834593"/>
              <a:gd name="connsiteX7" fmla="*/ 6434749 w 6698128"/>
              <a:gd name="connsiteY7" fmla="*/ 2664324 h 2834593"/>
              <a:gd name="connsiteX8" fmla="*/ 6574363 w 6698128"/>
              <a:gd name="connsiteY8" fmla="*/ 179315 h 2834593"/>
              <a:gd name="connsiteX9" fmla="*/ 2273890 w 6698128"/>
              <a:gd name="connsiteY9" fmla="*/ 118631 h 2834593"/>
              <a:gd name="connsiteX0" fmla="*/ 4406973 w 6662890"/>
              <a:gd name="connsiteY0" fmla="*/ 154833 h 2834593"/>
              <a:gd name="connsiteX1" fmla="*/ 214077 w 6662890"/>
              <a:gd name="connsiteY1" fmla="*/ 151041 h 2834593"/>
              <a:gd name="connsiteX2" fmla="*/ 173451 w 6662890"/>
              <a:gd name="connsiteY2" fmla="*/ 2575049 h 2834593"/>
              <a:gd name="connsiteX3" fmla="*/ 2191298 w 6662890"/>
              <a:gd name="connsiteY3" fmla="*/ 2673681 h 2834593"/>
              <a:gd name="connsiteX4" fmla="*/ 2350600 w 6662890"/>
              <a:gd name="connsiteY4" fmla="*/ 1406976 h 2834593"/>
              <a:gd name="connsiteX5" fmla="*/ 4501362 w 6662890"/>
              <a:gd name="connsiteY5" fmla="*/ 1518649 h 2834593"/>
              <a:gd name="connsiteX6" fmla="*/ 5213629 w 6662890"/>
              <a:gd name="connsiteY6" fmla="*/ 1586026 h 2834593"/>
              <a:gd name="connsiteX7" fmla="*/ 6434749 w 6662890"/>
              <a:gd name="connsiteY7" fmla="*/ 2664324 h 2834593"/>
              <a:gd name="connsiteX8" fmla="*/ 6574363 w 6662890"/>
              <a:gd name="connsiteY8" fmla="*/ 179315 h 2834593"/>
              <a:gd name="connsiteX9" fmla="*/ 2273890 w 6662890"/>
              <a:gd name="connsiteY9" fmla="*/ 118631 h 2834593"/>
              <a:gd name="connsiteX0" fmla="*/ 4406973 w 6874583"/>
              <a:gd name="connsiteY0" fmla="*/ 153537 h 2833297"/>
              <a:gd name="connsiteX1" fmla="*/ 214077 w 6874583"/>
              <a:gd name="connsiteY1" fmla="*/ 149745 h 2833297"/>
              <a:gd name="connsiteX2" fmla="*/ 173451 w 6874583"/>
              <a:gd name="connsiteY2" fmla="*/ 2573753 h 2833297"/>
              <a:gd name="connsiteX3" fmla="*/ 2191298 w 6874583"/>
              <a:gd name="connsiteY3" fmla="*/ 2672385 h 2833297"/>
              <a:gd name="connsiteX4" fmla="*/ 2350600 w 6874583"/>
              <a:gd name="connsiteY4" fmla="*/ 1405680 h 2833297"/>
              <a:gd name="connsiteX5" fmla="*/ 4501362 w 6874583"/>
              <a:gd name="connsiteY5" fmla="*/ 1517353 h 2833297"/>
              <a:gd name="connsiteX6" fmla="*/ 5213629 w 6874583"/>
              <a:gd name="connsiteY6" fmla="*/ 1584730 h 2833297"/>
              <a:gd name="connsiteX7" fmla="*/ 6367372 w 6874583"/>
              <a:gd name="connsiteY7" fmla="*/ 1344367 h 2833297"/>
              <a:gd name="connsiteX8" fmla="*/ 6574363 w 6874583"/>
              <a:gd name="connsiteY8" fmla="*/ 178019 h 2833297"/>
              <a:gd name="connsiteX9" fmla="*/ 2273890 w 6874583"/>
              <a:gd name="connsiteY9" fmla="*/ 117335 h 2833297"/>
              <a:gd name="connsiteX0" fmla="*/ 4406973 w 6648415"/>
              <a:gd name="connsiteY0" fmla="*/ 142126 h 2821886"/>
              <a:gd name="connsiteX1" fmla="*/ 214077 w 6648415"/>
              <a:gd name="connsiteY1" fmla="*/ 138334 h 2821886"/>
              <a:gd name="connsiteX2" fmla="*/ 173451 w 6648415"/>
              <a:gd name="connsiteY2" fmla="*/ 2562342 h 2821886"/>
              <a:gd name="connsiteX3" fmla="*/ 2191298 w 6648415"/>
              <a:gd name="connsiteY3" fmla="*/ 2660974 h 2821886"/>
              <a:gd name="connsiteX4" fmla="*/ 2350600 w 6648415"/>
              <a:gd name="connsiteY4" fmla="*/ 1394269 h 2821886"/>
              <a:gd name="connsiteX5" fmla="*/ 4501362 w 6648415"/>
              <a:gd name="connsiteY5" fmla="*/ 1505942 h 2821886"/>
              <a:gd name="connsiteX6" fmla="*/ 5213629 w 6648415"/>
              <a:gd name="connsiteY6" fmla="*/ 1573319 h 2821886"/>
              <a:gd name="connsiteX7" fmla="*/ 6367372 w 6648415"/>
              <a:gd name="connsiteY7" fmla="*/ 1332956 h 2821886"/>
              <a:gd name="connsiteX8" fmla="*/ 6574363 w 6648415"/>
              <a:gd name="connsiteY8" fmla="*/ 166608 h 2821886"/>
              <a:gd name="connsiteX9" fmla="*/ 2273890 w 6648415"/>
              <a:gd name="connsiteY9" fmla="*/ 105924 h 2821886"/>
              <a:gd name="connsiteX0" fmla="*/ 4406973 w 6924855"/>
              <a:gd name="connsiteY0" fmla="*/ 161473 h 2841233"/>
              <a:gd name="connsiteX1" fmla="*/ 214077 w 6924855"/>
              <a:gd name="connsiteY1" fmla="*/ 157681 h 2841233"/>
              <a:gd name="connsiteX2" fmla="*/ 173451 w 6924855"/>
              <a:gd name="connsiteY2" fmla="*/ 2581689 h 2841233"/>
              <a:gd name="connsiteX3" fmla="*/ 2191298 w 6924855"/>
              <a:gd name="connsiteY3" fmla="*/ 2680321 h 2841233"/>
              <a:gd name="connsiteX4" fmla="*/ 2350600 w 6924855"/>
              <a:gd name="connsiteY4" fmla="*/ 1413616 h 2841233"/>
              <a:gd name="connsiteX5" fmla="*/ 4501362 w 6924855"/>
              <a:gd name="connsiteY5" fmla="*/ 1525289 h 2841233"/>
              <a:gd name="connsiteX6" fmla="*/ 5213629 w 6924855"/>
              <a:gd name="connsiteY6" fmla="*/ 1592666 h 2841233"/>
              <a:gd name="connsiteX7" fmla="*/ 6511751 w 6924855"/>
              <a:gd name="connsiteY7" fmla="*/ 1496682 h 2841233"/>
              <a:gd name="connsiteX8" fmla="*/ 6574363 w 6924855"/>
              <a:gd name="connsiteY8" fmla="*/ 185955 h 2841233"/>
              <a:gd name="connsiteX9" fmla="*/ 2273890 w 6924855"/>
              <a:gd name="connsiteY9" fmla="*/ 125271 h 2841233"/>
              <a:gd name="connsiteX0" fmla="*/ 4406973 w 6892506"/>
              <a:gd name="connsiteY0" fmla="*/ 161473 h 2841233"/>
              <a:gd name="connsiteX1" fmla="*/ 214077 w 6892506"/>
              <a:gd name="connsiteY1" fmla="*/ 157681 h 2841233"/>
              <a:gd name="connsiteX2" fmla="*/ 173451 w 6892506"/>
              <a:gd name="connsiteY2" fmla="*/ 2581689 h 2841233"/>
              <a:gd name="connsiteX3" fmla="*/ 2191298 w 6892506"/>
              <a:gd name="connsiteY3" fmla="*/ 2680321 h 2841233"/>
              <a:gd name="connsiteX4" fmla="*/ 2350600 w 6892506"/>
              <a:gd name="connsiteY4" fmla="*/ 1413616 h 2841233"/>
              <a:gd name="connsiteX5" fmla="*/ 4501362 w 6892506"/>
              <a:gd name="connsiteY5" fmla="*/ 1525289 h 2841233"/>
              <a:gd name="connsiteX6" fmla="*/ 5213629 w 6892506"/>
              <a:gd name="connsiteY6" fmla="*/ 1592666 h 2841233"/>
              <a:gd name="connsiteX7" fmla="*/ 6511751 w 6892506"/>
              <a:gd name="connsiteY7" fmla="*/ 1496682 h 2841233"/>
              <a:gd name="connsiteX8" fmla="*/ 6574363 w 6892506"/>
              <a:gd name="connsiteY8" fmla="*/ 185955 h 2841233"/>
              <a:gd name="connsiteX9" fmla="*/ 2273890 w 6892506"/>
              <a:gd name="connsiteY9" fmla="*/ 125271 h 2841233"/>
              <a:gd name="connsiteX0" fmla="*/ 4406973 w 6605953"/>
              <a:gd name="connsiteY0" fmla="*/ 222760 h 2902520"/>
              <a:gd name="connsiteX1" fmla="*/ 214077 w 6605953"/>
              <a:gd name="connsiteY1" fmla="*/ 218968 h 2902520"/>
              <a:gd name="connsiteX2" fmla="*/ 173451 w 6605953"/>
              <a:gd name="connsiteY2" fmla="*/ 2642976 h 2902520"/>
              <a:gd name="connsiteX3" fmla="*/ 2191298 w 6605953"/>
              <a:gd name="connsiteY3" fmla="*/ 2741608 h 2902520"/>
              <a:gd name="connsiteX4" fmla="*/ 2350600 w 6605953"/>
              <a:gd name="connsiteY4" fmla="*/ 1474903 h 2902520"/>
              <a:gd name="connsiteX5" fmla="*/ 4501362 w 6605953"/>
              <a:gd name="connsiteY5" fmla="*/ 1586576 h 2902520"/>
              <a:gd name="connsiteX6" fmla="*/ 5213629 w 6605953"/>
              <a:gd name="connsiteY6" fmla="*/ 1653953 h 2902520"/>
              <a:gd name="connsiteX7" fmla="*/ 6511751 w 6605953"/>
              <a:gd name="connsiteY7" fmla="*/ 1557969 h 2902520"/>
              <a:gd name="connsiteX8" fmla="*/ 6574363 w 6605953"/>
              <a:gd name="connsiteY8" fmla="*/ 247242 h 2902520"/>
              <a:gd name="connsiteX9" fmla="*/ 2273890 w 6605953"/>
              <a:gd name="connsiteY9" fmla="*/ 186558 h 2902520"/>
              <a:gd name="connsiteX0" fmla="*/ 4406973 w 6605953"/>
              <a:gd name="connsiteY0" fmla="*/ 222760 h 2902520"/>
              <a:gd name="connsiteX1" fmla="*/ 214077 w 6605953"/>
              <a:gd name="connsiteY1" fmla="*/ 218968 h 2902520"/>
              <a:gd name="connsiteX2" fmla="*/ 173451 w 6605953"/>
              <a:gd name="connsiteY2" fmla="*/ 2642976 h 2902520"/>
              <a:gd name="connsiteX3" fmla="*/ 2191298 w 6605953"/>
              <a:gd name="connsiteY3" fmla="*/ 2741608 h 2902520"/>
              <a:gd name="connsiteX4" fmla="*/ 2350600 w 6605953"/>
              <a:gd name="connsiteY4" fmla="*/ 1474903 h 2902520"/>
              <a:gd name="connsiteX5" fmla="*/ 4501362 w 6605953"/>
              <a:gd name="connsiteY5" fmla="*/ 1586576 h 2902520"/>
              <a:gd name="connsiteX6" fmla="*/ 6511751 w 6605953"/>
              <a:gd name="connsiteY6" fmla="*/ 1557969 h 2902520"/>
              <a:gd name="connsiteX7" fmla="*/ 6574363 w 6605953"/>
              <a:gd name="connsiteY7" fmla="*/ 247242 h 2902520"/>
              <a:gd name="connsiteX8" fmla="*/ 2273890 w 6605953"/>
              <a:gd name="connsiteY8" fmla="*/ 186558 h 2902520"/>
              <a:gd name="connsiteX0" fmla="*/ 4406973 w 6605953"/>
              <a:gd name="connsiteY0" fmla="*/ 222760 h 2864170"/>
              <a:gd name="connsiteX1" fmla="*/ 214077 w 6605953"/>
              <a:gd name="connsiteY1" fmla="*/ 218968 h 2864170"/>
              <a:gd name="connsiteX2" fmla="*/ 173451 w 6605953"/>
              <a:gd name="connsiteY2" fmla="*/ 2642976 h 2864170"/>
              <a:gd name="connsiteX3" fmla="*/ 2191298 w 6605953"/>
              <a:gd name="connsiteY3" fmla="*/ 2741608 h 2864170"/>
              <a:gd name="connsiteX4" fmla="*/ 4506659 w 6605953"/>
              <a:gd name="connsiteY4" fmla="*/ 2783939 h 2864170"/>
              <a:gd name="connsiteX5" fmla="*/ 4501362 w 6605953"/>
              <a:gd name="connsiteY5" fmla="*/ 1586576 h 2864170"/>
              <a:gd name="connsiteX6" fmla="*/ 6511751 w 6605953"/>
              <a:gd name="connsiteY6" fmla="*/ 1557969 h 2864170"/>
              <a:gd name="connsiteX7" fmla="*/ 6574363 w 6605953"/>
              <a:gd name="connsiteY7" fmla="*/ 247242 h 2864170"/>
              <a:gd name="connsiteX8" fmla="*/ 2273890 w 6605953"/>
              <a:gd name="connsiteY8" fmla="*/ 186558 h 2864170"/>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2824"/>
              <a:gd name="connsiteX1" fmla="*/ 214077 w 6605953"/>
              <a:gd name="connsiteY1" fmla="*/ 218968 h 2852824"/>
              <a:gd name="connsiteX2" fmla="*/ 173451 w 6605953"/>
              <a:gd name="connsiteY2" fmla="*/ 2642976 h 2852824"/>
              <a:gd name="connsiteX3" fmla="*/ 2191298 w 6605953"/>
              <a:gd name="connsiteY3" fmla="*/ 2741608 h 2852824"/>
              <a:gd name="connsiteX4" fmla="*/ 4506659 w 6605953"/>
              <a:gd name="connsiteY4" fmla="*/ 2783939 h 2852824"/>
              <a:gd name="connsiteX5" fmla="*/ 4626490 w 6605953"/>
              <a:gd name="connsiteY5" fmla="*/ 1644328 h 2852824"/>
              <a:gd name="connsiteX6" fmla="*/ 6511751 w 6605953"/>
              <a:gd name="connsiteY6" fmla="*/ 1557969 h 2852824"/>
              <a:gd name="connsiteX7" fmla="*/ 6574363 w 6605953"/>
              <a:gd name="connsiteY7" fmla="*/ 247242 h 2852824"/>
              <a:gd name="connsiteX8" fmla="*/ 2273890 w 6605953"/>
              <a:gd name="connsiteY8" fmla="*/ 186558 h 2852824"/>
              <a:gd name="connsiteX0" fmla="*/ 4405572 w 6604552"/>
              <a:gd name="connsiteY0" fmla="*/ 222760 h 2891667"/>
              <a:gd name="connsiteX1" fmla="*/ 212676 w 6604552"/>
              <a:gd name="connsiteY1" fmla="*/ 218968 h 2891667"/>
              <a:gd name="connsiteX2" fmla="*/ 172050 w 6604552"/>
              <a:gd name="connsiteY2" fmla="*/ 2642976 h 2891667"/>
              <a:gd name="connsiteX3" fmla="*/ 2170647 w 6604552"/>
              <a:gd name="connsiteY3" fmla="*/ 2828235 h 2891667"/>
              <a:gd name="connsiteX4" fmla="*/ 4505258 w 6604552"/>
              <a:gd name="connsiteY4" fmla="*/ 2783939 h 2891667"/>
              <a:gd name="connsiteX5" fmla="*/ 4625089 w 6604552"/>
              <a:gd name="connsiteY5" fmla="*/ 1644328 h 2891667"/>
              <a:gd name="connsiteX6" fmla="*/ 6510350 w 6604552"/>
              <a:gd name="connsiteY6" fmla="*/ 1557969 h 2891667"/>
              <a:gd name="connsiteX7" fmla="*/ 6572962 w 6604552"/>
              <a:gd name="connsiteY7" fmla="*/ 247242 h 2891667"/>
              <a:gd name="connsiteX8" fmla="*/ 2272489 w 6604552"/>
              <a:gd name="connsiteY8" fmla="*/ 186558 h 2891667"/>
              <a:gd name="connsiteX0" fmla="*/ 4612083 w 6811063"/>
              <a:gd name="connsiteY0" fmla="*/ 222760 h 2944410"/>
              <a:gd name="connsiteX1" fmla="*/ 419187 w 6811063"/>
              <a:gd name="connsiteY1" fmla="*/ 218968 h 2944410"/>
              <a:gd name="connsiteX2" fmla="*/ 369657 w 6811063"/>
              <a:gd name="connsiteY2" fmla="*/ 2722106 h 2944410"/>
              <a:gd name="connsiteX3" fmla="*/ 2377158 w 6811063"/>
              <a:gd name="connsiteY3" fmla="*/ 2828235 h 2944410"/>
              <a:gd name="connsiteX4" fmla="*/ 4711769 w 6811063"/>
              <a:gd name="connsiteY4" fmla="*/ 2783939 h 2944410"/>
              <a:gd name="connsiteX5" fmla="*/ 4831600 w 6811063"/>
              <a:gd name="connsiteY5" fmla="*/ 1644328 h 2944410"/>
              <a:gd name="connsiteX6" fmla="*/ 6716861 w 6811063"/>
              <a:gd name="connsiteY6" fmla="*/ 1557969 h 2944410"/>
              <a:gd name="connsiteX7" fmla="*/ 6779473 w 6811063"/>
              <a:gd name="connsiteY7" fmla="*/ 247242 h 2944410"/>
              <a:gd name="connsiteX8" fmla="*/ 2479000 w 6811063"/>
              <a:gd name="connsiteY8" fmla="*/ 186558 h 2944410"/>
              <a:gd name="connsiteX0" fmla="*/ 4561191 w 6760171"/>
              <a:gd name="connsiteY0" fmla="*/ 222760 h 2948231"/>
              <a:gd name="connsiteX1" fmla="*/ 368295 w 6760171"/>
              <a:gd name="connsiteY1" fmla="*/ 218968 h 2948231"/>
              <a:gd name="connsiteX2" fmla="*/ 318765 w 6760171"/>
              <a:gd name="connsiteY2" fmla="*/ 2722106 h 2948231"/>
              <a:gd name="connsiteX3" fmla="*/ 2326266 w 6760171"/>
              <a:gd name="connsiteY3" fmla="*/ 2828235 h 2948231"/>
              <a:gd name="connsiteX4" fmla="*/ 4660877 w 6760171"/>
              <a:gd name="connsiteY4" fmla="*/ 2783939 h 2948231"/>
              <a:gd name="connsiteX5" fmla="*/ 4780708 w 6760171"/>
              <a:gd name="connsiteY5" fmla="*/ 1644328 h 2948231"/>
              <a:gd name="connsiteX6" fmla="*/ 6665969 w 6760171"/>
              <a:gd name="connsiteY6" fmla="*/ 1557969 h 2948231"/>
              <a:gd name="connsiteX7" fmla="*/ 6728581 w 6760171"/>
              <a:gd name="connsiteY7" fmla="*/ 247242 h 2948231"/>
              <a:gd name="connsiteX8" fmla="*/ 2428108 w 6760171"/>
              <a:gd name="connsiteY8" fmla="*/ 186558 h 2948231"/>
              <a:gd name="connsiteX0" fmla="*/ 4641467 w 6840447"/>
              <a:gd name="connsiteY0" fmla="*/ 261574 h 2990232"/>
              <a:gd name="connsiteX1" fmla="*/ 404049 w 6840447"/>
              <a:gd name="connsiteY1" fmla="*/ 161067 h 2990232"/>
              <a:gd name="connsiteX2" fmla="*/ 399041 w 6840447"/>
              <a:gd name="connsiteY2" fmla="*/ 2760920 h 2990232"/>
              <a:gd name="connsiteX3" fmla="*/ 2406542 w 6840447"/>
              <a:gd name="connsiteY3" fmla="*/ 2867049 h 2990232"/>
              <a:gd name="connsiteX4" fmla="*/ 4741153 w 6840447"/>
              <a:gd name="connsiteY4" fmla="*/ 2822753 h 2990232"/>
              <a:gd name="connsiteX5" fmla="*/ 4860984 w 6840447"/>
              <a:gd name="connsiteY5" fmla="*/ 1683142 h 2990232"/>
              <a:gd name="connsiteX6" fmla="*/ 6746245 w 6840447"/>
              <a:gd name="connsiteY6" fmla="*/ 1596783 h 2990232"/>
              <a:gd name="connsiteX7" fmla="*/ 6808857 w 6840447"/>
              <a:gd name="connsiteY7" fmla="*/ 286056 h 2990232"/>
              <a:gd name="connsiteX8" fmla="*/ 2508384 w 6840447"/>
              <a:gd name="connsiteY8" fmla="*/ 225372 h 2990232"/>
              <a:gd name="connsiteX0" fmla="*/ 4437793 w 6636773"/>
              <a:gd name="connsiteY0" fmla="*/ 222761 h 2951419"/>
              <a:gd name="connsiteX1" fmla="*/ 200375 w 6636773"/>
              <a:gd name="connsiteY1" fmla="*/ 122254 h 2951419"/>
              <a:gd name="connsiteX2" fmla="*/ 195367 w 6636773"/>
              <a:gd name="connsiteY2" fmla="*/ 2722107 h 2951419"/>
              <a:gd name="connsiteX3" fmla="*/ 2202868 w 6636773"/>
              <a:gd name="connsiteY3" fmla="*/ 2828236 h 2951419"/>
              <a:gd name="connsiteX4" fmla="*/ 4537479 w 6636773"/>
              <a:gd name="connsiteY4" fmla="*/ 2783940 h 2951419"/>
              <a:gd name="connsiteX5" fmla="*/ 4657310 w 6636773"/>
              <a:gd name="connsiteY5" fmla="*/ 1644329 h 2951419"/>
              <a:gd name="connsiteX6" fmla="*/ 6542571 w 6636773"/>
              <a:gd name="connsiteY6" fmla="*/ 1557970 h 2951419"/>
              <a:gd name="connsiteX7" fmla="*/ 6605183 w 6636773"/>
              <a:gd name="connsiteY7" fmla="*/ 247243 h 2951419"/>
              <a:gd name="connsiteX8" fmla="*/ 2304710 w 6636773"/>
              <a:gd name="connsiteY8" fmla="*/ 186559 h 2951419"/>
              <a:gd name="connsiteX0" fmla="*/ 4470576 w 6669556"/>
              <a:gd name="connsiteY0" fmla="*/ 222761 h 2951419"/>
              <a:gd name="connsiteX1" fmla="*/ 233158 w 6669556"/>
              <a:gd name="connsiteY1" fmla="*/ 122254 h 2951419"/>
              <a:gd name="connsiteX2" fmla="*/ 228150 w 6669556"/>
              <a:gd name="connsiteY2" fmla="*/ 2722107 h 2951419"/>
              <a:gd name="connsiteX3" fmla="*/ 2235651 w 6669556"/>
              <a:gd name="connsiteY3" fmla="*/ 2828236 h 2951419"/>
              <a:gd name="connsiteX4" fmla="*/ 4570262 w 6669556"/>
              <a:gd name="connsiteY4" fmla="*/ 2783940 h 2951419"/>
              <a:gd name="connsiteX5" fmla="*/ 4690093 w 6669556"/>
              <a:gd name="connsiteY5" fmla="*/ 1644329 h 2951419"/>
              <a:gd name="connsiteX6" fmla="*/ 6575354 w 6669556"/>
              <a:gd name="connsiteY6" fmla="*/ 1557970 h 2951419"/>
              <a:gd name="connsiteX7" fmla="*/ 6637966 w 6669556"/>
              <a:gd name="connsiteY7" fmla="*/ 247243 h 2951419"/>
              <a:gd name="connsiteX8" fmla="*/ 2337493 w 6669556"/>
              <a:gd name="connsiteY8" fmla="*/ 186559 h 2951419"/>
              <a:gd name="connsiteX0" fmla="*/ 4662080 w 6861060"/>
              <a:gd name="connsiteY0" fmla="*/ 264136 h 3018146"/>
              <a:gd name="connsiteX1" fmla="*/ 424662 w 6861060"/>
              <a:gd name="connsiteY1" fmla="*/ 163629 h 3018146"/>
              <a:gd name="connsiteX2" fmla="*/ 375133 w 6861060"/>
              <a:gd name="connsiteY2" fmla="*/ 2798651 h 3018146"/>
              <a:gd name="connsiteX3" fmla="*/ 2427155 w 6861060"/>
              <a:gd name="connsiteY3" fmla="*/ 2869611 h 3018146"/>
              <a:gd name="connsiteX4" fmla="*/ 4761766 w 6861060"/>
              <a:gd name="connsiteY4" fmla="*/ 2825315 h 3018146"/>
              <a:gd name="connsiteX5" fmla="*/ 4881597 w 6861060"/>
              <a:gd name="connsiteY5" fmla="*/ 1685704 h 3018146"/>
              <a:gd name="connsiteX6" fmla="*/ 6766858 w 6861060"/>
              <a:gd name="connsiteY6" fmla="*/ 1599345 h 3018146"/>
              <a:gd name="connsiteX7" fmla="*/ 6829470 w 6861060"/>
              <a:gd name="connsiteY7" fmla="*/ 288618 h 3018146"/>
              <a:gd name="connsiteX8" fmla="*/ 2528997 w 6861060"/>
              <a:gd name="connsiteY8" fmla="*/ 227934 h 3018146"/>
              <a:gd name="connsiteX0" fmla="*/ 4598783 w 6797763"/>
              <a:gd name="connsiteY0" fmla="*/ 264136 h 2964138"/>
              <a:gd name="connsiteX1" fmla="*/ 361365 w 6797763"/>
              <a:gd name="connsiteY1" fmla="*/ 163629 h 2964138"/>
              <a:gd name="connsiteX2" fmla="*/ 311836 w 6797763"/>
              <a:gd name="connsiteY2" fmla="*/ 2798651 h 2964138"/>
              <a:gd name="connsiteX3" fmla="*/ 2363858 w 6797763"/>
              <a:gd name="connsiteY3" fmla="*/ 2869611 h 2964138"/>
              <a:gd name="connsiteX4" fmla="*/ 4698469 w 6797763"/>
              <a:gd name="connsiteY4" fmla="*/ 2825315 h 2964138"/>
              <a:gd name="connsiteX5" fmla="*/ 4818300 w 6797763"/>
              <a:gd name="connsiteY5" fmla="*/ 1685704 h 2964138"/>
              <a:gd name="connsiteX6" fmla="*/ 6703561 w 6797763"/>
              <a:gd name="connsiteY6" fmla="*/ 1599345 h 2964138"/>
              <a:gd name="connsiteX7" fmla="*/ 6766173 w 6797763"/>
              <a:gd name="connsiteY7" fmla="*/ 288618 h 2964138"/>
              <a:gd name="connsiteX8" fmla="*/ 2465700 w 6797763"/>
              <a:gd name="connsiteY8" fmla="*/ 227934 h 2964138"/>
              <a:gd name="connsiteX0" fmla="*/ 4398302 w 6597282"/>
              <a:gd name="connsiteY0" fmla="*/ 222761 h 2922763"/>
              <a:gd name="connsiteX1" fmla="*/ 160884 w 6597282"/>
              <a:gd name="connsiteY1" fmla="*/ 122254 h 2922763"/>
              <a:gd name="connsiteX2" fmla="*/ 111355 w 6597282"/>
              <a:gd name="connsiteY2" fmla="*/ 2757276 h 2922763"/>
              <a:gd name="connsiteX3" fmla="*/ 2163377 w 6597282"/>
              <a:gd name="connsiteY3" fmla="*/ 2828236 h 2922763"/>
              <a:gd name="connsiteX4" fmla="*/ 4497988 w 6597282"/>
              <a:gd name="connsiteY4" fmla="*/ 2783940 h 2922763"/>
              <a:gd name="connsiteX5" fmla="*/ 4617819 w 6597282"/>
              <a:gd name="connsiteY5" fmla="*/ 1644329 h 2922763"/>
              <a:gd name="connsiteX6" fmla="*/ 6503080 w 6597282"/>
              <a:gd name="connsiteY6" fmla="*/ 1557970 h 2922763"/>
              <a:gd name="connsiteX7" fmla="*/ 6565692 w 6597282"/>
              <a:gd name="connsiteY7" fmla="*/ 247243 h 2922763"/>
              <a:gd name="connsiteX8" fmla="*/ 2265219 w 6597282"/>
              <a:gd name="connsiteY8" fmla="*/ 186559 h 2922763"/>
              <a:gd name="connsiteX0" fmla="*/ 4472229 w 6671209"/>
              <a:gd name="connsiteY0" fmla="*/ 236210 h 2992157"/>
              <a:gd name="connsiteX1" fmla="*/ 261524 w 6671209"/>
              <a:gd name="connsiteY1" fmla="*/ 109326 h 2992157"/>
              <a:gd name="connsiteX2" fmla="*/ 185282 w 6671209"/>
              <a:gd name="connsiteY2" fmla="*/ 2770725 h 2992157"/>
              <a:gd name="connsiteX3" fmla="*/ 2237304 w 6671209"/>
              <a:gd name="connsiteY3" fmla="*/ 2841685 h 2992157"/>
              <a:gd name="connsiteX4" fmla="*/ 4571915 w 6671209"/>
              <a:gd name="connsiteY4" fmla="*/ 2797389 h 2992157"/>
              <a:gd name="connsiteX5" fmla="*/ 4691746 w 6671209"/>
              <a:gd name="connsiteY5" fmla="*/ 1657778 h 2992157"/>
              <a:gd name="connsiteX6" fmla="*/ 6577007 w 6671209"/>
              <a:gd name="connsiteY6" fmla="*/ 1571419 h 2992157"/>
              <a:gd name="connsiteX7" fmla="*/ 6639619 w 6671209"/>
              <a:gd name="connsiteY7" fmla="*/ 260692 h 2992157"/>
              <a:gd name="connsiteX8" fmla="*/ 2339146 w 6671209"/>
              <a:gd name="connsiteY8" fmla="*/ 200008 h 2992157"/>
              <a:gd name="connsiteX0" fmla="*/ 4415572 w 6614552"/>
              <a:gd name="connsiteY0" fmla="*/ 236210 h 2949663"/>
              <a:gd name="connsiteX1" fmla="*/ 204867 w 6614552"/>
              <a:gd name="connsiteY1" fmla="*/ 109326 h 2949663"/>
              <a:gd name="connsiteX2" fmla="*/ 128625 w 6614552"/>
              <a:gd name="connsiteY2" fmla="*/ 2770725 h 2949663"/>
              <a:gd name="connsiteX3" fmla="*/ 2180647 w 6614552"/>
              <a:gd name="connsiteY3" fmla="*/ 2841685 h 2949663"/>
              <a:gd name="connsiteX4" fmla="*/ 4515258 w 6614552"/>
              <a:gd name="connsiteY4" fmla="*/ 2797389 h 2949663"/>
              <a:gd name="connsiteX5" fmla="*/ 4635089 w 6614552"/>
              <a:gd name="connsiteY5" fmla="*/ 1657778 h 2949663"/>
              <a:gd name="connsiteX6" fmla="*/ 6520350 w 6614552"/>
              <a:gd name="connsiteY6" fmla="*/ 1571419 h 2949663"/>
              <a:gd name="connsiteX7" fmla="*/ 6582962 w 6614552"/>
              <a:gd name="connsiteY7" fmla="*/ 260692 h 2949663"/>
              <a:gd name="connsiteX8" fmla="*/ 2282489 w 6614552"/>
              <a:gd name="connsiteY8" fmla="*/ 200008 h 294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4552" h="2949663">
                <a:moveTo>
                  <a:pt x="4415572" y="236210"/>
                </a:moveTo>
                <a:cubicBezTo>
                  <a:pt x="3787296" y="242933"/>
                  <a:pt x="447429" y="-198793"/>
                  <a:pt x="204867" y="109326"/>
                </a:cubicBezTo>
                <a:cubicBezTo>
                  <a:pt x="-37695" y="417445"/>
                  <a:pt x="-67107" y="2412048"/>
                  <a:pt x="128625" y="2770725"/>
                </a:cubicBezTo>
                <a:cubicBezTo>
                  <a:pt x="324357" y="3129402"/>
                  <a:pt x="1449542" y="2837241"/>
                  <a:pt x="2180647" y="2841685"/>
                </a:cubicBezTo>
                <a:cubicBezTo>
                  <a:pt x="2911752" y="2846129"/>
                  <a:pt x="4106184" y="2994707"/>
                  <a:pt x="4515258" y="2797389"/>
                </a:cubicBezTo>
                <a:cubicBezTo>
                  <a:pt x="4924332" y="2600071"/>
                  <a:pt x="4300907" y="1862106"/>
                  <a:pt x="4635089" y="1657778"/>
                </a:cubicBezTo>
                <a:cubicBezTo>
                  <a:pt x="4969271" y="1453450"/>
                  <a:pt x="6174850" y="1794641"/>
                  <a:pt x="6520350" y="1571419"/>
                </a:cubicBezTo>
                <a:cubicBezTo>
                  <a:pt x="6612385" y="1269591"/>
                  <a:pt x="6644379" y="652891"/>
                  <a:pt x="6582962" y="260692"/>
                </a:cubicBezTo>
                <a:cubicBezTo>
                  <a:pt x="6521545" y="-131507"/>
                  <a:pt x="3167006" y="17094"/>
                  <a:pt x="2282489" y="200008"/>
                </a:cubicBezTo>
              </a:path>
            </a:pathLst>
          </a:cu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a:p>
        </p:txBody>
      </p:sp>
      <p:sp>
        <p:nvSpPr>
          <p:cNvPr id="29" name="Freeform 28"/>
          <p:cNvSpPr/>
          <p:nvPr/>
        </p:nvSpPr>
        <p:spPr bwMode="auto">
          <a:xfrm>
            <a:off x="5770384" y="5092123"/>
            <a:ext cx="2465434" cy="1726551"/>
          </a:xfrm>
          <a:custGeom>
            <a:avLst/>
            <a:gdLst>
              <a:gd name="connsiteX0" fmla="*/ 1786218 w 3010567"/>
              <a:gd name="connsiteY0" fmla="*/ 17929 h 1521792"/>
              <a:gd name="connsiteX1" fmla="*/ 253254 w 3010567"/>
              <a:gd name="connsiteY1" fmla="*/ 259976 h 1521792"/>
              <a:gd name="connsiteX2" fmla="*/ 127748 w 3010567"/>
              <a:gd name="connsiteY2" fmla="*/ 1389529 h 1521792"/>
              <a:gd name="connsiteX3" fmla="*/ 1535206 w 3010567"/>
              <a:gd name="connsiteY3" fmla="*/ 1488141 h 1521792"/>
              <a:gd name="connsiteX4" fmla="*/ 2844054 w 3010567"/>
              <a:gd name="connsiteY4" fmla="*/ 1290917 h 1521792"/>
              <a:gd name="connsiteX5" fmla="*/ 2745442 w 3010567"/>
              <a:gd name="connsiteY5" fmla="*/ 394447 h 1521792"/>
              <a:gd name="connsiteX6" fmla="*/ 602877 w 3010567"/>
              <a:gd name="connsiteY6" fmla="*/ 0 h 1521792"/>
              <a:gd name="connsiteX0" fmla="*/ 1786218 w 3005132"/>
              <a:gd name="connsiteY0" fmla="*/ 161364 h 1665227"/>
              <a:gd name="connsiteX1" fmla="*/ 253254 w 3005132"/>
              <a:gd name="connsiteY1" fmla="*/ 403411 h 1665227"/>
              <a:gd name="connsiteX2" fmla="*/ 127748 w 3005132"/>
              <a:gd name="connsiteY2" fmla="*/ 1532964 h 1665227"/>
              <a:gd name="connsiteX3" fmla="*/ 1535206 w 3005132"/>
              <a:gd name="connsiteY3" fmla="*/ 1631576 h 1665227"/>
              <a:gd name="connsiteX4" fmla="*/ 2844054 w 3005132"/>
              <a:gd name="connsiteY4" fmla="*/ 1434352 h 1665227"/>
              <a:gd name="connsiteX5" fmla="*/ 2745442 w 3005132"/>
              <a:gd name="connsiteY5" fmla="*/ 537882 h 1665227"/>
              <a:gd name="connsiteX6" fmla="*/ 692524 w 3005132"/>
              <a:gd name="connsiteY6" fmla="*/ 0 h 1665227"/>
              <a:gd name="connsiteX0" fmla="*/ 2951071 w 3067326"/>
              <a:gd name="connsiteY0" fmla="*/ 188258 h 1665227"/>
              <a:gd name="connsiteX1" fmla="*/ 315448 w 3067326"/>
              <a:gd name="connsiteY1" fmla="*/ 403411 h 1665227"/>
              <a:gd name="connsiteX2" fmla="*/ 189942 w 3067326"/>
              <a:gd name="connsiteY2" fmla="*/ 1532964 h 1665227"/>
              <a:gd name="connsiteX3" fmla="*/ 1597400 w 3067326"/>
              <a:gd name="connsiteY3" fmla="*/ 1631576 h 1665227"/>
              <a:gd name="connsiteX4" fmla="*/ 2906248 w 3067326"/>
              <a:gd name="connsiteY4" fmla="*/ 1434352 h 1665227"/>
              <a:gd name="connsiteX5" fmla="*/ 2807636 w 3067326"/>
              <a:gd name="connsiteY5" fmla="*/ 537882 h 1665227"/>
              <a:gd name="connsiteX6" fmla="*/ 754718 w 3067326"/>
              <a:gd name="connsiteY6" fmla="*/ 0 h 1665227"/>
              <a:gd name="connsiteX0" fmla="*/ 2951071 w 3084990"/>
              <a:gd name="connsiteY0" fmla="*/ 62752 h 1539721"/>
              <a:gd name="connsiteX1" fmla="*/ 315448 w 3084990"/>
              <a:gd name="connsiteY1" fmla="*/ 277905 h 1539721"/>
              <a:gd name="connsiteX2" fmla="*/ 189942 w 3084990"/>
              <a:gd name="connsiteY2" fmla="*/ 1407458 h 1539721"/>
              <a:gd name="connsiteX3" fmla="*/ 1597400 w 3084990"/>
              <a:gd name="connsiteY3" fmla="*/ 1506070 h 1539721"/>
              <a:gd name="connsiteX4" fmla="*/ 2906248 w 3084990"/>
              <a:gd name="connsiteY4" fmla="*/ 1308846 h 1539721"/>
              <a:gd name="connsiteX5" fmla="*/ 2807636 w 3084990"/>
              <a:gd name="connsiteY5" fmla="*/ 412376 h 1539721"/>
              <a:gd name="connsiteX6" fmla="*/ 467847 w 3084990"/>
              <a:gd name="connsiteY6" fmla="*/ 0 h 1539721"/>
              <a:gd name="connsiteX0" fmla="*/ 2551719 w 3062156"/>
              <a:gd name="connsiteY0" fmla="*/ 53787 h 1539721"/>
              <a:gd name="connsiteX1" fmla="*/ 292614 w 3062156"/>
              <a:gd name="connsiteY1" fmla="*/ 277905 h 1539721"/>
              <a:gd name="connsiteX2" fmla="*/ 167108 w 3062156"/>
              <a:gd name="connsiteY2" fmla="*/ 1407458 h 1539721"/>
              <a:gd name="connsiteX3" fmla="*/ 1574566 w 3062156"/>
              <a:gd name="connsiteY3" fmla="*/ 1506070 h 1539721"/>
              <a:gd name="connsiteX4" fmla="*/ 2883414 w 3062156"/>
              <a:gd name="connsiteY4" fmla="*/ 1308846 h 1539721"/>
              <a:gd name="connsiteX5" fmla="*/ 2784802 w 3062156"/>
              <a:gd name="connsiteY5" fmla="*/ 412376 h 1539721"/>
              <a:gd name="connsiteX6" fmla="*/ 445013 w 3062156"/>
              <a:gd name="connsiteY6" fmla="*/ 0 h 1539721"/>
              <a:gd name="connsiteX0" fmla="*/ 2445972 w 2956409"/>
              <a:gd name="connsiteY0" fmla="*/ 53787 h 1539721"/>
              <a:gd name="connsiteX1" fmla="*/ 186867 w 2956409"/>
              <a:gd name="connsiteY1" fmla="*/ 277905 h 1539721"/>
              <a:gd name="connsiteX2" fmla="*/ 276514 w 2956409"/>
              <a:gd name="connsiteY2" fmla="*/ 1407458 h 1539721"/>
              <a:gd name="connsiteX3" fmla="*/ 1468819 w 2956409"/>
              <a:gd name="connsiteY3" fmla="*/ 1506070 h 1539721"/>
              <a:gd name="connsiteX4" fmla="*/ 2777667 w 2956409"/>
              <a:gd name="connsiteY4" fmla="*/ 1308846 h 1539721"/>
              <a:gd name="connsiteX5" fmla="*/ 2679055 w 2956409"/>
              <a:gd name="connsiteY5" fmla="*/ 412376 h 1539721"/>
              <a:gd name="connsiteX6" fmla="*/ 339266 w 2956409"/>
              <a:gd name="connsiteY6" fmla="*/ 0 h 1539721"/>
              <a:gd name="connsiteX0" fmla="*/ 2439476 w 2949913"/>
              <a:gd name="connsiteY0" fmla="*/ 53787 h 1532278"/>
              <a:gd name="connsiteX1" fmla="*/ 189336 w 2949913"/>
              <a:gd name="connsiteY1" fmla="*/ 403411 h 1532278"/>
              <a:gd name="connsiteX2" fmla="*/ 270018 w 2949913"/>
              <a:gd name="connsiteY2" fmla="*/ 1407458 h 1532278"/>
              <a:gd name="connsiteX3" fmla="*/ 1462323 w 2949913"/>
              <a:gd name="connsiteY3" fmla="*/ 1506070 h 1532278"/>
              <a:gd name="connsiteX4" fmla="*/ 2771171 w 2949913"/>
              <a:gd name="connsiteY4" fmla="*/ 1308846 h 1532278"/>
              <a:gd name="connsiteX5" fmla="*/ 2672559 w 2949913"/>
              <a:gd name="connsiteY5" fmla="*/ 412376 h 1532278"/>
              <a:gd name="connsiteX6" fmla="*/ 332770 w 2949913"/>
              <a:gd name="connsiteY6" fmla="*/ 0 h 1532278"/>
              <a:gd name="connsiteX0" fmla="*/ 2426660 w 2937097"/>
              <a:gd name="connsiteY0" fmla="*/ 53787 h 1537545"/>
              <a:gd name="connsiteX1" fmla="*/ 194449 w 2937097"/>
              <a:gd name="connsiteY1" fmla="*/ 313764 h 1537545"/>
              <a:gd name="connsiteX2" fmla="*/ 257202 w 2937097"/>
              <a:gd name="connsiteY2" fmla="*/ 1407458 h 1537545"/>
              <a:gd name="connsiteX3" fmla="*/ 1449507 w 2937097"/>
              <a:gd name="connsiteY3" fmla="*/ 1506070 h 1537545"/>
              <a:gd name="connsiteX4" fmla="*/ 2758355 w 2937097"/>
              <a:gd name="connsiteY4" fmla="*/ 1308846 h 1537545"/>
              <a:gd name="connsiteX5" fmla="*/ 2659743 w 2937097"/>
              <a:gd name="connsiteY5" fmla="*/ 412376 h 1537545"/>
              <a:gd name="connsiteX6" fmla="*/ 319954 w 2937097"/>
              <a:gd name="connsiteY6" fmla="*/ 0 h 1537545"/>
              <a:gd name="connsiteX0" fmla="*/ 2426244 w 2937238"/>
              <a:gd name="connsiteY0" fmla="*/ 53787 h 1492249"/>
              <a:gd name="connsiteX1" fmla="*/ 194033 w 2937238"/>
              <a:gd name="connsiteY1" fmla="*/ 313764 h 1492249"/>
              <a:gd name="connsiteX2" fmla="*/ 256786 w 2937238"/>
              <a:gd name="connsiteY2" fmla="*/ 1407458 h 1492249"/>
              <a:gd name="connsiteX3" fmla="*/ 1440126 w 2937238"/>
              <a:gd name="connsiteY3" fmla="*/ 1407458 h 1492249"/>
              <a:gd name="connsiteX4" fmla="*/ 2757939 w 2937238"/>
              <a:gd name="connsiteY4" fmla="*/ 1308846 h 1492249"/>
              <a:gd name="connsiteX5" fmla="*/ 2659327 w 2937238"/>
              <a:gd name="connsiteY5" fmla="*/ 412376 h 1492249"/>
              <a:gd name="connsiteX6" fmla="*/ 319538 w 2937238"/>
              <a:gd name="connsiteY6" fmla="*/ 0 h 1492249"/>
              <a:gd name="connsiteX0" fmla="*/ 2426244 w 2937238"/>
              <a:gd name="connsiteY0" fmla="*/ 53787 h 1422781"/>
              <a:gd name="connsiteX1" fmla="*/ 194033 w 2937238"/>
              <a:gd name="connsiteY1" fmla="*/ 313764 h 1422781"/>
              <a:gd name="connsiteX2" fmla="*/ 256786 w 2937238"/>
              <a:gd name="connsiteY2" fmla="*/ 1281952 h 1422781"/>
              <a:gd name="connsiteX3" fmla="*/ 1440126 w 2937238"/>
              <a:gd name="connsiteY3" fmla="*/ 1407458 h 1422781"/>
              <a:gd name="connsiteX4" fmla="*/ 2757939 w 2937238"/>
              <a:gd name="connsiteY4" fmla="*/ 1308846 h 1422781"/>
              <a:gd name="connsiteX5" fmla="*/ 2659327 w 2937238"/>
              <a:gd name="connsiteY5" fmla="*/ 412376 h 1422781"/>
              <a:gd name="connsiteX6" fmla="*/ 319538 w 2937238"/>
              <a:gd name="connsiteY6" fmla="*/ 0 h 1422781"/>
              <a:gd name="connsiteX0" fmla="*/ 3860843 w 4371837"/>
              <a:gd name="connsiteY0" fmla="*/ 1297989 h 2758659"/>
              <a:gd name="connsiteX1" fmla="*/ 54809 w 4371837"/>
              <a:gd name="connsiteY1" fmla="*/ 19312 h 2758659"/>
              <a:gd name="connsiteX2" fmla="*/ 1691385 w 4371837"/>
              <a:gd name="connsiteY2" fmla="*/ 2526154 h 2758659"/>
              <a:gd name="connsiteX3" fmla="*/ 2874725 w 4371837"/>
              <a:gd name="connsiteY3" fmla="*/ 2651660 h 2758659"/>
              <a:gd name="connsiteX4" fmla="*/ 4192538 w 4371837"/>
              <a:gd name="connsiteY4" fmla="*/ 2553048 h 2758659"/>
              <a:gd name="connsiteX5" fmla="*/ 4093926 w 4371837"/>
              <a:gd name="connsiteY5" fmla="*/ 1656578 h 2758659"/>
              <a:gd name="connsiteX6" fmla="*/ 1754137 w 4371837"/>
              <a:gd name="connsiteY6" fmla="*/ 1244202 h 2758659"/>
              <a:gd name="connsiteX0" fmla="*/ 4212904 w 4723898"/>
              <a:gd name="connsiteY0" fmla="*/ 1299496 h 2797372"/>
              <a:gd name="connsiteX1" fmla="*/ 406870 w 4723898"/>
              <a:gd name="connsiteY1" fmla="*/ 20819 h 2797372"/>
              <a:gd name="connsiteX2" fmla="*/ 425661 w 4723898"/>
              <a:gd name="connsiteY2" fmla="*/ 2580414 h 2797372"/>
              <a:gd name="connsiteX3" fmla="*/ 3226786 w 4723898"/>
              <a:gd name="connsiteY3" fmla="*/ 2653167 h 2797372"/>
              <a:gd name="connsiteX4" fmla="*/ 4544599 w 4723898"/>
              <a:gd name="connsiteY4" fmla="*/ 2554555 h 2797372"/>
              <a:gd name="connsiteX5" fmla="*/ 4445987 w 4723898"/>
              <a:gd name="connsiteY5" fmla="*/ 1658085 h 2797372"/>
              <a:gd name="connsiteX6" fmla="*/ 2106198 w 4723898"/>
              <a:gd name="connsiteY6" fmla="*/ 1245709 h 2797372"/>
              <a:gd name="connsiteX0" fmla="*/ 4212904 w 6651701"/>
              <a:gd name="connsiteY0" fmla="*/ 1299496 h 2792397"/>
              <a:gd name="connsiteX1" fmla="*/ 406870 w 6651701"/>
              <a:gd name="connsiteY1" fmla="*/ 20819 h 2792397"/>
              <a:gd name="connsiteX2" fmla="*/ 425661 w 6651701"/>
              <a:gd name="connsiteY2" fmla="*/ 2580414 h 2792397"/>
              <a:gd name="connsiteX3" fmla="*/ 3226786 w 6651701"/>
              <a:gd name="connsiteY3" fmla="*/ 2653167 h 2792397"/>
              <a:gd name="connsiteX4" fmla="*/ 6637168 w 6651701"/>
              <a:gd name="connsiteY4" fmla="*/ 2668855 h 2792397"/>
              <a:gd name="connsiteX5" fmla="*/ 4445987 w 6651701"/>
              <a:gd name="connsiteY5" fmla="*/ 1658085 h 2792397"/>
              <a:gd name="connsiteX6" fmla="*/ 2106198 w 6651701"/>
              <a:gd name="connsiteY6" fmla="*/ 1245709 h 2792397"/>
              <a:gd name="connsiteX0" fmla="*/ 4212904 w 7076385"/>
              <a:gd name="connsiteY0" fmla="*/ 1299496 h 2860964"/>
              <a:gd name="connsiteX1" fmla="*/ 406870 w 7076385"/>
              <a:gd name="connsiteY1" fmla="*/ 20819 h 2860964"/>
              <a:gd name="connsiteX2" fmla="*/ 425661 w 7076385"/>
              <a:gd name="connsiteY2" fmla="*/ 2580414 h 2860964"/>
              <a:gd name="connsiteX3" fmla="*/ 3226786 w 7076385"/>
              <a:gd name="connsiteY3" fmla="*/ 2653167 h 2860964"/>
              <a:gd name="connsiteX4" fmla="*/ 6637168 w 7076385"/>
              <a:gd name="connsiteY4" fmla="*/ 2668855 h 2860964"/>
              <a:gd name="connsiteX5" fmla="*/ 6767156 w 7076385"/>
              <a:gd name="connsiteY5" fmla="*/ 49093 h 2860964"/>
              <a:gd name="connsiteX6" fmla="*/ 2106198 w 7076385"/>
              <a:gd name="connsiteY6" fmla="*/ 1245709 h 2860964"/>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132511 w 7102698"/>
              <a:gd name="connsiteY6" fmla="*/ 14117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589151 w 7065770"/>
              <a:gd name="connsiteY0" fmla="*/ 191962 h 3027672"/>
              <a:gd name="connsiteX1" fmla="*/ 396255 w 7065770"/>
              <a:gd name="connsiteY1" fmla="*/ 188170 h 3027672"/>
              <a:gd name="connsiteX2" fmla="*/ 494177 w 7065770"/>
              <a:gd name="connsiteY2" fmla="*/ 2765349 h 3027672"/>
              <a:gd name="connsiteX3" fmla="*/ 3216171 w 7065770"/>
              <a:gd name="connsiteY3" fmla="*/ 2820518 h 3027672"/>
              <a:gd name="connsiteX4" fmla="*/ 6626553 w 7065770"/>
              <a:gd name="connsiteY4" fmla="*/ 2836206 h 3027672"/>
              <a:gd name="connsiteX5" fmla="*/ 6756541 w 7065770"/>
              <a:gd name="connsiteY5" fmla="*/ 216444 h 3027672"/>
              <a:gd name="connsiteX6" fmla="*/ 2456068 w 7065770"/>
              <a:gd name="connsiteY6" fmla="*/ 155760 h 3027672"/>
              <a:gd name="connsiteX0" fmla="*/ 4515240 w 6991859"/>
              <a:gd name="connsiteY0" fmla="*/ 191962 h 3027672"/>
              <a:gd name="connsiteX1" fmla="*/ 322344 w 6991859"/>
              <a:gd name="connsiteY1" fmla="*/ 188170 h 3027672"/>
              <a:gd name="connsiteX2" fmla="*/ 420266 w 6991859"/>
              <a:gd name="connsiteY2" fmla="*/ 2765349 h 3027672"/>
              <a:gd name="connsiteX3" fmla="*/ 3142260 w 6991859"/>
              <a:gd name="connsiteY3" fmla="*/ 2820518 h 3027672"/>
              <a:gd name="connsiteX4" fmla="*/ 6552642 w 6991859"/>
              <a:gd name="connsiteY4" fmla="*/ 2836206 h 3027672"/>
              <a:gd name="connsiteX5" fmla="*/ 6682630 w 6991859"/>
              <a:gd name="connsiteY5" fmla="*/ 216444 h 3027672"/>
              <a:gd name="connsiteX6" fmla="*/ 2382157 w 6991859"/>
              <a:gd name="connsiteY6" fmla="*/ 155760 h 3027672"/>
              <a:gd name="connsiteX0" fmla="*/ 4267050 w 6743669"/>
              <a:gd name="connsiteY0" fmla="*/ 348258 h 3183968"/>
              <a:gd name="connsiteX1" fmla="*/ 74154 w 6743669"/>
              <a:gd name="connsiteY1" fmla="*/ 344466 h 3183968"/>
              <a:gd name="connsiteX2" fmla="*/ 172076 w 6743669"/>
              <a:gd name="connsiteY2" fmla="*/ 2921645 h 3183968"/>
              <a:gd name="connsiteX3" fmla="*/ 2894070 w 6743669"/>
              <a:gd name="connsiteY3" fmla="*/ 2976814 h 3183968"/>
              <a:gd name="connsiteX4" fmla="*/ 6304452 w 6743669"/>
              <a:gd name="connsiteY4" fmla="*/ 2992502 h 3183968"/>
              <a:gd name="connsiteX5" fmla="*/ 6434440 w 6743669"/>
              <a:gd name="connsiteY5" fmla="*/ 372740 h 3183968"/>
              <a:gd name="connsiteX6" fmla="*/ 2133967 w 6743669"/>
              <a:gd name="connsiteY6" fmla="*/ 312056 h 3183968"/>
              <a:gd name="connsiteX0" fmla="*/ 4537921 w 7014540"/>
              <a:gd name="connsiteY0" fmla="*/ 191312 h 3027344"/>
              <a:gd name="connsiteX1" fmla="*/ 345025 w 7014540"/>
              <a:gd name="connsiteY1" fmla="*/ 187520 h 3027344"/>
              <a:gd name="connsiteX2" fmla="*/ 381401 w 7014540"/>
              <a:gd name="connsiteY2" fmla="*/ 2755907 h 3027344"/>
              <a:gd name="connsiteX3" fmla="*/ 3164941 w 7014540"/>
              <a:gd name="connsiteY3" fmla="*/ 2819868 h 3027344"/>
              <a:gd name="connsiteX4" fmla="*/ 6575323 w 7014540"/>
              <a:gd name="connsiteY4" fmla="*/ 2835556 h 3027344"/>
              <a:gd name="connsiteX5" fmla="*/ 6705311 w 7014540"/>
              <a:gd name="connsiteY5" fmla="*/ 215794 h 3027344"/>
              <a:gd name="connsiteX6" fmla="*/ 2404838 w 7014540"/>
              <a:gd name="connsiteY6" fmla="*/ 155110 h 3027344"/>
              <a:gd name="connsiteX0" fmla="*/ 4395689 w 6872308"/>
              <a:gd name="connsiteY0" fmla="*/ 371053 h 3207085"/>
              <a:gd name="connsiteX1" fmla="*/ 202793 w 6872308"/>
              <a:gd name="connsiteY1" fmla="*/ 367261 h 3207085"/>
              <a:gd name="connsiteX2" fmla="*/ 239169 w 6872308"/>
              <a:gd name="connsiteY2" fmla="*/ 2935648 h 3207085"/>
              <a:gd name="connsiteX3" fmla="*/ 3022709 w 6872308"/>
              <a:gd name="connsiteY3" fmla="*/ 2999609 h 3207085"/>
              <a:gd name="connsiteX4" fmla="*/ 6433091 w 6872308"/>
              <a:gd name="connsiteY4" fmla="*/ 3015297 h 3207085"/>
              <a:gd name="connsiteX5" fmla="*/ 6563079 w 6872308"/>
              <a:gd name="connsiteY5" fmla="*/ 395535 h 3207085"/>
              <a:gd name="connsiteX6" fmla="*/ 2262606 w 6872308"/>
              <a:gd name="connsiteY6" fmla="*/ 334851 h 3207085"/>
              <a:gd name="connsiteX0" fmla="*/ 4294216 w 6770835"/>
              <a:gd name="connsiteY0" fmla="*/ 429666 h 3265698"/>
              <a:gd name="connsiteX1" fmla="*/ 101320 w 6770835"/>
              <a:gd name="connsiteY1" fmla="*/ 425874 h 3265698"/>
              <a:gd name="connsiteX2" fmla="*/ 137696 w 6770835"/>
              <a:gd name="connsiteY2" fmla="*/ 2994261 h 3265698"/>
              <a:gd name="connsiteX3" fmla="*/ 2921236 w 6770835"/>
              <a:gd name="connsiteY3" fmla="*/ 3058222 h 3265698"/>
              <a:gd name="connsiteX4" fmla="*/ 6331618 w 6770835"/>
              <a:gd name="connsiteY4" fmla="*/ 3073910 h 3265698"/>
              <a:gd name="connsiteX5" fmla="*/ 6461606 w 6770835"/>
              <a:gd name="connsiteY5" fmla="*/ 454148 h 3265698"/>
              <a:gd name="connsiteX6" fmla="*/ 2161133 w 6770835"/>
              <a:gd name="connsiteY6" fmla="*/ 393464 h 3265698"/>
              <a:gd name="connsiteX0" fmla="*/ 4294216 w 6692988"/>
              <a:gd name="connsiteY0" fmla="*/ 429666 h 3347756"/>
              <a:gd name="connsiteX1" fmla="*/ 101320 w 6692988"/>
              <a:gd name="connsiteY1" fmla="*/ 425874 h 3347756"/>
              <a:gd name="connsiteX2" fmla="*/ 137696 w 6692988"/>
              <a:gd name="connsiteY2" fmla="*/ 2994261 h 3347756"/>
              <a:gd name="connsiteX3" fmla="*/ 2921236 w 6692988"/>
              <a:gd name="connsiteY3" fmla="*/ 3058222 h 3347756"/>
              <a:gd name="connsiteX4" fmla="*/ 6331618 w 6692988"/>
              <a:gd name="connsiteY4" fmla="*/ 3073910 h 3347756"/>
              <a:gd name="connsiteX5" fmla="*/ 6461606 w 6692988"/>
              <a:gd name="connsiteY5" fmla="*/ 454148 h 3347756"/>
              <a:gd name="connsiteX6" fmla="*/ 2161133 w 6692988"/>
              <a:gd name="connsiteY6" fmla="*/ 393464 h 3347756"/>
              <a:gd name="connsiteX0" fmla="*/ 4294216 w 6625700"/>
              <a:gd name="connsiteY0" fmla="*/ 429666 h 3347756"/>
              <a:gd name="connsiteX1" fmla="*/ 101320 w 6625700"/>
              <a:gd name="connsiteY1" fmla="*/ 425874 h 3347756"/>
              <a:gd name="connsiteX2" fmla="*/ 137696 w 6625700"/>
              <a:gd name="connsiteY2" fmla="*/ 2994261 h 3347756"/>
              <a:gd name="connsiteX3" fmla="*/ 2921236 w 6625700"/>
              <a:gd name="connsiteY3" fmla="*/ 3058222 h 3347756"/>
              <a:gd name="connsiteX4" fmla="*/ 6331618 w 6625700"/>
              <a:gd name="connsiteY4" fmla="*/ 3073910 h 3347756"/>
              <a:gd name="connsiteX5" fmla="*/ 6461606 w 6625700"/>
              <a:gd name="connsiteY5" fmla="*/ 454148 h 3347756"/>
              <a:gd name="connsiteX6" fmla="*/ 2161133 w 6625700"/>
              <a:gd name="connsiteY6" fmla="*/ 393464 h 3347756"/>
              <a:gd name="connsiteX0" fmla="*/ 4394137 w 6823624"/>
              <a:gd name="connsiteY0" fmla="*/ 429666 h 3090758"/>
              <a:gd name="connsiteX1" fmla="*/ 201241 w 6823624"/>
              <a:gd name="connsiteY1" fmla="*/ 425874 h 3090758"/>
              <a:gd name="connsiteX2" fmla="*/ 237617 w 6823624"/>
              <a:gd name="connsiteY2" fmla="*/ 2994261 h 3090758"/>
              <a:gd name="connsiteX3" fmla="*/ 2838277 w 6823624"/>
              <a:gd name="connsiteY3" fmla="*/ 1643308 h 3090758"/>
              <a:gd name="connsiteX4" fmla="*/ 6431539 w 6823624"/>
              <a:gd name="connsiteY4" fmla="*/ 3073910 h 3090758"/>
              <a:gd name="connsiteX5" fmla="*/ 6561527 w 6823624"/>
              <a:gd name="connsiteY5" fmla="*/ 454148 h 3090758"/>
              <a:gd name="connsiteX6" fmla="*/ 2261054 w 6823624"/>
              <a:gd name="connsiteY6" fmla="*/ 393464 h 3090758"/>
              <a:gd name="connsiteX0" fmla="*/ 4317008 w 6746495"/>
              <a:gd name="connsiteY0" fmla="*/ 429666 h 3092322"/>
              <a:gd name="connsiteX1" fmla="*/ 124112 w 6746495"/>
              <a:gd name="connsiteY1" fmla="*/ 425874 h 3092322"/>
              <a:gd name="connsiteX2" fmla="*/ 160488 w 6746495"/>
              <a:gd name="connsiteY2" fmla="*/ 2994261 h 3092322"/>
              <a:gd name="connsiteX3" fmla="*/ 1658570 w 6746495"/>
              <a:gd name="connsiteY3" fmla="*/ 2082240 h 3092322"/>
              <a:gd name="connsiteX4" fmla="*/ 2761148 w 6746495"/>
              <a:gd name="connsiteY4" fmla="*/ 1643308 h 3092322"/>
              <a:gd name="connsiteX5" fmla="*/ 6354410 w 6746495"/>
              <a:gd name="connsiteY5" fmla="*/ 3073910 h 3092322"/>
              <a:gd name="connsiteX6" fmla="*/ 6484398 w 6746495"/>
              <a:gd name="connsiteY6" fmla="*/ 454148 h 3092322"/>
              <a:gd name="connsiteX7" fmla="*/ 2183925 w 6746495"/>
              <a:gd name="connsiteY7" fmla="*/ 393464 h 3092322"/>
              <a:gd name="connsiteX0" fmla="*/ 4348039 w 6777526"/>
              <a:gd name="connsiteY0" fmla="*/ 429666 h 3187452"/>
              <a:gd name="connsiteX1" fmla="*/ 155143 w 6777526"/>
              <a:gd name="connsiteY1" fmla="*/ 425874 h 3187452"/>
              <a:gd name="connsiteX2" fmla="*/ 191519 w 6777526"/>
              <a:gd name="connsiteY2" fmla="*/ 2994261 h 3187452"/>
              <a:gd name="connsiteX3" fmla="*/ 2141988 w 6777526"/>
              <a:gd name="connsiteY3" fmla="*/ 2852261 h 3187452"/>
              <a:gd name="connsiteX4" fmla="*/ 2792179 w 6777526"/>
              <a:gd name="connsiteY4" fmla="*/ 1643308 h 3187452"/>
              <a:gd name="connsiteX5" fmla="*/ 6385441 w 6777526"/>
              <a:gd name="connsiteY5" fmla="*/ 3073910 h 3187452"/>
              <a:gd name="connsiteX6" fmla="*/ 6515429 w 6777526"/>
              <a:gd name="connsiteY6" fmla="*/ 454148 h 3187452"/>
              <a:gd name="connsiteX7" fmla="*/ 2214956 w 6777526"/>
              <a:gd name="connsiteY7" fmla="*/ 393464 h 3187452"/>
              <a:gd name="connsiteX0" fmla="*/ 4348039 w 6670231"/>
              <a:gd name="connsiteY0" fmla="*/ 429666 h 3187452"/>
              <a:gd name="connsiteX1" fmla="*/ 155143 w 6670231"/>
              <a:gd name="connsiteY1" fmla="*/ 425874 h 3187452"/>
              <a:gd name="connsiteX2" fmla="*/ 191519 w 6670231"/>
              <a:gd name="connsiteY2" fmla="*/ 2994261 h 3187452"/>
              <a:gd name="connsiteX3" fmla="*/ 2141988 w 6670231"/>
              <a:gd name="connsiteY3" fmla="*/ 2852261 h 3187452"/>
              <a:gd name="connsiteX4" fmla="*/ 2792179 w 6670231"/>
              <a:gd name="connsiteY4" fmla="*/ 1643308 h 3187452"/>
              <a:gd name="connsiteX5" fmla="*/ 4577180 w 6670231"/>
              <a:gd name="connsiteY5" fmla="*/ 2448000 h 3187452"/>
              <a:gd name="connsiteX6" fmla="*/ 6385441 w 6670231"/>
              <a:gd name="connsiteY6" fmla="*/ 3073910 h 3187452"/>
              <a:gd name="connsiteX7" fmla="*/ 6515429 w 6670231"/>
              <a:gd name="connsiteY7" fmla="*/ 454148 h 3187452"/>
              <a:gd name="connsiteX8" fmla="*/ 2214956 w 6670231"/>
              <a:gd name="connsiteY8" fmla="*/ 393464 h 3187452"/>
              <a:gd name="connsiteX0" fmla="*/ 4348039 w 6670723"/>
              <a:gd name="connsiteY0" fmla="*/ 429666 h 3310687"/>
              <a:gd name="connsiteX1" fmla="*/ 155143 w 6670723"/>
              <a:gd name="connsiteY1" fmla="*/ 425874 h 3310687"/>
              <a:gd name="connsiteX2" fmla="*/ 191519 w 6670723"/>
              <a:gd name="connsiteY2" fmla="*/ 2994261 h 3310687"/>
              <a:gd name="connsiteX3" fmla="*/ 2141988 w 6670723"/>
              <a:gd name="connsiteY3" fmla="*/ 2852261 h 3310687"/>
              <a:gd name="connsiteX4" fmla="*/ 2792179 w 6670723"/>
              <a:gd name="connsiteY4" fmla="*/ 1643308 h 3310687"/>
              <a:gd name="connsiteX5" fmla="*/ 4567555 w 6670723"/>
              <a:gd name="connsiteY5" fmla="*/ 3025516 h 3310687"/>
              <a:gd name="connsiteX6" fmla="*/ 6385441 w 6670723"/>
              <a:gd name="connsiteY6" fmla="*/ 3073910 h 3310687"/>
              <a:gd name="connsiteX7" fmla="*/ 6515429 w 6670723"/>
              <a:gd name="connsiteY7" fmla="*/ 454148 h 3310687"/>
              <a:gd name="connsiteX8" fmla="*/ 2214956 w 6670723"/>
              <a:gd name="connsiteY8" fmla="*/ 393464 h 3310687"/>
              <a:gd name="connsiteX0" fmla="*/ 4348039 w 6670723"/>
              <a:gd name="connsiteY0" fmla="*/ 429666 h 3281142"/>
              <a:gd name="connsiteX1" fmla="*/ 155143 w 6670723"/>
              <a:gd name="connsiteY1" fmla="*/ 425874 h 3281142"/>
              <a:gd name="connsiteX2" fmla="*/ 191519 w 6670723"/>
              <a:gd name="connsiteY2" fmla="*/ 2994261 h 3281142"/>
              <a:gd name="connsiteX3" fmla="*/ 2141988 w 6670723"/>
              <a:gd name="connsiteY3" fmla="*/ 2852261 h 3281142"/>
              <a:gd name="connsiteX4" fmla="*/ 2792179 w 6670723"/>
              <a:gd name="connsiteY4" fmla="*/ 1643308 h 3281142"/>
              <a:gd name="connsiteX5" fmla="*/ 3653156 w 6670723"/>
              <a:gd name="connsiteY5" fmla="*/ 2303621 h 3281142"/>
              <a:gd name="connsiteX6" fmla="*/ 4567555 w 6670723"/>
              <a:gd name="connsiteY6" fmla="*/ 3025516 h 3281142"/>
              <a:gd name="connsiteX7" fmla="*/ 6385441 w 6670723"/>
              <a:gd name="connsiteY7" fmla="*/ 3073910 h 3281142"/>
              <a:gd name="connsiteX8" fmla="*/ 6515429 w 6670723"/>
              <a:gd name="connsiteY8" fmla="*/ 454148 h 3281142"/>
              <a:gd name="connsiteX9" fmla="*/ 2214956 w 6670723"/>
              <a:gd name="connsiteY9" fmla="*/ 393464 h 3281142"/>
              <a:gd name="connsiteX0" fmla="*/ 4348039 w 6670723"/>
              <a:gd name="connsiteY0" fmla="*/ 429666 h 3281142"/>
              <a:gd name="connsiteX1" fmla="*/ 155143 w 6670723"/>
              <a:gd name="connsiteY1" fmla="*/ 425874 h 3281142"/>
              <a:gd name="connsiteX2" fmla="*/ 191519 w 6670723"/>
              <a:gd name="connsiteY2" fmla="*/ 2994261 h 3281142"/>
              <a:gd name="connsiteX3" fmla="*/ 2141988 w 6670723"/>
              <a:gd name="connsiteY3" fmla="*/ 2852261 h 3281142"/>
              <a:gd name="connsiteX4" fmla="*/ 2792179 w 6670723"/>
              <a:gd name="connsiteY4" fmla="*/ 1643308 h 3281142"/>
              <a:gd name="connsiteX5" fmla="*/ 4442428 w 6670723"/>
              <a:gd name="connsiteY5" fmla="*/ 1793482 h 3281142"/>
              <a:gd name="connsiteX6" fmla="*/ 4567555 w 6670723"/>
              <a:gd name="connsiteY6" fmla="*/ 3025516 h 3281142"/>
              <a:gd name="connsiteX7" fmla="*/ 6385441 w 6670723"/>
              <a:gd name="connsiteY7" fmla="*/ 3073910 h 3281142"/>
              <a:gd name="connsiteX8" fmla="*/ 6515429 w 6670723"/>
              <a:gd name="connsiteY8" fmla="*/ 454148 h 3281142"/>
              <a:gd name="connsiteX9" fmla="*/ 2214956 w 6670723"/>
              <a:gd name="connsiteY9" fmla="*/ 393464 h 3281142"/>
              <a:gd name="connsiteX0" fmla="*/ 4348039 w 6670723"/>
              <a:gd name="connsiteY0" fmla="*/ 429666 h 3281142"/>
              <a:gd name="connsiteX1" fmla="*/ 155143 w 6670723"/>
              <a:gd name="connsiteY1" fmla="*/ 425874 h 3281142"/>
              <a:gd name="connsiteX2" fmla="*/ 191519 w 6670723"/>
              <a:gd name="connsiteY2" fmla="*/ 2994261 h 3281142"/>
              <a:gd name="connsiteX3" fmla="*/ 2141988 w 6670723"/>
              <a:gd name="connsiteY3" fmla="*/ 2852261 h 3281142"/>
              <a:gd name="connsiteX4" fmla="*/ 2330167 w 6670723"/>
              <a:gd name="connsiteY4" fmla="*/ 1758811 h 3281142"/>
              <a:gd name="connsiteX5" fmla="*/ 4442428 w 6670723"/>
              <a:gd name="connsiteY5" fmla="*/ 1793482 h 3281142"/>
              <a:gd name="connsiteX6" fmla="*/ 4567555 w 6670723"/>
              <a:gd name="connsiteY6" fmla="*/ 3025516 h 3281142"/>
              <a:gd name="connsiteX7" fmla="*/ 6385441 w 6670723"/>
              <a:gd name="connsiteY7" fmla="*/ 3073910 h 3281142"/>
              <a:gd name="connsiteX8" fmla="*/ 6515429 w 6670723"/>
              <a:gd name="connsiteY8" fmla="*/ 454148 h 3281142"/>
              <a:gd name="connsiteX9" fmla="*/ 2214956 w 6670723"/>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344014 w 6666698"/>
              <a:gd name="connsiteY0" fmla="*/ 429666 h 3303807"/>
              <a:gd name="connsiteX1" fmla="*/ 151118 w 6666698"/>
              <a:gd name="connsiteY1" fmla="*/ 425874 h 3303807"/>
              <a:gd name="connsiteX2" fmla="*/ 187494 w 6666698"/>
              <a:gd name="connsiteY2" fmla="*/ 2994261 h 3303807"/>
              <a:gd name="connsiteX3" fmla="*/ 2080212 w 6666698"/>
              <a:gd name="connsiteY3" fmla="*/ 3006266 h 3303807"/>
              <a:gd name="connsiteX4" fmla="*/ 2326142 w 6666698"/>
              <a:gd name="connsiteY4" fmla="*/ 1758811 h 3303807"/>
              <a:gd name="connsiteX5" fmla="*/ 4438403 w 6666698"/>
              <a:gd name="connsiteY5" fmla="*/ 1793482 h 3303807"/>
              <a:gd name="connsiteX6" fmla="*/ 4563530 w 6666698"/>
              <a:gd name="connsiteY6" fmla="*/ 3025516 h 3303807"/>
              <a:gd name="connsiteX7" fmla="*/ 6381416 w 6666698"/>
              <a:gd name="connsiteY7" fmla="*/ 3073910 h 3303807"/>
              <a:gd name="connsiteX8" fmla="*/ 6511404 w 6666698"/>
              <a:gd name="connsiteY8" fmla="*/ 454148 h 3303807"/>
              <a:gd name="connsiteX9" fmla="*/ 2210931 w 6666698"/>
              <a:gd name="connsiteY9" fmla="*/ 393464 h 3303807"/>
              <a:gd name="connsiteX0" fmla="*/ 4344014 w 6666698"/>
              <a:gd name="connsiteY0" fmla="*/ 429666 h 3281142"/>
              <a:gd name="connsiteX1" fmla="*/ 151118 w 6666698"/>
              <a:gd name="connsiteY1" fmla="*/ 425874 h 3281142"/>
              <a:gd name="connsiteX2" fmla="*/ 187494 w 6666698"/>
              <a:gd name="connsiteY2" fmla="*/ 2994261 h 3281142"/>
              <a:gd name="connsiteX3" fmla="*/ 2080212 w 6666698"/>
              <a:gd name="connsiteY3" fmla="*/ 3006266 h 3281142"/>
              <a:gd name="connsiteX4" fmla="*/ 2326142 w 6666698"/>
              <a:gd name="connsiteY4" fmla="*/ 1758811 h 3281142"/>
              <a:gd name="connsiteX5" fmla="*/ 4438403 w 6666698"/>
              <a:gd name="connsiteY5" fmla="*/ 1793482 h 3281142"/>
              <a:gd name="connsiteX6" fmla="*/ 4563530 w 6666698"/>
              <a:gd name="connsiteY6" fmla="*/ 3025516 h 3281142"/>
              <a:gd name="connsiteX7" fmla="*/ 6381416 w 6666698"/>
              <a:gd name="connsiteY7" fmla="*/ 3073910 h 3281142"/>
              <a:gd name="connsiteX8" fmla="*/ 6511404 w 6666698"/>
              <a:gd name="connsiteY8" fmla="*/ 454148 h 3281142"/>
              <a:gd name="connsiteX9" fmla="*/ 2210931 w 6666698"/>
              <a:gd name="connsiteY9" fmla="*/ 393464 h 3281142"/>
              <a:gd name="connsiteX0" fmla="*/ 4571963 w 6894647"/>
              <a:gd name="connsiteY0" fmla="*/ 191312 h 3042788"/>
              <a:gd name="connsiteX1" fmla="*/ 379067 w 6894647"/>
              <a:gd name="connsiteY1" fmla="*/ 187520 h 3042788"/>
              <a:gd name="connsiteX2" fmla="*/ 415443 w 6894647"/>
              <a:gd name="connsiteY2" fmla="*/ 2755907 h 3042788"/>
              <a:gd name="connsiteX3" fmla="*/ 2308161 w 6894647"/>
              <a:gd name="connsiteY3" fmla="*/ 2767912 h 3042788"/>
              <a:gd name="connsiteX4" fmla="*/ 2554091 w 6894647"/>
              <a:gd name="connsiteY4" fmla="*/ 1520457 h 3042788"/>
              <a:gd name="connsiteX5" fmla="*/ 4666352 w 6894647"/>
              <a:gd name="connsiteY5" fmla="*/ 1555128 h 3042788"/>
              <a:gd name="connsiteX6" fmla="*/ 4791479 w 6894647"/>
              <a:gd name="connsiteY6" fmla="*/ 2787162 h 3042788"/>
              <a:gd name="connsiteX7" fmla="*/ 6609365 w 6894647"/>
              <a:gd name="connsiteY7" fmla="*/ 2835556 h 3042788"/>
              <a:gd name="connsiteX8" fmla="*/ 6739353 w 6894647"/>
              <a:gd name="connsiteY8" fmla="*/ 215794 h 3042788"/>
              <a:gd name="connsiteX9" fmla="*/ 2438880 w 6894647"/>
              <a:gd name="connsiteY9" fmla="*/ 155110 h 3042788"/>
              <a:gd name="connsiteX0" fmla="*/ 4645063 w 6967747"/>
              <a:gd name="connsiteY0" fmla="*/ 191312 h 3042788"/>
              <a:gd name="connsiteX1" fmla="*/ 452167 w 6967747"/>
              <a:gd name="connsiteY1" fmla="*/ 187520 h 3042788"/>
              <a:gd name="connsiteX2" fmla="*/ 488543 w 6967747"/>
              <a:gd name="connsiteY2" fmla="*/ 2755907 h 3042788"/>
              <a:gd name="connsiteX3" fmla="*/ 2381261 w 6967747"/>
              <a:gd name="connsiteY3" fmla="*/ 2767912 h 3042788"/>
              <a:gd name="connsiteX4" fmla="*/ 2627191 w 6967747"/>
              <a:gd name="connsiteY4" fmla="*/ 1520457 h 3042788"/>
              <a:gd name="connsiteX5" fmla="*/ 4739452 w 6967747"/>
              <a:gd name="connsiteY5" fmla="*/ 1555128 h 3042788"/>
              <a:gd name="connsiteX6" fmla="*/ 4864579 w 6967747"/>
              <a:gd name="connsiteY6" fmla="*/ 2787162 h 3042788"/>
              <a:gd name="connsiteX7" fmla="*/ 6682465 w 6967747"/>
              <a:gd name="connsiteY7" fmla="*/ 2835556 h 3042788"/>
              <a:gd name="connsiteX8" fmla="*/ 6812453 w 6967747"/>
              <a:gd name="connsiteY8" fmla="*/ 215794 h 3042788"/>
              <a:gd name="connsiteX9" fmla="*/ 2511980 w 6967747"/>
              <a:gd name="connsiteY9" fmla="*/ 155110 h 3042788"/>
              <a:gd name="connsiteX0" fmla="*/ 4685383 w 7008067"/>
              <a:gd name="connsiteY0" fmla="*/ 180619 h 3032095"/>
              <a:gd name="connsiteX1" fmla="*/ 492487 w 7008067"/>
              <a:gd name="connsiteY1" fmla="*/ 176827 h 3032095"/>
              <a:gd name="connsiteX2" fmla="*/ 451861 w 7008067"/>
              <a:gd name="connsiteY2" fmla="*/ 2600835 h 3032095"/>
              <a:gd name="connsiteX3" fmla="*/ 2421581 w 7008067"/>
              <a:gd name="connsiteY3" fmla="*/ 2757219 h 3032095"/>
              <a:gd name="connsiteX4" fmla="*/ 2667511 w 7008067"/>
              <a:gd name="connsiteY4" fmla="*/ 1509764 h 3032095"/>
              <a:gd name="connsiteX5" fmla="*/ 4779772 w 7008067"/>
              <a:gd name="connsiteY5" fmla="*/ 1544435 h 3032095"/>
              <a:gd name="connsiteX6" fmla="*/ 4904899 w 7008067"/>
              <a:gd name="connsiteY6" fmla="*/ 2776469 h 3032095"/>
              <a:gd name="connsiteX7" fmla="*/ 6722785 w 7008067"/>
              <a:gd name="connsiteY7" fmla="*/ 2824863 h 3032095"/>
              <a:gd name="connsiteX8" fmla="*/ 6852773 w 7008067"/>
              <a:gd name="connsiteY8" fmla="*/ 205101 h 3032095"/>
              <a:gd name="connsiteX9" fmla="*/ 2552300 w 7008067"/>
              <a:gd name="connsiteY9" fmla="*/ 144417 h 3032095"/>
              <a:gd name="connsiteX0" fmla="*/ 4685383 w 6999880"/>
              <a:gd name="connsiteY0" fmla="*/ 180619 h 3032095"/>
              <a:gd name="connsiteX1" fmla="*/ 492487 w 6999880"/>
              <a:gd name="connsiteY1" fmla="*/ 176827 h 3032095"/>
              <a:gd name="connsiteX2" fmla="*/ 451861 w 6999880"/>
              <a:gd name="connsiteY2" fmla="*/ 2600835 h 3032095"/>
              <a:gd name="connsiteX3" fmla="*/ 2421581 w 6999880"/>
              <a:gd name="connsiteY3" fmla="*/ 2757219 h 3032095"/>
              <a:gd name="connsiteX4" fmla="*/ 2667511 w 6999880"/>
              <a:gd name="connsiteY4" fmla="*/ 1509764 h 3032095"/>
              <a:gd name="connsiteX5" fmla="*/ 4779772 w 6999880"/>
              <a:gd name="connsiteY5" fmla="*/ 1544435 h 3032095"/>
              <a:gd name="connsiteX6" fmla="*/ 5068528 w 6999880"/>
              <a:gd name="connsiteY6" fmla="*/ 2776469 h 3032095"/>
              <a:gd name="connsiteX7" fmla="*/ 6722785 w 6999880"/>
              <a:gd name="connsiteY7" fmla="*/ 2824863 h 3032095"/>
              <a:gd name="connsiteX8" fmla="*/ 6852773 w 6999880"/>
              <a:gd name="connsiteY8" fmla="*/ 205101 h 3032095"/>
              <a:gd name="connsiteX9" fmla="*/ 2552300 w 6999880"/>
              <a:gd name="connsiteY9" fmla="*/ 144417 h 3032095"/>
              <a:gd name="connsiteX0" fmla="*/ 4685383 w 6999880"/>
              <a:gd name="connsiteY0" fmla="*/ 180619 h 3032095"/>
              <a:gd name="connsiteX1" fmla="*/ 492487 w 6999880"/>
              <a:gd name="connsiteY1" fmla="*/ 176827 h 3032095"/>
              <a:gd name="connsiteX2" fmla="*/ 451861 w 6999880"/>
              <a:gd name="connsiteY2" fmla="*/ 2600835 h 3032095"/>
              <a:gd name="connsiteX3" fmla="*/ 2421581 w 6999880"/>
              <a:gd name="connsiteY3" fmla="*/ 2757219 h 3032095"/>
              <a:gd name="connsiteX4" fmla="*/ 2667511 w 6999880"/>
              <a:gd name="connsiteY4" fmla="*/ 1509764 h 3032095"/>
              <a:gd name="connsiteX5" fmla="*/ 4779772 w 6999880"/>
              <a:gd name="connsiteY5" fmla="*/ 1544435 h 3032095"/>
              <a:gd name="connsiteX6" fmla="*/ 5068528 w 6999880"/>
              <a:gd name="connsiteY6" fmla="*/ 2776469 h 3032095"/>
              <a:gd name="connsiteX7" fmla="*/ 6722785 w 6999880"/>
              <a:gd name="connsiteY7" fmla="*/ 2824863 h 3032095"/>
              <a:gd name="connsiteX8" fmla="*/ 6852773 w 6999880"/>
              <a:gd name="connsiteY8" fmla="*/ 205101 h 3032095"/>
              <a:gd name="connsiteX9" fmla="*/ 2552300 w 6999880"/>
              <a:gd name="connsiteY9" fmla="*/ 144417 h 3032095"/>
              <a:gd name="connsiteX0" fmla="*/ 4685383 w 6996475"/>
              <a:gd name="connsiteY0" fmla="*/ 180619 h 2944754"/>
              <a:gd name="connsiteX1" fmla="*/ 492487 w 6996475"/>
              <a:gd name="connsiteY1" fmla="*/ 176827 h 2944754"/>
              <a:gd name="connsiteX2" fmla="*/ 451861 w 6996475"/>
              <a:gd name="connsiteY2" fmla="*/ 2600835 h 2944754"/>
              <a:gd name="connsiteX3" fmla="*/ 2421581 w 6996475"/>
              <a:gd name="connsiteY3" fmla="*/ 2757219 h 2944754"/>
              <a:gd name="connsiteX4" fmla="*/ 2667511 w 6996475"/>
              <a:gd name="connsiteY4" fmla="*/ 1509764 h 2944754"/>
              <a:gd name="connsiteX5" fmla="*/ 4779772 w 6996475"/>
              <a:gd name="connsiteY5" fmla="*/ 1544435 h 2944754"/>
              <a:gd name="connsiteX6" fmla="*/ 5068528 w 6996475"/>
              <a:gd name="connsiteY6" fmla="*/ 2776469 h 2944754"/>
              <a:gd name="connsiteX7" fmla="*/ 6713159 w 6996475"/>
              <a:gd name="connsiteY7" fmla="*/ 2690110 h 2944754"/>
              <a:gd name="connsiteX8" fmla="*/ 6852773 w 6996475"/>
              <a:gd name="connsiteY8" fmla="*/ 205101 h 2944754"/>
              <a:gd name="connsiteX9" fmla="*/ 2552300 w 6996475"/>
              <a:gd name="connsiteY9" fmla="*/ 144417 h 2944754"/>
              <a:gd name="connsiteX0" fmla="*/ 4685383 w 7010810"/>
              <a:gd name="connsiteY0" fmla="*/ 180619 h 2844973"/>
              <a:gd name="connsiteX1" fmla="*/ 492487 w 7010810"/>
              <a:gd name="connsiteY1" fmla="*/ 176827 h 2844973"/>
              <a:gd name="connsiteX2" fmla="*/ 451861 w 7010810"/>
              <a:gd name="connsiteY2" fmla="*/ 2600835 h 2844973"/>
              <a:gd name="connsiteX3" fmla="*/ 2421581 w 7010810"/>
              <a:gd name="connsiteY3" fmla="*/ 2757219 h 2844973"/>
              <a:gd name="connsiteX4" fmla="*/ 2667511 w 7010810"/>
              <a:gd name="connsiteY4" fmla="*/ 1509764 h 2844973"/>
              <a:gd name="connsiteX5" fmla="*/ 4779772 w 7010810"/>
              <a:gd name="connsiteY5" fmla="*/ 1544435 h 2844973"/>
              <a:gd name="connsiteX6" fmla="*/ 5068528 w 7010810"/>
              <a:gd name="connsiteY6" fmla="*/ 2776469 h 2844973"/>
              <a:gd name="connsiteX7" fmla="*/ 6713159 w 7010810"/>
              <a:gd name="connsiteY7" fmla="*/ 2690110 h 2844973"/>
              <a:gd name="connsiteX8" fmla="*/ 6852773 w 7010810"/>
              <a:gd name="connsiteY8" fmla="*/ 205101 h 2844973"/>
              <a:gd name="connsiteX9" fmla="*/ 2552300 w 7010810"/>
              <a:gd name="connsiteY9" fmla="*/ 144417 h 2844973"/>
              <a:gd name="connsiteX0" fmla="*/ 4685383 w 7078746"/>
              <a:gd name="connsiteY0" fmla="*/ 180619 h 2844973"/>
              <a:gd name="connsiteX1" fmla="*/ 492487 w 7078746"/>
              <a:gd name="connsiteY1" fmla="*/ 176827 h 2844973"/>
              <a:gd name="connsiteX2" fmla="*/ 451861 w 7078746"/>
              <a:gd name="connsiteY2" fmla="*/ 2600835 h 2844973"/>
              <a:gd name="connsiteX3" fmla="*/ 2421581 w 7078746"/>
              <a:gd name="connsiteY3" fmla="*/ 2757219 h 2844973"/>
              <a:gd name="connsiteX4" fmla="*/ 2667511 w 7078746"/>
              <a:gd name="connsiteY4" fmla="*/ 1509764 h 2844973"/>
              <a:gd name="connsiteX5" fmla="*/ 4779772 w 7078746"/>
              <a:gd name="connsiteY5" fmla="*/ 1544435 h 2844973"/>
              <a:gd name="connsiteX6" fmla="*/ 5068528 w 7078746"/>
              <a:gd name="connsiteY6" fmla="*/ 2776469 h 2844973"/>
              <a:gd name="connsiteX7" fmla="*/ 6713159 w 7078746"/>
              <a:gd name="connsiteY7" fmla="*/ 2690110 h 2844973"/>
              <a:gd name="connsiteX8" fmla="*/ 6852773 w 7078746"/>
              <a:gd name="connsiteY8" fmla="*/ 205101 h 2844973"/>
              <a:gd name="connsiteX9" fmla="*/ 2552300 w 7078746"/>
              <a:gd name="connsiteY9" fmla="*/ 144417 h 2844973"/>
              <a:gd name="connsiteX0" fmla="*/ 4685383 w 6976538"/>
              <a:gd name="connsiteY0" fmla="*/ 180619 h 2844973"/>
              <a:gd name="connsiteX1" fmla="*/ 492487 w 6976538"/>
              <a:gd name="connsiteY1" fmla="*/ 176827 h 2844973"/>
              <a:gd name="connsiteX2" fmla="*/ 451861 w 6976538"/>
              <a:gd name="connsiteY2" fmla="*/ 2600835 h 2844973"/>
              <a:gd name="connsiteX3" fmla="*/ 2421581 w 6976538"/>
              <a:gd name="connsiteY3" fmla="*/ 2757219 h 2844973"/>
              <a:gd name="connsiteX4" fmla="*/ 2667511 w 6976538"/>
              <a:gd name="connsiteY4" fmla="*/ 1509764 h 2844973"/>
              <a:gd name="connsiteX5" fmla="*/ 4779772 w 6976538"/>
              <a:gd name="connsiteY5" fmla="*/ 1544435 h 2844973"/>
              <a:gd name="connsiteX6" fmla="*/ 5068528 w 6976538"/>
              <a:gd name="connsiteY6" fmla="*/ 2776469 h 2844973"/>
              <a:gd name="connsiteX7" fmla="*/ 6713159 w 6976538"/>
              <a:gd name="connsiteY7" fmla="*/ 2690110 h 2844973"/>
              <a:gd name="connsiteX8" fmla="*/ 6852773 w 6976538"/>
              <a:gd name="connsiteY8" fmla="*/ 205101 h 2844973"/>
              <a:gd name="connsiteX9" fmla="*/ 2552300 w 6976538"/>
              <a:gd name="connsiteY9" fmla="*/ 144417 h 2844973"/>
              <a:gd name="connsiteX0" fmla="*/ 4522812 w 6813967"/>
              <a:gd name="connsiteY0" fmla="*/ 154833 h 2819187"/>
              <a:gd name="connsiteX1" fmla="*/ 329916 w 6813967"/>
              <a:gd name="connsiteY1" fmla="*/ 151041 h 2819187"/>
              <a:gd name="connsiteX2" fmla="*/ 289290 w 6813967"/>
              <a:gd name="connsiteY2" fmla="*/ 2575049 h 2819187"/>
              <a:gd name="connsiteX3" fmla="*/ 2259010 w 6813967"/>
              <a:gd name="connsiteY3" fmla="*/ 2731433 h 2819187"/>
              <a:gd name="connsiteX4" fmla="*/ 2504940 w 6813967"/>
              <a:gd name="connsiteY4" fmla="*/ 1483978 h 2819187"/>
              <a:gd name="connsiteX5" fmla="*/ 4617201 w 6813967"/>
              <a:gd name="connsiteY5" fmla="*/ 1518649 h 2819187"/>
              <a:gd name="connsiteX6" fmla="*/ 4905957 w 6813967"/>
              <a:gd name="connsiteY6" fmla="*/ 2750683 h 2819187"/>
              <a:gd name="connsiteX7" fmla="*/ 6550588 w 6813967"/>
              <a:gd name="connsiteY7" fmla="*/ 2664324 h 2819187"/>
              <a:gd name="connsiteX8" fmla="*/ 6690202 w 6813967"/>
              <a:gd name="connsiteY8" fmla="*/ 179315 h 2819187"/>
              <a:gd name="connsiteX9" fmla="*/ 2389729 w 6813967"/>
              <a:gd name="connsiteY9" fmla="*/ 118631 h 2819187"/>
              <a:gd name="connsiteX0" fmla="*/ 4553588 w 6844743"/>
              <a:gd name="connsiteY0" fmla="*/ 154833 h 2819187"/>
              <a:gd name="connsiteX1" fmla="*/ 360692 w 6844743"/>
              <a:gd name="connsiteY1" fmla="*/ 151041 h 2819187"/>
              <a:gd name="connsiteX2" fmla="*/ 320066 w 6844743"/>
              <a:gd name="connsiteY2" fmla="*/ 2575049 h 2819187"/>
              <a:gd name="connsiteX3" fmla="*/ 2289786 w 6844743"/>
              <a:gd name="connsiteY3" fmla="*/ 2731433 h 2819187"/>
              <a:gd name="connsiteX4" fmla="*/ 2535716 w 6844743"/>
              <a:gd name="connsiteY4" fmla="*/ 1483978 h 2819187"/>
              <a:gd name="connsiteX5" fmla="*/ 4647977 w 6844743"/>
              <a:gd name="connsiteY5" fmla="*/ 1518649 h 2819187"/>
              <a:gd name="connsiteX6" fmla="*/ 4936733 w 6844743"/>
              <a:gd name="connsiteY6" fmla="*/ 2750683 h 2819187"/>
              <a:gd name="connsiteX7" fmla="*/ 6581364 w 6844743"/>
              <a:gd name="connsiteY7" fmla="*/ 2664324 h 2819187"/>
              <a:gd name="connsiteX8" fmla="*/ 6720978 w 6844743"/>
              <a:gd name="connsiteY8" fmla="*/ 179315 h 2819187"/>
              <a:gd name="connsiteX9" fmla="*/ 2420505 w 6844743"/>
              <a:gd name="connsiteY9" fmla="*/ 118631 h 2819187"/>
              <a:gd name="connsiteX0" fmla="*/ 4364856 w 6656011"/>
              <a:gd name="connsiteY0" fmla="*/ 154833 h 2819187"/>
              <a:gd name="connsiteX1" fmla="*/ 171960 w 6656011"/>
              <a:gd name="connsiteY1" fmla="*/ 151041 h 2819187"/>
              <a:gd name="connsiteX2" fmla="*/ 131334 w 6656011"/>
              <a:gd name="connsiteY2" fmla="*/ 2575049 h 2819187"/>
              <a:gd name="connsiteX3" fmla="*/ 2101054 w 6656011"/>
              <a:gd name="connsiteY3" fmla="*/ 2731433 h 2819187"/>
              <a:gd name="connsiteX4" fmla="*/ 2346984 w 6656011"/>
              <a:gd name="connsiteY4" fmla="*/ 1483978 h 2819187"/>
              <a:gd name="connsiteX5" fmla="*/ 4459245 w 6656011"/>
              <a:gd name="connsiteY5" fmla="*/ 1518649 h 2819187"/>
              <a:gd name="connsiteX6" fmla="*/ 4748001 w 6656011"/>
              <a:gd name="connsiteY6" fmla="*/ 2750683 h 2819187"/>
              <a:gd name="connsiteX7" fmla="*/ 6392632 w 6656011"/>
              <a:gd name="connsiteY7" fmla="*/ 2664324 h 2819187"/>
              <a:gd name="connsiteX8" fmla="*/ 6532246 w 6656011"/>
              <a:gd name="connsiteY8" fmla="*/ 179315 h 2819187"/>
              <a:gd name="connsiteX9" fmla="*/ 2231773 w 6656011"/>
              <a:gd name="connsiteY9" fmla="*/ 118631 h 2819187"/>
              <a:gd name="connsiteX0" fmla="*/ 4291814 w 6582969"/>
              <a:gd name="connsiteY0" fmla="*/ 154833 h 2819187"/>
              <a:gd name="connsiteX1" fmla="*/ 98918 w 6582969"/>
              <a:gd name="connsiteY1" fmla="*/ 151041 h 2819187"/>
              <a:gd name="connsiteX2" fmla="*/ 58292 w 6582969"/>
              <a:gd name="connsiteY2" fmla="*/ 2575049 h 2819187"/>
              <a:gd name="connsiteX3" fmla="*/ 2028012 w 6582969"/>
              <a:gd name="connsiteY3" fmla="*/ 2731433 h 2819187"/>
              <a:gd name="connsiteX4" fmla="*/ 2273942 w 6582969"/>
              <a:gd name="connsiteY4" fmla="*/ 1483978 h 2819187"/>
              <a:gd name="connsiteX5" fmla="*/ 4386203 w 6582969"/>
              <a:gd name="connsiteY5" fmla="*/ 1518649 h 2819187"/>
              <a:gd name="connsiteX6" fmla="*/ 4674959 w 6582969"/>
              <a:gd name="connsiteY6" fmla="*/ 2750683 h 2819187"/>
              <a:gd name="connsiteX7" fmla="*/ 6319590 w 6582969"/>
              <a:gd name="connsiteY7" fmla="*/ 2664324 h 2819187"/>
              <a:gd name="connsiteX8" fmla="*/ 6459204 w 6582969"/>
              <a:gd name="connsiteY8" fmla="*/ 179315 h 2819187"/>
              <a:gd name="connsiteX9" fmla="*/ 2158731 w 6582969"/>
              <a:gd name="connsiteY9" fmla="*/ 118631 h 2819187"/>
              <a:gd name="connsiteX0" fmla="*/ 4403471 w 6694626"/>
              <a:gd name="connsiteY0" fmla="*/ 154833 h 2883353"/>
              <a:gd name="connsiteX1" fmla="*/ 210575 w 6694626"/>
              <a:gd name="connsiteY1" fmla="*/ 151041 h 2883353"/>
              <a:gd name="connsiteX2" fmla="*/ 169949 w 6694626"/>
              <a:gd name="connsiteY2" fmla="*/ 2575049 h 2883353"/>
              <a:gd name="connsiteX3" fmla="*/ 2139669 w 6694626"/>
              <a:gd name="connsiteY3" fmla="*/ 2731433 h 2883353"/>
              <a:gd name="connsiteX4" fmla="*/ 2385599 w 6694626"/>
              <a:gd name="connsiteY4" fmla="*/ 1483978 h 2883353"/>
              <a:gd name="connsiteX5" fmla="*/ 4497860 w 6694626"/>
              <a:gd name="connsiteY5" fmla="*/ 1518649 h 2883353"/>
              <a:gd name="connsiteX6" fmla="*/ 4786616 w 6694626"/>
              <a:gd name="connsiteY6" fmla="*/ 2750683 h 2883353"/>
              <a:gd name="connsiteX7" fmla="*/ 6431247 w 6694626"/>
              <a:gd name="connsiteY7" fmla="*/ 2664324 h 2883353"/>
              <a:gd name="connsiteX8" fmla="*/ 6570861 w 6694626"/>
              <a:gd name="connsiteY8" fmla="*/ 179315 h 2883353"/>
              <a:gd name="connsiteX9" fmla="*/ 2270388 w 6694626"/>
              <a:gd name="connsiteY9" fmla="*/ 118631 h 2883353"/>
              <a:gd name="connsiteX0" fmla="*/ 4403471 w 6694626"/>
              <a:gd name="connsiteY0" fmla="*/ 154833 h 2843313"/>
              <a:gd name="connsiteX1" fmla="*/ 210575 w 6694626"/>
              <a:gd name="connsiteY1" fmla="*/ 151041 h 2843313"/>
              <a:gd name="connsiteX2" fmla="*/ 169949 w 6694626"/>
              <a:gd name="connsiteY2" fmla="*/ 2575049 h 2843313"/>
              <a:gd name="connsiteX3" fmla="*/ 2139669 w 6694626"/>
              <a:gd name="connsiteY3" fmla="*/ 2731433 h 2843313"/>
              <a:gd name="connsiteX4" fmla="*/ 2385599 w 6694626"/>
              <a:gd name="connsiteY4" fmla="*/ 1483978 h 2843313"/>
              <a:gd name="connsiteX5" fmla="*/ 4497860 w 6694626"/>
              <a:gd name="connsiteY5" fmla="*/ 1518649 h 2843313"/>
              <a:gd name="connsiteX6" fmla="*/ 4786616 w 6694626"/>
              <a:gd name="connsiteY6" fmla="*/ 2750683 h 2843313"/>
              <a:gd name="connsiteX7" fmla="*/ 6431247 w 6694626"/>
              <a:gd name="connsiteY7" fmla="*/ 2664324 h 2843313"/>
              <a:gd name="connsiteX8" fmla="*/ 6570861 w 6694626"/>
              <a:gd name="connsiteY8" fmla="*/ 179315 h 2843313"/>
              <a:gd name="connsiteX9" fmla="*/ 2270388 w 6694626"/>
              <a:gd name="connsiteY9" fmla="*/ 118631 h 2843313"/>
              <a:gd name="connsiteX0" fmla="*/ 4410476 w 6701631"/>
              <a:gd name="connsiteY0" fmla="*/ 154833 h 2823570"/>
              <a:gd name="connsiteX1" fmla="*/ 217580 w 6701631"/>
              <a:gd name="connsiteY1" fmla="*/ 151041 h 2823570"/>
              <a:gd name="connsiteX2" fmla="*/ 176954 w 6701631"/>
              <a:gd name="connsiteY2" fmla="*/ 2575049 h 2823570"/>
              <a:gd name="connsiteX3" fmla="*/ 2242927 w 6701631"/>
              <a:gd name="connsiteY3" fmla="*/ 2692932 h 2823570"/>
              <a:gd name="connsiteX4" fmla="*/ 2392604 w 6701631"/>
              <a:gd name="connsiteY4" fmla="*/ 1483978 h 2823570"/>
              <a:gd name="connsiteX5" fmla="*/ 4504865 w 6701631"/>
              <a:gd name="connsiteY5" fmla="*/ 1518649 h 2823570"/>
              <a:gd name="connsiteX6" fmla="*/ 4793621 w 6701631"/>
              <a:gd name="connsiteY6" fmla="*/ 2750683 h 2823570"/>
              <a:gd name="connsiteX7" fmla="*/ 6438252 w 6701631"/>
              <a:gd name="connsiteY7" fmla="*/ 2664324 h 2823570"/>
              <a:gd name="connsiteX8" fmla="*/ 6577866 w 6701631"/>
              <a:gd name="connsiteY8" fmla="*/ 179315 h 2823570"/>
              <a:gd name="connsiteX9" fmla="*/ 2277393 w 6701631"/>
              <a:gd name="connsiteY9" fmla="*/ 118631 h 2823570"/>
              <a:gd name="connsiteX0" fmla="*/ 4410476 w 6701631"/>
              <a:gd name="connsiteY0" fmla="*/ 154833 h 2823570"/>
              <a:gd name="connsiteX1" fmla="*/ 217580 w 6701631"/>
              <a:gd name="connsiteY1" fmla="*/ 151041 h 2823570"/>
              <a:gd name="connsiteX2" fmla="*/ 176954 w 6701631"/>
              <a:gd name="connsiteY2" fmla="*/ 2575049 h 2823570"/>
              <a:gd name="connsiteX3" fmla="*/ 2242927 w 6701631"/>
              <a:gd name="connsiteY3" fmla="*/ 2692932 h 2823570"/>
              <a:gd name="connsiteX4" fmla="*/ 2392604 w 6701631"/>
              <a:gd name="connsiteY4" fmla="*/ 1483978 h 2823570"/>
              <a:gd name="connsiteX5" fmla="*/ 4504865 w 6701631"/>
              <a:gd name="connsiteY5" fmla="*/ 1518649 h 2823570"/>
              <a:gd name="connsiteX6" fmla="*/ 4793621 w 6701631"/>
              <a:gd name="connsiteY6" fmla="*/ 2750683 h 2823570"/>
              <a:gd name="connsiteX7" fmla="*/ 6438252 w 6701631"/>
              <a:gd name="connsiteY7" fmla="*/ 2664324 h 2823570"/>
              <a:gd name="connsiteX8" fmla="*/ 6577866 w 6701631"/>
              <a:gd name="connsiteY8" fmla="*/ 179315 h 2823570"/>
              <a:gd name="connsiteX9" fmla="*/ 2277393 w 6701631"/>
              <a:gd name="connsiteY9" fmla="*/ 118631 h 2823570"/>
              <a:gd name="connsiteX0" fmla="*/ 4410476 w 6701631"/>
              <a:gd name="connsiteY0" fmla="*/ 154833 h 2865870"/>
              <a:gd name="connsiteX1" fmla="*/ 217580 w 6701631"/>
              <a:gd name="connsiteY1" fmla="*/ 151041 h 2865870"/>
              <a:gd name="connsiteX2" fmla="*/ 176954 w 6701631"/>
              <a:gd name="connsiteY2" fmla="*/ 2575049 h 2865870"/>
              <a:gd name="connsiteX3" fmla="*/ 2242927 w 6701631"/>
              <a:gd name="connsiteY3" fmla="*/ 2692932 h 2865870"/>
              <a:gd name="connsiteX4" fmla="*/ 2354103 w 6701631"/>
              <a:gd name="connsiteY4" fmla="*/ 1406976 h 2865870"/>
              <a:gd name="connsiteX5" fmla="*/ 4504865 w 6701631"/>
              <a:gd name="connsiteY5" fmla="*/ 1518649 h 2865870"/>
              <a:gd name="connsiteX6" fmla="*/ 4793621 w 6701631"/>
              <a:gd name="connsiteY6" fmla="*/ 2750683 h 2865870"/>
              <a:gd name="connsiteX7" fmla="*/ 6438252 w 6701631"/>
              <a:gd name="connsiteY7" fmla="*/ 2664324 h 2865870"/>
              <a:gd name="connsiteX8" fmla="*/ 6577866 w 6701631"/>
              <a:gd name="connsiteY8" fmla="*/ 179315 h 2865870"/>
              <a:gd name="connsiteX9" fmla="*/ 2277393 w 6701631"/>
              <a:gd name="connsiteY9" fmla="*/ 118631 h 2865870"/>
              <a:gd name="connsiteX0" fmla="*/ 4406973 w 6698128"/>
              <a:gd name="connsiteY0" fmla="*/ 154833 h 2855157"/>
              <a:gd name="connsiteX1" fmla="*/ 214077 w 6698128"/>
              <a:gd name="connsiteY1" fmla="*/ 151041 h 2855157"/>
              <a:gd name="connsiteX2" fmla="*/ 173451 w 6698128"/>
              <a:gd name="connsiteY2" fmla="*/ 2575049 h 2855157"/>
              <a:gd name="connsiteX3" fmla="*/ 2191298 w 6698128"/>
              <a:gd name="connsiteY3" fmla="*/ 2673681 h 2855157"/>
              <a:gd name="connsiteX4" fmla="*/ 2350600 w 6698128"/>
              <a:gd name="connsiteY4" fmla="*/ 1406976 h 2855157"/>
              <a:gd name="connsiteX5" fmla="*/ 4501362 w 6698128"/>
              <a:gd name="connsiteY5" fmla="*/ 1518649 h 2855157"/>
              <a:gd name="connsiteX6" fmla="*/ 4790118 w 6698128"/>
              <a:gd name="connsiteY6" fmla="*/ 2750683 h 2855157"/>
              <a:gd name="connsiteX7" fmla="*/ 6434749 w 6698128"/>
              <a:gd name="connsiteY7" fmla="*/ 2664324 h 2855157"/>
              <a:gd name="connsiteX8" fmla="*/ 6574363 w 6698128"/>
              <a:gd name="connsiteY8" fmla="*/ 179315 h 2855157"/>
              <a:gd name="connsiteX9" fmla="*/ 2273890 w 6698128"/>
              <a:gd name="connsiteY9" fmla="*/ 118631 h 2855157"/>
              <a:gd name="connsiteX0" fmla="*/ 4406973 w 6698128"/>
              <a:gd name="connsiteY0" fmla="*/ 154833 h 2834593"/>
              <a:gd name="connsiteX1" fmla="*/ 214077 w 6698128"/>
              <a:gd name="connsiteY1" fmla="*/ 151041 h 2834593"/>
              <a:gd name="connsiteX2" fmla="*/ 173451 w 6698128"/>
              <a:gd name="connsiteY2" fmla="*/ 2575049 h 2834593"/>
              <a:gd name="connsiteX3" fmla="*/ 2191298 w 6698128"/>
              <a:gd name="connsiteY3" fmla="*/ 2673681 h 2834593"/>
              <a:gd name="connsiteX4" fmla="*/ 2350600 w 6698128"/>
              <a:gd name="connsiteY4" fmla="*/ 1406976 h 2834593"/>
              <a:gd name="connsiteX5" fmla="*/ 4501362 w 6698128"/>
              <a:gd name="connsiteY5" fmla="*/ 1518649 h 2834593"/>
              <a:gd name="connsiteX6" fmla="*/ 4790118 w 6698128"/>
              <a:gd name="connsiteY6" fmla="*/ 2750683 h 2834593"/>
              <a:gd name="connsiteX7" fmla="*/ 6434749 w 6698128"/>
              <a:gd name="connsiteY7" fmla="*/ 2664324 h 2834593"/>
              <a:gd name="connsiteX8" fmla="*/ 6574363 w 6698128"/>
              <a:gd name="connsiteY8" fmla="*/ 179315 h 2834593"/>
              <a:gd name="connsiteX9" fmla="*/ 2273890 w 6698128"/>
              <a:gd name="connsiteY9" fmla="*/ 118631 h 2834593"/>
              <a:gd name="connsiteX0" fmla="*/ 4406973 w 6698128"/>
              <a:gd name="connsiteY0" fmla="*/ 154833 h 2834593"/>
              <a:gd name="connsiteX1" fmla="*/ 214077 w 6698128"/>
              <a:gd name="connsiteY1" fmla="*/ 151041 h 2834593"/>
              <a:gd name="connsiteX2" fmla="*/ 173451 w 6698128"/>
              <a:gd name="connsiteY2" fmla="*/ 2575049 h 2834593"/>
              <a:gd name="connsiteX3" fmla="*/ 2191298 w 6698128"/>
              <a:gd name="connsiteY3" fmla="*/ 2673681 h 2834593"/>
              <a:gd name="connsiteX4" fmla="*/ 2350600 w 6698128"/>
              <a:gd name="connsiteY4" fmla="*/ 1406976 h 2834593"/>
              <a:gd name="connsiteX5" fmla="*/ 4501362 w 6698128"/>
              <a:gd name="connsiteY5" fmla="*/ 1518649 h 2834593"/>
              <a:gd name="connsiteX6" fmla="*/ 4790118 w 6698128"/>
              <a:gd name="connsiteY6" fmla="*/ 2750683 h 2834593"/>
              <a:gd name="connsiteX7" fmla="*/ 6434749 w 6698128"/>
              <a:gd name="connsiteY7" fmla="*/ 2664324 h 2834593"/>
              <a:gd name="connsiteX8" fmla="*/ 6574363 w 6698128"/>
              <a:gd name="connsiteY8" fmla="*/ 179315 h 2834593"/>
              <a:gd name="connsiteX9" fmla="*/ 2273890 w 6698128"/>
              <a:gd name="connsiteY9" fmla="*/ 118631 h 2834593"/>
              <a:gd name="connsiteX0" fmla="*/ 4406973 w 6662890"/>
              <a:gd name="connsiteY0" fmla="*/ 154833 h 2834593"/>
              <a:gd name="connsiteX1" fmla="*/ 214077 w 6662890"/>
              <a:gd name="connsiteY1" fmla="*/ 151041 h 2834593"/>
              <a:gd name="connsiteX2" fmla="*/ 173451 w 6662890"/>
              <a:gd name="connsiteY2" fmla="*/ 2575049 h 2834593"/>
              <a:gd name="connsiteX3" fmla="*/ 2191298 w 6662890"/>
              <a:gd name="connsiteY3" fmla="*/ 2673681 h 2834593"/>
              <a:gd name="connsiteX4" fmla="*/ 2350600 w 6662890"/>
              <a:gd name="connsiteY4" fmla="*/ 1406976 h 2834593"/>
              <a:gd name="connsiteX5" fmla="*/ 4501362 w 6662890"/>
              <a:gd name="connsiteY5" fmla="*/ 1518649 h 2834593"/>
              <a:gd name="connsiteX6" fmla="*/ 5213629 w 6662890"/>
              <a:gd name="connsiteY6" fmla="*/ 1586026 h 2834593"/>
              <a:gd name="connsiteX7" fmla="*/ 6434749 w 6662890"/>
              <a:gd name="connsiteY7" fmla="*/ 2664324 h 2834593"/>
              <a:gd name="connsiteX8" fmla="*/ 6574363 w 6662890"/>
              <a:gd name="connsiteY8" fmla="*/ 179315 h 2834593"/>
              <a:gd name="connsiteX9" fmla="*/ 2273890 w 6662890"/>
              <a:gd name="connsiteY9" fmla="*/ 118631 h 2834593"/>
              <a:gd name="connsiteX0" fmla="*/ 4406973 w 6874583"/>
              <a:gd name="connsiteY0" fmla="*/ 153537 h 2833297"/>
              <a:gd name="connsiteX1" fmla="*/ 214077 w 6874583"/>
              <a:gd name="connsiteY1" fmla="*/ 149745 h 2833297"/>
              <a:gd name="connsiteX2" fmla="*/ 173451 w 6874583"/>
              <a:gd name="connsiteY2" fmla="*/ 2573753 h 2833297"/>
              <a:gd name="connsiteX3" fmla="*/ 2191298 w 6874583"/>
              <a:gd name="connsiteY3" fmla="*/ 2672385 h 2833297"/>
              <a:gd name="connsiteX4" fmla="*/ 2350600 w 6874583"/>
              <a:gd name="connsiteY4" fmla="*/ 1405680 h 2833297"/>
              <a:gd name="connsiteX5" fmla="*/ 4501362 w 6874583"/>
              <a:gd name="connsiteY5" fmla="*/ 1517353 h 2833297"/>
              <a:gd name="connsiteX6" fmla="*/ 5213629 w 6874583"/>
              <a:gd name="connsiteY6" fmla="*/ 1584730 h 2833297"/>
              <a:gd name="connsiteX7" fmla="*/ 6367372 w 6874583"/>
              <a:gd name="connsiteY7" fmla="*/ 1344367 h 2833297"/>
              <a:gd name="connsiteX8" fmla="*/ 6574363 w 6874583"/>
              <a:gd name="connsiteY8" fmla="*/ 178019 h 2833297"/>
              <a:gd name="connsiteX9" fmla="*/ 2273890 w 6874583"/>
              <a:gd name="connsiteY9" fmla="*/ 117335 h 2833297"/>
              <a:gd name="connsiteX0" fmla="*/ 4406973 w 6648415"/>
              <a:gd name="connsiteY0" fmla="*/ 142126 h 2821886"/>
              <a:gd name="connsiteX1" fmla="*/ 214077 w 6648415"/>
              <a:gd name="connsiteY1" fmla="*/ 138334 h 2821886"/>
              <a:gd name="connsiteX2" fmla="*/ 173451 w 6648415"/>
              <a:gd name="connsiteY2" fmla="*/ 2562342 h 2821886"/>
              <a:gd name="connsiteX3" fmla="*/ 2191298 w 6648415"/>
              <a:gd name="connsiteY3" fmla="*/ 2660974 h 2821886"/>
              <a:gd name="connsiteX4" fmla="*/ 2350600 w 6648415"/>
              <a:gd name="connsiteY4" fmla="*/ 1394269 h 2821886"/>
              <a:gd name="connsiteX5" fmla="*/ 4501362 w 6648415"/>
              <a:gd name="connsiteY5" fmla="*/ 1505942 h 2821886"/>
              <a:gd name="connsiteX6" fmla="*/ 5213629 w 6648415"/>
              <a:gd name="connsiteY6" fmla="*/ 1573319 h 2821886"/>
              <a:gd name="connsiteX7" fmla="*/ 6367372 w 6648415"/>
              <a:gd name="connsiteY7" fmla="*/ 1332956 h 2821886"/>
              <a:gd name="connsiteX8" fmla="*/ 6574363 w 6648415"/>
              <a:gd name="connsiteY8" fmla="*/ 166608 h 2821886"/>
              <a:gd name="connsiteX9" fmla="*/ 2273890 w 6648415"/>
              <a:gd name="connsiteY9" fmla="*/ 105924 h 2821886"/>
              <a:gd name="connsiteX0" fmla="*/ 4406973 w 6924855"/>
              <a:gd name="connsiteY0" fmla="*/ 161473 h 2841233"/>
              <a:gd name="connsiteX1" fmla="*/ 214077 w 6924855"/>
              <a:gd name="connsiteY1" fmla="*/ 157681 h 2841233"/>
              <a:gd name="connsiteX2" fmla="*/ 173451 w 6924855"/>
              <a:gd name="connsiteY2" fmla="*/ 2581689 h 2841233"/>
              <a:gd name="connsiteX3" fmla="*/ 2191298 w 6924855"/>
              <a:gd name="connsiteY3" fmla="*/ 2680321 h 2841233"/>
              <a:gd name="connsiteX4" fmla="*/ 2350600 w 6924855"/>
              <a:gd name="connsiteY4" fmla="*/ 1413616 h 2841233"/>
              <a:gd name="connsiteX5" fmla="*/ 4501362 w 6924855"/>
              <a:gd name="connsiteY5" fmla="*/ 1525289 h 2841233"/>
              <a:gd name="connsiteX6" fmla="*/ 5213629 w 6924855"/>
              <a:gd name="connsiteY6" fmla="*/ 1592666 h 2841233"/>
              <a:gd name="connsiteX7" fmla="*/ 6511751 w 6924855"/>
              <a:gd name="connsiteY7" fmla="*/ 1496682 h 2841233"/>
              <a:gd name="connsiteX8" fmla="*/ 6574363 w 6924855"/>
              <a:gd name="connsiteY8" fmla="*/ 185955 h 2841233"/>
              <a:gd name="connsiteX9" fmla="*/ 2273890 w 6924855"/>
              <a:gd name="connsiteY9" fmla="*/ 125271 h 2841233"/>
              <a:gd name="connsiteX0" fmla="*/ 4406973 w 6892506"/>
              <a:gd name="connsiteY0" fmla="*/ 161473 h 2841233"/>
              <a:gd name="connsiteX1" fmla="*/ 214077 w 6892506"/>
              <a:gd name="connsiteY1" fmla="*/ 157681 h 2841233"/>
              <a:gd name="connsiteX2" fmla="*/ 173451 w 6892506"/>
              <a:gd name="connsiteY2" fmla="*/ 2581689 h 2841233"/>
              <a:gd name="connsiteX3" fmla="*/ 2191298 w 6892506"/>
              <a:gd name="connsiteY3" fmla="*/ 2680321 h 2841233"/>
              <a:gd name="connsiteX4" fmla="*/ 2350600 w 6892506"/>
              <a:gd name="connsiteY4" fmla="*/ 1413616 h 2841233"/>
              <a:gd name="connsiteX5" fmla="*/ 4501362 w 6892506"/>
              <a:gd name="connsiteY5" fmla="*/ 1525289 h 2841233"/>
              <a:gd name="connsiteX6" fmla="*/ 5213629 w 6892506"/>
              <a:gd name="connsiteY6" fmla="*/ 1592666 h 2841233"/>
              <a:gd name="connsiteX7" fmla="*/ 6511751 w 6892506"/>
              <a:gd name="connsiteY7" fmla="*/ 1496682 h 2841233"/>
              <a:gd name="connsiteX8" fmla="*/ 6574363 w 6892506"/>
              <a:gd name="connsiteY8" fmla="*/ 185955 h 2841233"/>
              <a:gd name="connsiteX9" fmla="*/ 2273890 w 6892506"/>
              <a:gd name="connsiteY9" fmla="*/ 125271 h 2841233"/>
              <a:gd name="connsiteX0" fmla="*/ 4406973 w 6605953"/>
              <a:gd name="connsiteY0" fmla="*/ 222760 h 2902520"/>
              <a:gd name="connsiteX1" fmla="*/ 214077 w 6605953"/>
              <a:gd name="connsiteY1" fmla="*/ 218968 h 2902520"/>
              <a:gd name="connsiteX2" fmla="*/ 173451 w 6605953"/>
              <a:gd name="connsiteY2" fmla="*/ 2642976 h 2902520"/>
              <a:gd name="connsiteX3" fmla="*/ 2191298 w 6605953"/>
              <a:gd name="connsiteY3" fmla="*/ 2741608 h 2902520"/>
              <a:gd name="connsiteX4" fmla="*/ 2350600 w 6605953"/>
              <a:gd name="connsiteY4" fmla="*/ 1474903 h 2902520"/>
              <a:gd name="connsiteX5" fmla="*/ 4501362 w 6605953"/>
              <a:gd name="connsiteY5" fmla="*/ 1586576 h 2902520"/>
              <a:gd name="connsiteX6" fmla="*/ 5213629 w 6605953"/>
              <a:gd name="connsiteY6" fmla="*/ 1653953 h 2902520"/>
              <a:gd name="connsiteX7" fmla="*/ 6511751 w 6605953"/>
              <a:gd name="connsiteY7" fmla="*/ 1557969 h 2902520"/>
              <a:gd name="connsiteX8" fmla="*/ 6574363 w 6605953"/>
              <a:gd name="connsiteY8" fmla="*/ 247242 h 2902520"/>
              <a:gd name="connsiteX9" fmla="*/ 2273890 w 6605953"/>
              <a:gd name="connsiteY9" fmla="*/ 186558 h 2902520"/>
              <a:gd name="connsiteX0" fmla="*/ 4406973 w 6605953"/>
              <a:gd name="connsiteY0" fmla="*/ 222760 h 2902520"/>
              <a:gd name="connsiteX1" fmla="*/ 214077 w 6605953"/>
              <a:gd name="connsiteY1" fmla="*/ 218968 h 2902520"/>
              <a:gd name="connsiteX2" fmla="*/ 173451 w 6605953"/>
              <a:gd name="connsiteY2" fmla="*/ 2642976 h 2902520"/>
              <a:gd name="connsiteX3" fmla="*/ 2191298 w 6605953"/>
              <a:gd name="connsiteY3" fmla="*/ 2741608 h 2902520"/>
              <a:gd name="connsiteX4" fmla="*/ 2350600 w 6605953"/>
              <a:gd name="connsiteY4" fmla="*/ 1474903 h 2902520"/>
              <a:gd name="connsiteX5" fmla="*/ 4501362 w 6605953"/>
              <a:gd name="connsiteY5" fmla="*/ 1586576 h 2902520"/>
              <a:gd name="connsiteX6" fmla="*/ 6511751 w 6605953"/>
              <a:gd name="connsiteY6" fmla="*/ 1557969 h 2902520"/>
              <a:gd name="connsiteX7" fmla="*/ 6574363 w 6605953"/>
              <a:gd name="connsiteY7" fmla="*/ 247242 h 2902520"/>
              <a:gd name="connsiteX8" fmla="*/ 2273890 w 6605953"/>
              <a:gd name="connsiteY8" fmla="*/ 186558 h 2902520"/>
              <a:gd name="connsiteX0" fmla="*/ 4406973 w 6605953"/>
              <a:gd name="connsiteY0" fmla="*/ 222760 h 2864170"/>
              <a:gd name="connsiteX1" fmla="*/ 214077 w 6605953"/>
              <a:gd name="connsiteY1" fmla="*/ 218968 h 2864170"/>
              <a:gd name="connsiteX2" fmla="*/ 173451 w 6605953"/>
              <a:gd name="connsiteY2" fmla="*/ 2642976 h 2864170"/>
              <a:gd name="connsiteX3" fmla="*/ 2191298 w 6605953"/>
              <a:gd name="connsiteY3" fmla="*/ 2741608 h 2864170"/>
              <a:gd name="connsiteX4" fmla="*/ 4506659 w 6605953"/>
              <a:gd name="connsiteY4" fmla="*/ 2783939 h 2864170"/>
              <a:gd name="connsiteX5" fmla="*/ 4501362 w 6605953"/>
              <a:gd name="connsiteY5" fmla="*/ 1586576 h 2864170"/>
              <a:gd name="connsiteX6" fmla="*/ 6511751 w 6605953"/>
              <a:gd name="connsiteY6" fmla="*/ 1557969 h 2864170"/>
              <a:gd name="connsiteX7" fmla="*/ 6574363 w 6605953"/>
              <a:gd name="connsiteY7" fmla="*/ 247242 h 2864170"/>
              <a:gd name="connsiteX8" fmla="*/ 2273890 w 6605953"/>
              <a:gd name="connsiteY8" fmla="*/ 186558 h 2864170"/>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9912"/>
              <a:gd name="connsiteX1" fmla="*/ 214077 w 6605953"/>
              <a:gd name="connsiteY1" fmla="*/ 218968 h 2859912"/>
              <a:gd name="connsiteX2" fmla="*/ 173451 w 6605953"/>
              <a:gd name="connsiteY2" fmla="*/ 2642976 h 2859912"/>
              <a:gd name="connsiteX3" fmla="*/ 2191298 w 6605953"/>
              <a:gd name="connsiteY3" fmla="*/ 2741608 h 2859912"/>
              <a:gd name="connsiteX4" fmla="*/ 4506659 w 6605953"/>
              <a:gd name="connsiteY4" fmla="*/ 2783939 h 2859912"/>
              <a:gd name="connsiteX5" fmla="*/ 4626490 w 6605953"/>
              <a:gd name="connsiteY5" fmla="*/ 1644328 h 2859912"/>
              <a:gd name="connsiteX6" fmla="*/ 6511751 w 6605953"/>
              <a:gd name="connsiteY6" fmla="*/ 1557969 h 2859912"/>
              <a:gd name="connsiteX7" fmla="*/ 6574363 w 6605953"/>
              <a:gd name="connsiteY7" fmla="*/ 247242 h 2859912"/>
              <a:gd name="connsiteX8" fmla="*/ 2273890 w 6605953"/>
              <a:gd name="connsiteY8" fmla="*/ 186558 h 2859912"/>
              <a:gd name="connsiteX0" fmla="*/ 4406973 w 6605953"/>
              <a:gd name="connsiteY0" fmla="*/ 222760 h 2852824"/>
              <a:gd name="connsiteX1" fmla="*/ 214077 w 6605953"/>
              <a:gd name="connsiteY1" fmla="*/ 218968 h 2852824"/>
              <a:gd name="connsiteX2" fmla="*/ 173451 w 6605953"/>
              <a:gd name="connsiteY2" fmla="*/ 2642976 h 2852824"/>
              <a:gd name="connsiteX3" fmla="*/ 2191298 w 6605953"/>
              <a:gd name="connsiteY3" fmla="*/ 2741608 h 2852824"/>
              <a:gd name="connsiteX4" fmla="*/ 4506659 w 6605953"/>
              <a:gd name="connsiteY4" fmla="*/ 2783939 h 2852824"/>
              <a:gd name="connsiteX5" fmla="*/ 4626490 w 6605953"/>
              <a:gd name="connsiteY5" fmla="*/ 1644328 h 2852824"/>
              <a:gd name="connsiteX6" fmla="*/ 6511751 w 6605953"/>
              <a:gd name="connsiteY6" fmla="*/ 1557969 h 2852824"/>
              <a:gd name="connsiteX7" fmla="*/ 6574363 w 6605953"/>
              <a:gd name="connsiteY7" fmla="*/ 247242 h 2852824"/>
              <a:gd name="connsiteX8" fmla="*/ 2273890 w 6605953"/>
              <a:gd name="connsiteY8" fmla="*/ 186558 h 2852824"/>
              <a:gd name="connsiteX0" fmla="*/ 4405572 w 6604552"/>
              <a:gd name="connsiteY0" fmla="*/ 222760 h 2891667"/>
              <a:gd name="connsiteX1" fmla="*/ 212676 w 6604552"/>
              <a:gd name="connsiteY1" fmla="*/ 218968 h 2891667"/>
              <a:gd name="connsiteX2" fmla="*/ 172050 w 6604552"/>
              <a:gd name="connsiteY2" fmla="*/ 2642976 h 2891667"/>
              <a:gd name="connsiteX3" fmla="*/ 2170647 w 6604552"/>
              <a:gd name="connsiteY3" fmla="*/ 2828235 h 2891667"/>
              <a:gd name="connsiteX4" fmla="*/ 4505258 w 6604552"/>
              <a:gd name="connsiteY4" fmla="*/ 2783939 h 2891667"/>
              <a:gd name="connsiteX5" fmla="*/ 4625089 w 6604552"/>
              <a:gd name="connsiteY5" fmla="*/ 1644328 h 2891667"/>
              <a:gd name="connsiteX6" fmla="*/ 6510350 w 6604552"/>
              <a:gd name="connsiteY6" fmla="*/ 1557969 h 2891667"/>
              <a:gd name="connsiteX7" fmla="*/ 6572962 w 6604552"/>
              <a:gd name="connsiteY7" fmla="*/ 247242 h 2891667"/>
              <a:gd name="connsiteX8" fmla="*/ 2272489 w 6604552"/>
              <a:gd name="connsiteY8" fmla="*/ 186558 h 2891667"/>
              <a:gd name="connsiteX0" fmla="*/ 4612083 w 6811063"/>
              <a:gd name="connsiteY0" fmla="*/ 222760 h 2944410"/>
              <a:gd name="connsiteX1" fmla="*/ 419187 w 6811063"/>
              <a:gd name="connsiteY1" fmla="*/ 218968 h 2944410"/>
              <a:gd name="connsiteX2" fmla="*/ 369657 w 6811063"/>
              <a:gd name="connsiteY2" fmla="*/ 2722106 h 2944410"/>
              <a:gd name="connsiteX3" fmla="*/ 2377158 w 6811063"/>
              <a:gd name="connsiteY3" fmla="*/ 2828235 h 2944410"/>
              <a:gd name="connsiteX4" fmla="*/ 4711769 w 6811063"/>
              <a:gd name="connsiteY4" fmla="*/ 2783939 h 2944410"/>
              <a:gd name="connsiteX5" fmla="*/ 4831600 w 6811063"/>
              <a:gd name="connsiteY5" fmla="*/ 1644328 h 2944410"/>
              <a:gd name="connsiteX6" fmla="*/ 6716861 w 6811063"/>
              <a:gd name="connsiteY6" fmla="*/ 1557969 h 2944410"/>
              <a:gd name="connsiteX7" fmla="*/ 6779473 w 6811063"/>
              <a:gd name="connsiteY7" fmla="*/ 247242 h 2944410"/>
              <a:gd name="connsiteX8" fmla="*/ 2479000 w 6811063"/>
              <a:gd name="connsiteY8" fmla="*/ 186558 h 2944410"/>
              <a:gd name="connsiteX0" fmla="*/ 4561191 w 6760171"/>
              <a:gd name="connsiteY0" fmla="*/ 222760 h 2948231"/>
              <a:gd name="connsiteX1" fmla="*/ 368295 w 6760171"/>
              <a:gd name="connsiteY1" fmla="*/ 218968 h 2948231"/>
              <a:gd name="connsiteX2" fmla="*/ 318765 w 6760171"/>
              <a:gd name="connsiteY2" fmla="*/ 2722106 h 2948231"/>
              <a:gd name="connsiteX3" fmla="*/ 2326266 w 6760171"/>
              <a:gd name="connsiteY3" fmla="*/ 2828235 h 2948231"/>
              <a:gd name="connsiteX4" fmla="*/ 4660877 w 6760171"/>
              <a:gd name="connsiteY4" fmla="*/ 2783939 h 2948231"/>
              <a:gd name="connsiteX5" fmla="*/ 4780708 w 6760171"/>
              <a:gd name="connsiteY5" fmla="*/ 1644328 h 2948231"/>
              <a:gd name="connsiteX6" fmla="*/ 6665969 w 6760171"/>
              <a:gd name="connsiteY6" fmla="*/ 1557969 h 2948231"/>
              <a:gd name="connsiteX7" fmla="*/ 6728581 w 6760171"/>
              <a:gd name="connsiteY7" fmla="*/ 247242 h 2948231"/>
              <a:gd name="connsiteX8" fmla="*/ 2428108 w 6760171"/>
              <a:gd name="connsiteY8" fmla="*/ 186558 h 2948231"/>
              <a:gd name="connsiteX0" fmla="*/ 4641467 w 6840447"/>
              <a:gd name="connsiteY0" fmla="*/ 261574 h 2990232"/>
              <a:gd name="connsiteX1" fmla="*/ 404049 w 6840447"/>
              <a:gd name="connsiteY1" fmla="*/ 161067 h 2990232"/>
              <a:gd name="connsiteX2" fmla="*/ 399041 w 6840447"/>
              <a:gd name="connsiteY2" fmla="*/ 2760920 h 2990232"/>
              <a:gd name="connsiteX3" fmla="*/ 2406542 w 6840447"/>
              <a:gd name="connsiteY3" fmla="*/ 2867049 h 2990232"/>
              <a:gd name="connsiteX4" fmla="*/ 4741153 w 6840447"/>
              <a:gd name="connsiteY4" fmla="*/ 2822753 h 2990232"/>
              <a:gd name="connsiteX5" fmla="*/ 4860984 w 6840447"/>
              <a:gd name="connsiteY5" fmla="*/ 1683142 h 2990232"/>
              <a:gd name="connsiteX6" fmla="*/ 6746245 w 6840447"/>
              <a:gd name="connsiteY6" fmla="*/ 1596783 h 2990232"/>
              <a:gd name="connsiteX7" fmla="*/ 6808857 w 6840447"/>
              <a:gd name="connsiteY7" fmla="*/ 286056 h 2990232"/>
              <a:gd name="connsiteX8" fmla="*/ 2508384 w 6840447"/>
              <a:gd name="connsiteY8" fmla="*/ 225372 h 2990232"/>
              <a:gd name="connsiteX0" fmla="*/ 4437793 w 6636773"/>
              <a:gd name="connsiteY0" fmla="*/ 222761 h 2951419"/>
              <a:gd name="connsiteX1" fmla="*/ 200375 w 6636773"/>
              <a:gd name="connsiteY1" fmla="*/ 122254 h 2951419"/>
              <a:gd name="connsiteX2" fmla="*/ 195367 w 6636773"/>
              <a:gd name="connsiteY2" fmla="*/ 2722107 h 2951419"/>
              <a:gd name="connsiteX3" fmla="*/ 2202868 w 6636773"/>
              <a:gd name="connsiteY3" fmla="*/ 2828236 h 2951419"/>
              <a:gd name="connsiteX4" fmla="*/ 4537479 w 6636773"/>
              <a:gd name="connsiteY4" fmla="*/ 2783940 h 2951419"/>
              <a:gd name="connsiteX5" fmla="*/ 4657310 w 6636773"/>
              <a:gd name="connsiteY5" fmla="*/ 1644329 h 2951419"/>
              <a:gd name="connsiteX6" fmla="*/ 6542571 w 6636773"/>
              <a:gd name="connsiteY6" fmla="*/ 1557970 h 2951419"/>
              <a:gd name="connsiteX7" fmla="*/ 6605183 w 6636773"/>
              <a:gd name="connsiteY7" fmla="*/ 247243 h 2951419"/>
              <a:gd name="connsiteX8" fmla="*/ 2304710 w 6636773"/>
              <a:gd name="connsiteY8" fmla="*/ 186559 h 2951419"/>
              <a:gd name="connsiteX0" fmla="*/ 4470576 w 6669556"/>
              <a:gd name="connsiteY0" fmla="*/ 222761 h 2951419"/>
              <a:gd name="connsiteX1" fmla="*/ 233158 w 6669556"/>
              <a:gd name="connsiteY1" fmla="*/ 122254 h 2951419"/>
              <a:gd name="connsiteX2" fmla="*/ 228150 w 6669556"/>
              <a:gd name="connsiteY2" fmla="*/ 2722107 h 2951419"/>
              <a:gd name="connsiteX3" fmla="*/ 2235651 w 6669556"/>
              <a:gd name="connsiteY3" fmla="*/ 2828236 h 2951419"/>
              <a:gd name="connsiteX4" fmla="*/ 4570262 w 6669556"/>
              <a:gd name="connsiteY4" fmla="*/ 2783940 h 2951419"/>
              <a:gd name="connsiteX5" fmla="*/ 4690093 w 6669556"/>
              <a:gd name="connsiteY5" fmla="*/ 1644329 h 2951419"/>
              <a:gd name="connsiteX6" fmla="*/ 6575354 w 6669556"/>
              <a:gd name="connsiteY6" fmla="*/ 1557970 h 2951419"/>
              <a:gd name="connsiteX7" fmla="*/ 6637966 w 6669556"/>
              <a:gd name="connsiteY7" fmla="*/ 247243 h 2951419"/>
              <a:gd name="connsiteX8" fmla="*/ 2337493 w 6669556"/>
              <a:gd name="connsiteY8" fmla="*/ 186559 h 2951419"/>
              <a:gd name="connsiteX0" fmla="*/ 4662080 w 6861060"/>
              <a:gd name="connsiteY0" fmla="*/ 264136 h 3018146"/>
              <a:gd name="connsiteX1" fmla="*/ 424662 w 6861060"/>
              <a:gd name="connsiteY1" fmla="*/ 163629 h 3018146"/>
              <a:gd name="connsiteX2" fmla="*/ 375133 w 6861060"/>
              <a:gd name="connsiteY2" fmla="*/ 2798651 h 3018146"/>
              <a:gd name="connsiteX3" fmla="*/ 2427155 w 6861060"/>
              <a:gd name="connsiteY3" fmla="*/ 2869611 h 3018146"/>
              <a:gd name="connsiteX4" fmla="*/ 4761766 w 6861060"/>
              <a:gd name="connsiteY4" fmla="*/ 2825315 h 3018146"/>
              <a:gd name="connsiteX5" fmla="*/ 4881597 w 6861060"/>
              <a:gd name="connsiteY5" fmla="*/ 1685704 h 3018146"/>
              <a:gd name="connsiteX6" fmla="*/ 6766858 w 6861060"/>
              <a:gd name="connsiteY6" fmla="*/ 1599345 h 3018146"/>
              <a:gd name="connsiteX7" fmla="*/ 6829470 w 6861060"/>
              <a:gd name="connsiteY7" fmla="*/ 288618 h 3018146"/>
              <a:gd name="connsiteX8" fmla="*/ 2528997 w 6861060"/>
              <a:gd name="connsiteY8" fmla="*/ 227934 h 3018146"/>
              <a:gd name="connsiteX0" fmla="*/ 4598783 w 6797763"/>
              <a:gd name="connsiteY0" fmla="*/ 264136 h 2964138"/>
              <a:gd name="connsiteX1" fmla="*/ 361365 w 6797763"/>
              <a:gd name="connsiteY1" fmla="*/ 163629 h 2964138"/>
              <a:gd name="connsiteX2" fmla="*/ 311836 w 6797763"/>
              <a:gd name="connsiteY2" fmla="*/ 2798651 h 2964138"/>
              <a:gd name="connsiteX3" fmla="*/ 2363858 w 6797763"/>
              <a:gd name="connsiteY3" fmla="*/ 2869611 h 2964138"/>
              <a:gd name="connsiteX4" fmla="*/ 4698469 w 6797763"/>
              <a:gd name="connsiteY4" fmla="*/ 2825315 h 2964138"/>
              <a:gd name="connsiteX5" fmla="*/ 4818300 w 6797763"/>
              <a:gd name="connsiteY5" fmla="*/ 1685704 h 2964138"/>
              <a:gd name="connsiteX6" fmla="*/ 6703561 w 6797763"/>
              <a:gd name="connsiteY6" fmla="*/ 1599345 h 2964138"/>
              <a:gd name="connsiteX7" fmla="*/ 6766173 w 6797763"/>
              <a:gd name="connsiteY7" fmla="*/ 288618 h 2964138"/>
              <a:gd name="connsiteX8" fmla="*/ 2465700 w 6797763"/>
              <a:gd name="connsiteY8" fmla="*/ 227934 h 2964138"/>
              <a:gd name="connsiteX0" fmla="*/ 4398302 w 6597282"/>
              <a:gd name="connsiteY0" fmla="*/ 222761 h 2922763"/>
              <a:gd name="connsiteX1" fmla="*/ 160884 w 6597282"/>
              <a:gd name="connsiteY1" fmla="*/ 122254 h 2922763"/>
              <a:gd name="connsiteX2" fmla="*/ 111355 w 6597282"/>
              <a:gd name="connsiteY2" fmla="*/ 2757276 h 2922763"/>
              <a:gd name="connsiteX3" fmla="*/ 2163377 w 6597282"/>
              <a:gd name="connsiteY3" fmla="*/ 2828236 h 2922763"/>
              <a:gd name="connsiteX4" fmla="*/ 4497988 w 6597282"/>
              <a:gd name="connsiteY4" fmla="*/ 2783940 h 2922763"/>
              <a:gd name="connsiteX5" fmla="*/ 4617819 w 6597282"/>
              <a:gd name="connsiteY5" fmla="*/ 1644329 h 2922763"/>
              <a:gd name="connsiteX6" fmla="*/ 6503080 w 6597282"/>
              <a:gd name="connsiteY6" fmla="*/ 1557970 h 2922763"/>
              <a:gd name="connsiteX7" fmla="*/ 6565692 w 6597282"/>
              <a:gd name="connsiteY7" fmla="*/ 247243 h 2922763"/>
              <a:gd name="connsiteX8" fmla="*/ 2265219 w 6597282"/>
              <a:gd name="connsiteY8" fmla="*/ 186559 h 2922763"/>
              <a:gd name="connsiteX0" fmla="*/ 4472229 w 6671209"/>
              <a:gd name="connsiteY0" fmla="*/ 236210 h 2992157"/>
              <a:gd name="connsiteX1" fmla="*/ 261524 w 6671209"/>
              <a:gd name="connsiteY1" fmla="*/ 109326 h 2992157"/>
              <a:gd name="connsiteX2" fmla="*/ 185282 w 6671209"/>
              <a:gd name="connsiteY2" fmla="*/ 2770725 h 2992157"/>
              <a:gd name="connsiteX3" fmla="*/ 2237304 w 6671209"/>
              <a:gd name="connsiteY3" fmla="*/ 2841685 h 2992157"/>
              <a:gd name="connsiteX4" fmla="*/ 4571915 w 6671209"/>
              <a:gd name="connsiteY4" fmla="*/ 2797389 h 2992157"/>
              <a:gd name="connsiteX5" fmla="*/ 4691746 w 6671209"/>
              <a:gd name="connsiteY5" fmla="*/ 1657778 h 2992157"/>
              <a:gd name="connsiteX6" fmla="*/ 6577007 w 6671209"/>
              <a:gd name="connsiteY6" fmla="*/ 1571419 h 2992157"/>
              <a:gd name="connsiteX7" fmla="*/ 6639619 w 6671209"/>
              <a:gd name="connsiteY7" fmla="*/ 260692 h 2992157"/>
              <a:gd name="connsiteX8" fmla="*/ 2339146 w 6671209"/>
              <a:gd name="connsiteY8" fmla="*/ 200008 h 2992157"/>
              <a:gd name="connsiteX0" fmla="*/ 4415572 w 6614552"/>
              <a:gd name="connsiteY0" fmla="*/ 236210 h 2949663"/>
              <a:gd name="connsiteX1" fmla="*/ 204867 w 6614552"/>
              <a:gd name="connsiteY1" fmla="*/ 109326 h 2949663"/>
              <a:gd name="connsiteX2" fmla="*/ 128625 w 6614552"/>
              <a:gd name="connsiteY2" fmla="*/ 2770725 h 2949663"/>
              <a:gd name="connsiteX3" fmla="*/ 2180647 w 6614552"/>
              <a:gd name="connsiteY3" fmla="*/ 2841685 h 2949663"/>
              <a:gd name="connsiteX4" fmla="*/ 4515258 w 6614552"/>
              <a:gd name="connsiteY4" fmla="*/ 2797389 h 2949663"/>
              <a:gd name="connsiteX5" fmla="*/ 4635089 w 6614552"/>
              <a:gd name="connsiteY5" fmla="*/ 1657778 h 2949663"/>
              <a:gd name="connsiteX6" fmla="*/ 6520350 w 6614552"/>
              <a:gd name="connsiteY6" fmla="*/ 1571419 h 2949663"/>
              <a:gd name="connsiteX7" fmla="*/ 6582962 w 6614552"/>
              <a:gd name="connsiteY7" fmla="*/ 260692 h 2949663"/>
              <a:gd name="connsiteX8" fmla="*/ 2282489 w 6614552"/>
              <a:gd name="connsiteY8" fmla="*/ 200008 h 2949663"/>
              <a:gd name="connsiteX0" fmla="*/ 4415572 w 6771342"/>
              <a:gd name="connsiteY0" fmla="*/ 236210 h 2949663"/>
              <a:gd name="connsiteX1" fmla="*/ 204867 w 6771342"/>
              <a:gd name="connsiteY1" fmla="*/ 109326 h 2949663"/>
              <a:gd name="connsiteX2" fmla="*/ 128625 w 6771342"/>
              <a:gd name="connsiteY2" fmla="*/ 2770725 h 2949663"/>
              <a:gd name="connsiteX3" fmla="*/ 2180647 w 6771342"/>
              <a:gd name="connsiteY3" fmla="*/ 2841685 h 2949663"/>
              <a:gd name="connsiteX4" fmla="*/ 4515258 w 6771342"/>
              <a:gd name="connsiteY4" fmla="*/ 2797389 h 2949663"/>
              <a:gd name="connsiteX5" fmla="*/ 6691988 w 6771342"/>
              <a:gd name="connsiteY5" fmla="*/ 2624932 h 2949663"/>
              <a:gd name="connsiteX6" fmla="*/ 6520350 w 6771342"/>
              <a:gd name="connsiteY6" fmla="*/ 1571419 h 2949663"/>
              <a:gd name="connsiteX7" fmla="*/ 6582962 w 6771342"/>
              <a:gd name="connsiteY7" fmla="*/ 260692 h 2949663"/>
              <a:gd name="connsiteX8" fmla="*/ 2282489 w 6771342"/>
              <a:gd name="connsiteY8" fmla="*/ 200008 h 2949663"/>
              <a:gd name="connsiteX0" fmla="*/ 4415572 w 6771342"/>
              <a:gd name="connsiteY0" fmla="*/ 236210 h 2949663"/>
              <a:gd name="connsiteX1" fmla="*/ 204867 w 6771342"/>
              <a:gd name="connsiteY1" fmla="*/ 109326 h 2949663"/>
              <a:gd name="connsiteX2" fmla="*/ 128625 w 6771342"/>
              <a:gd name="connsiteY2" fmla="*/ 2770725 h 2949663"/>
              <a:gd name="connsiteX3" fmla="*/ 2180647 w 6771342"/>
              <a:gd name="connsiteY3" fmla="*/ 2841685 h 2949663"/>
              <a:gd name="connsiteX4" fmla="*/ 4515258 w 6771342"/>
              <a:gd name="connsiteY4" fmla="*/ 2797389 h 2949663"/>
              <a:gd name="connsiteX5" fmla="*/ 6691988 w 6771342"/>
              <a:gd name="connsiteY5" fmla="*/ 2624932 h 2949663"/>
              <a:gd name="connsiteX6" fmla="*/ 6520351 w 6771342"/>
              <a:gd name="connsiteY6" fmla="*/ 1571419 h 2949663"/>
              <a:gd name="connsiteX7" fmla="*/ 6582962 w 6771342"/>
              <a:gd name="connsiteY7" fmla="*/ 260692 h 2949663"/>
              <a:gd name="connsiteX8" fmla="*/ 2282489 w 6771342"/>
              <a:gd name="connsiteY8" fmla="*/ 200008 h 2949663"/>
              <a:gd name="connsiteX0" fmla="*/ 4415572 w 6771342"/>
              <a:gd name="connsiteY0" fmla="*/ 236210 h 2949663"/>
              <a:gd name="connsiteX1" fmla="*/ 204867 w 6771342"/>
              <a:gd name="connsiteY1" fmla="*/ 109326 h 2949663"/>
              <a:gd name="connsiteX2" fmla="*/ 128625 w 6771342"/>
              <a:gd name="connsiteY2" fmla="*/ 2770725 h 2949663"/>
              <a:gd name="connsiteX3" fmla="*/ 2180647 w 6771342"/>
              <a:gd name="connsiteY3" fmla="*/ 2841685 h 2949663"/>
              <a:gd name="connsiteX4" fmla="*/ 4515258 w 6771342"/>
              <a:gd name="connsiteY4" fmla="*/ 2797389 h 2949663"/>
              <a:gd name="connsiteX5" fmla="*/ 6691988 w 6771342"/>
              <a:gd name="connsiteY5" fmla="*/ 2624932 h 2949663"/>
              <a:gd name="connsiteX6" fmla="*/ 6520352 w 6771342"/>
              <a:gd name="connsiteY6" fmla="*/ 1571419 h 2949663"/>
              <a:gd name="connsiteX7" fmla="*/ 6582962 w 6771342"/>
              <a:gd name="connsiteY7" fmla="*/ 260692 h 2949663"/>
              <a:gd name="connsiteX8" fmla="*/ 2282489 w 6771342"/>
              <a:gd name="connsiteY8" fmla="*/ 200008 h 2949663"/>
              <a:gd name="connsiteX0" fmla="*/ 4415572 w 7044819"/>
              <a:gd name="connsiteY0" fmla="*/ 236210 h 2949663"/>
              <a:gd name="connsiteX1" fmla="*/ 204867 w 7044819"/>
              <a:gd name="connsiteY1" fmla="*/ 109326 h 2949663"/>
              <a:gd name="connsiteX2" fmla="*/ 128625 w 7044819"/>
              <a:gd name="connsiteY2" fmla="*/ 2770725 h 2949663"/>
              <a:gd name="connsiteX3" fmla="*/ 2180647 w 7044819"/>
              <a:gd name="connsiteY3" fmla="*/ 2841685 h 2949663"/>
              <a:gd name="connsiteX4" fmla="*/ 4515258 w 7044819"/>
              <a:gd name="connsiteY4" fmla="*/ 2797389 h 2949663"/>
              <a:gd name="connsiteX5" fmla="*/ 6691988 w 7044819"/>
              <a:gd name="connsiteY5" fmla="*/ 2624932 h 2949663"/>
              <a:gd name="connsiteX6" fmla="*/ 6582962 w 7044819"/>
              <a:gd name="connsiteY6" fmla="*/ 260692 h 2949663"/>
              <a:gd name="connsiteX7" fmla="*/ 2282489 w 7044819"/>
              <a:gd name="connsiteY7" fmla="*/ 200008 h 2949663"/>
              <a:gd name="connsiteX0" fmla="*/ 4415572 w 7067055"/>
              <a:gd name="connsiteY0" fmla="*/ 236210 h 2949663"/>
              <a:gd name="connsiteX1" fmla="*/ 204867 w 7067055"/>
              <a:gd name="connsiteY1" fmla="*/ 109326 h 2949663"/>
              <a:gd name="connsiteX2" fmla="*/ 128625 w 7067055"/>
              <a:gd name="connsiteY2" fmla="*/ 2770725 h 2949663"/>
              <a:gd name="connsiteX3" fmla="*/ 2180647 w 7067055"/>
              <a:gd name="connsiteY3" fmla="*/ 2841685 h 2949663"/>
              <a:gd name="connsiteX4" fmla="*/ 4515258 w 7067055"/>
              <a:gd name="connsiteY4" fmla="*/ 2797389 h 2949663"/>
              <a:gd name="connsiteX5" fmla="*/ 6691988 w 7067055"/>
              <a:gd name="connsiteY5" fmla="*/ 2624932 h 2949663"/>
              <a:gd name="connsiteX6" fmla="*/ 6618579 w 7067055"/>
              <a:gd name="connsiteY6" fmla="*/ 260692 h 2949663"/>
              <a:gd name="connsiteX7" fmla="*/ 2282489 w 7067055"/>
              <a:gd name="connsiteY7" fmla="*/ 200008 h 2949663"/>
              <a:gd name="connsiteX0" fmla="*/ 4415572 w 6842697"/>
              <a:gd name="connsiteY0" fmla="*/ 236210 h 2949663"/>
              <a:gd name="connsiteX1" fmla="*/ 204867 w 6842697"/>
              <a:gd name="connsiteY1" fmla="*/ 109326 h 2949663"/>
              <a:gd name="connsiteX2" fmla="*/ 128625 w 6842697"/>
              <a:gd name="connsiteY2" fmla="*/ 2770725 h 2949663"/>
              <a:gd name="connsiteX3" fmla="*/ 2180647 w 6842697"/>
              <a:gd name="connsiteY3" fmla="*/ 2841685 h 2949663"/>
              <a:gd name="connsiteX4" fmla="*/ 4515258 w 6842697"/>
              <a:gd name="connsiteY4" fmla="*/ 2797389 h 2949663"/>
              <a:gd name="connsiteX5" fmla="*/ 6691988 w 6842697"/>
              <a:gd name="connsiteY5" fmla="*/ 2624932 h 2949663"/>
              <a:gd name="connsiteX6" fmla="*/ 6618579 w 6842697"/>
              <a:gd name="connsiteY6" fmla="*/ 260692 h 2949663"/>
              <a:gd name="connsiteX7" fmla="*/ 2282489 w 6842697"/>
              <a:gd name="connsiteY7" fmla="*/ 200008 h 2949663"/>
              <a:gd name="connsiteX0" fmla="*/ 4415572 w 6856407"/>
              <a:gd name="connsiteY0" fmla="*/ 236210 h 2949663"/>
              <a:gd name="connsiteX1" fmla="*/ 204867 w 6856407"/>
              <a:gd name="connsiteY1" fmla="*/ 109326 h 2949663"/>
              <a:gd name="connsiteX2" fmla="*/ 128625 w 6856407"/>
              <a:gd name="connsiteY2" fmla="*/ 2770725 h 2949663"/>
              <a:gd name="connsiteX3" fmla="*/ 2180647 w 6856407"/>
              <a:gd name="connsiteY3" fmla="*/ 2841685 h 2949663"/>
              <a:gd name="connsiteX4" fmla="*/ 4515258 w 6856407"/>
              <a:gd name="connsiteY4" fmla="*/ 2797389 h 2949663"/>
              <a:gd name="connsiteX5" fmla="*/ 6691988 w 6856407"/>
              <a:gd name="connsiteY5" fmla="*/ 2624932 h 2949663"/>
              <a:gd name="connsiteX6" fmla="*/ 6618579 w 6856407"/>
              <a:gd name="connsiteY6" fmla="*/ 260692 h 2949663"/>
              <a:gd name="connsiteX7" fmla="*/ 2282489 w 6856407"/>
              <a:gd name="connsiteY7" fmla="*/ 200008 h 2949663"/>
              <a:gd name="connsiteX0" fmla="*/ 4415572 w 6848499"/>
              <a:gd name="connsiteY0" fmla="*/ 236210 h 2949663"/>
              <a:gd name="connsiteX1" fmla="*/ 204867 w 6848499"/>
              <a:gd name="connsiteY1" fmla="*/ 109326 h 2949663"/>
              <a:gd name="connsiteX2" fmla="*/ 128625 w 6848499"/>
              <a:gd name="connsiteY2" fmla="*/ 2770725 h 2949663"/>
              <a:gd name="connsiteX3" fmla="*/ 2180647 w 6848499"/>
              <a:gd name="connsiteY3" fmla="*/ 2841685 h 2949663"/>
              <a:gd name="connsiteX4" fmla="*/ 4515258 w 6848499"/>
              <a:gd name="connsiteY4" fmla="*/ 2797389 h 2949663"/>
              <a:gd name="connsiteX5" fmla="*/ 6691988 w 6848499"/>
              <a:gd name="connsiteY5" fmla="*/ 2624932 h 2949663"/>
              <a:gd name="connsiteX6" fmla="*/ 6618579 w 6848499"/>
              <a:gd name="connsiteY6" fmla="*/ 260692 h 2949663"/>
              <a:gd name="connsiteX7" fmla="*/ 2282489 w 6848499"/>
              <a:gd name="connsiteY7" fmla="*/ 200008 h 2949663"/>
              <a:gd name="connsiteX0" fmla="*/ 4471589 w 6904516"/>
              <a:gd name="connsiteY0" fmla="*/ 236210 h 2961358"/>
              <a:gd name="connsiteX1" fmla="*/ 260884 w 6904516"/>
              <a:gd name="connsiteY1" fmla="*/ 109326 h 2961358"/>
              <a:gd name="connsiteX2" fmla="*/ 184642 w 6904516"/>
              <a:gd name="connsiteY2" fmla="*/ 2770725 h 2961358"/>
              <a:gd name="connsiteX3" fmla="*/ 2227759 w 6904516"/>
              <a:gd name="connsiteY3" fmla="*/ 2753762 h 2961358"/>
              <a:gd name="connsiteX4" fmla="*/ 4571275 w 6904516"/>
              <a:gd name="connsiteY4" fmla="*/ 2797389 h 2961358"/>
              <a:gd name="connsiteX5" fmla="*/ 6748005 w 6904516"/>
              <a:gd name="connsiteY5" fmla="*/ 2624932 h 2961358"/>
              <a:gd name="connsiteX6" fmla="*/ 6674596 w 6904516"/>
              <a:gd name="connsiteY6" fmla="*/ 260692 h 2961358"/>
              <a:gd name="connsiteX7" fmla="*/ 2338506 w 6904516"/>
              <a:gd name="connsiteY7" fmla="*/ 200008 h 2961358"/>
              <a:gd name="connsiteX0" fmla="*/ 4379301 w 6812228"/>
              <a:gd name="connsiteY0" fmla="*/ 236210 h 2894994"/>
              <a:gd name="connsiteX1" fmla="*/ 168596 w 6812228"/>
              <a:gd name="connsiteY1" fmla="*/ 109326 h 2894994"/>
              <a:gd name="connsiteX2" fmla="*/ 92354 w 6812228"/>
              <a:gd name="connsiteY2" fmla="*/ 2770725 h 2894994"/>
              <a:gd name="connsiteX3" fmla="*/ 2135471 w 6812228"/>
              <a:gd name="connsiteY3" fmla="*/ 2753762 h 2894994"/>
              <a:gd name="connsiteX4" fmla="*/ 4478987 w 6812228"/>
              <a:gd name="connsiteY4" fmla="*/ 2797389 h 2894994"/>
              <a:gd name="connsiteX5" fmla="*/ 6655717 w 6812228"/>
              <a:gd name="connsiteY5" fmla="*/ 2624932 h 2894994"/>
              <a:gd name="connsiteX6" fmla="*/ 6582308 w 6812228"/>
              <a:gd name="connsiteY6" fmla="*/ 260692 h 2894994"/>
              <a:gd name="connsiteX7" fmla="*/ 2246218 w 6812228"/>
              <a:gd name="connsiteY7" fmla="*/ 200008 h 2894994"/>
              <a:gd name="connsiteX0" fmla="*/ 4379301 w 6804178"/>
              <a:gd name="connsiteY0" fmla="*/ 236210 h 2894994"/>
              <a:gd name="connsiteX1" fmla="*/ 168596 w 6804178"/>
              <a:gd name="connsiteY1" fmla="*/ 109326 h 2894994"/>
              <a:gd name="connsiteX2" fmla="*/ 92354 w 6804178"/>
              <a:gd name="connsiteY2" fmla="*/ 2770725 h 2894994"/>
              <a:gd name="connsiteX3" fmla="*/ 2135471 w 6804178"/>
              <a:gd name="connsiteY3" fmla="*/ 2753762 h 2894994"/>
              <a:gd name="connsiteX4" fmla="*/ 4478987 w 6804178"/>
              <a:gd name="connsiteY4" fmla="*/ 2797389 h 2894994"/>
              <a:gd name="connsiteX5" fmla="*/ 6655717 w 6804178"/>
              <a:gd name="connsiteY5" fmla="*/ 2624932 h 2894994"/>
              <a:gd name="connsiteX6" fmla="*/ 6582308 w 6804178"/>
              <a:gd name="connsiteY6" fmla="*/ 260692 h 2894994"/>
              <a:gd name="connsiteX7" fmla="*/ 2246218 w 6804178"/>
              <a:gd name="connsiteY7" fmla="*/ 200008 h 2894994"/>
              <a:gd name="connsiteX0" fmla="*/ 4379301 w 6827479"/>
              <a:gd name="connsiteY0" fmla="*/ 236210 h 2894994"/>
              <a:gd name="connsiteX1" fmla="*/ 168596 w 6827479"/>
              <a:gd name="connsiteY1" fmla="*/ 109326 h 2894994"/>
              <a:gd name="connsiteX2" fmla="*/ 92354 w 6827479"/>
              <a:gd name="connsiteY2" fmla="*/ 2770725 h 2894994"/>
              <a:gd name="connsiteX3" fmla="*/ 2135471 w 6827479"/>
              <a:gd name="connsiteY3" fmla="*/ 2753762 h 2894994"/>
              <a:gd name="connsiteX4" fmla="*/ 4478987 w 6827479"/>
              <a:gd name="connsiteY4" fmla="*/ 2797389 h 2894994"/>
              <a:gd name="connsiteX5" fmla="*/ 6655717 w 6827479"/>
              <a:gd name="connsiteY5" fmla="*/ 2624932 h 2894994"/>
              <a:gd name="connsiteX6" fmla="*/ 6626829 w 6827479"/>
              <a:gd name="connsiteY6" fmla="*/ 189898 h 2894994"/>
              <a:gd name="connsiteX7" fmla="*/ 2246218 w 6827479"/>
              <a:gd name="connsiteY7" fmla="*/ 200008 h 2894994"/>
              <a:gd name="connsiteX0" fmla="*/ 4379301 w 6853800"/>
              <a:gd name="connsiteY0" fmla="*/ 264321 h 2923105"/>
              <a:gd name="connsiteX1" fmla="*/ 168596 w 6853800"/>
              <a:gd name="connsiteY1" fmla="*/ 137437 h 2923105"/>
              <a:gd name="connsiteX2" fmla="*/ 92354 w 6853800"/>
              <a:gd name="connsiteY2" fmla="*/ 2798836 h 2923105"/>
              <a:gd name="connsiteX3" fmla="*/ 2135471 w 6853800"/>
              <a:gd name="connsiteY3" fmla="*/ 2781873 h 2923105"/>
              <a:gd name="connsiteX4" fmla="*/ 4478987 w 6853800"/>
              <a:gd name="connsiteY4" fmla="*/ 2825500 h 2923105"/>
              <a:gd name="connsiteX5" fmla="*/ 6655717 w 6853800"/>
              <a:gd name="connsiteY5" fmla="*/ 2653043 h 2923105"/>
              <a:gd name="connsiteX6" fmla="*/ 6626829 w 6853800"/>
              <a:gd name="connsiteY6" fmla="*/ 218009 h 2923105"/>
              <a:gd name="connsiteX7" fmla="*/ 2246218 w 6853800"/>
              <a:gd name="connsiteY7" fmla="*/ 228119 h 2923105"/>
              <a:gd name="connsiteX0" fmla="*/ 4379301 w 6804660"/>
              <a:gd name="connsiteY0" fmla="*/ 264321 h 2923105"/>
              <a:gd name="connsiteX1" fmla="*/ 168596 w 6804660"/>
              <a:gd name="connsiteY1" fmla="*/ 137437 h 2923105"/>
              <a:gd name="connsiteX2" fmla="*/ 92354 w 6804660"/>
              <a:gd name="connsiteY2" fmla="*/ 2798836 h 2923105"/>
              <a:gd name="connsiteX3" fmla="*/ 2135471 w 6804660"/>
              <a:gd name="connsiteY3" fmla="*/ 2781873 h 2923105"/>
              <a:gd name="connsiteX4" fmla="*/ 4478987 w 6804660"/>
              <a:gd name="connsiteY4" fmla="*/ 2825500 h 2923105"/>
              <a:gd name="connsiteX5" fmla="*/ 6655717 w 6804660"/>
              <a:gd name="connsiteY5" fmla="*/ 2653043 h 2923105"/>
              <a:gd name="connsiteX6" fmla="*/ 6626829 w 6804660"/>
              <a:gd name="connsiteY6" fmla="*/ 218009 h 2923105"/>
              <a:gd name="connsiteX7" fmla="*/ 2246218 w 6804660"/>
              <a:gd name="connsiteY7" fmla="*/ 228119 h 2923105"/>
              <a:gd name="connsiteX0" fmla="*/ 4379301 w 6853799"/>
              <a:gd name="connsiteY0" fmla="*/ 264321 h 2925087"/>
              <a:gd name="connsiteX1" fmla="*/ 168596 w 6853799"/>
              <a:gd name="connsiteY1" fmla="*/ 137437 h 2925087"/>
              <a:gd name="connsiteX2" fmla="*/ 92354 w 6853799"/>
              <a:gd name="connsiteY2" fmla="*/ 2798836 h 2925087"/>
              <a:gd name="connsiteX3" fmla="*/ 2135471 w 6853799"/>
              <a:gd name="connsiteY3" fmla="*/ 2781873 h 2925087"/>
              <a:gd name="connsiteX4" fmla="*/ 4478988 w 6853799"/>
              <a:gd name="connsiteY4" fmla="*/ 2768864 h 2925087"/>
              <a:gd name="connsiteX5" fmla="*/ 6655717 w 6853799"/>
              <a:gd name="connsiteY5" fmla="*/ 2653043 h 2925087"/>
              <a:gd name="connsiteX6" fmla="*/ 6626829 w 6853799"/>
              <a:gd name="connsiteY6" fmla="*/ 218009 h 2925087"/>
              <a:gd name="connsiteX7" fmla="*/ 2246218 w 6853799"/>
              <a:gd name="connsiteY7" fmla="*/ 228119 h 2925087"/>
              <a:gd name="connsiteX0" fmla="*/ 4536280 w 7010778"/>
              <a:gd name="connsiteY0" fmla="*/ 280331 h 2887311"/>
              <a:gd name="connsiteX1" fmla="*/ 325575 w 7010778"/>
              <a:gd name="connsiteY1" fmla="*/ 153447 h 2887311"/>
              <a:gd name="connsiteX2" fmla="*/ 356184 w 7010778"/>
              <a:gd name="connsiteY2" fmla="*/ 2744052 h 2887311"/>
              <a:gd name="connsiteX3" fmla="*/ 2292450 w 7010778"/>
              <a:gd name="connsiteY3" fmla="*/ 2797883 h 2887311"/>
              <a:gd name="connsiteX4" fmla="*/ 4635967 w 7010778"/>
              <a:gd name="connsiteY4" fmla="*/ 2784874 h 2887311"/>
              <a:gd name="connsiteX5" fmla="*/ 6812696 w 7010778"/>
              <a:gd name="connsiteY5" fmla="*/ 2669053 h 2887311"/>
              <a:gd name="connsiteX6" fmla="*/ 6783808 w 7010778"/>
              <a:gd name="connsiteY6" fmla="*/ 234019 h 2887311"/>
              <a:gd name="connsiteX7" fmla="*/ 2403197 w 7010778"/>
              <a:gd name="connsiteY7" fmla="*/ 244129 h 2887311"/>
              <a:gd name="connsiteX0" fmla="*/ 4525939 w 7000437"/>
              <a:gd name="connsiteY0" fmla="*/ 280331 h 3012450"/>
              <a:gd name="connsiteX1" fmla="*/ 315234 w 7000437"/>
              <a:gd name="connsiteY1" fmla="*/ 153447 h 3012450"/>
              <a:gd name="connsiteX2" fmla="*/ 345843 w 7000437"/>
              <a:gd name="connsiteY2" fmla="*/ 2744052 h 3012450"/>
              <a:gd name="connsiteX3" fmla="*/ 2282109 w 7000437"/>
              <a:gd name="connsiteY3" fmla="*/ 2797883 h 3012450"/>
              <a:gd name="connsiteX4" fmla="*/ 4625626 w 7000437"/>
              <a:gd name="connsiteY4" fmla="*/ 2784874 h 3012450"/>
              <a:gd name="connsiteX5" fmla="*/ 6802355 w 7000437"/>
              <a:gd name="connsiteY5" fmla="*/ 2669053 h 3012450"/>
              <a:gd name="connsiteX6" fmla="*/ 6773467 w 7000437"/>
              <a:gd name="connsiteY6" fmla="*/ 234019 h 3012450"/>
              <a:gd name="connsiteX7" fmla="*/ 2392856 w 7000437"/>
              <a:gd name="connsiteY7" fmla="*/ 244129 h 3012450"/>
              <a:gd name="connsiteX0" fmla="*/ 4308384 w 6782882"/>
              <a:gd name="connsiteY0" fmla="*/ 264321 h 2996440"/>
              <a:gd name="connsiteX1" fmla="*/ 97679 w 6782882"/>
              <a:gd name="connsiteY1" fmla="*/ 137437 h 2996440"/>
              <a:gd name="connsiteX2" fmla="*/ 128288 w 6782882"/>
              <a:gd name="connsiteY2" fmla="*/ 2728042 h 2996440"/>
              <a:gd name="connsiteX3" fmla="*/ 2064554 w 6782882"/>
              <a:gd name="connsiteY3" fmla="*/ 2781873 h 2996440"/>
              <a:gd name="connsiteX4" fmla="*/ 4408071 w 6782882"/>
              <a:gd name="connsiteY4" fmla="*/ 2768864 h 2996440"/>
              <a:gd name="connsiteX5" fmla="*/ 6584800 w 6782882"/>
              <a:gd name="connsiteY5" fmla="*/ 2653043 h 2996440"/>
              <a:gd name="connsiteX6" fmla="*/ 6555912 w 6782882"/>
              <a:gd name="connsiteY6" fmla="*/ 218009 h 2996440"/>
              <a:gd name="connsiteX7" fmla="*/ 2175301 w 6782882"/>
              <a:gd name="connsiteY7" fmla="*/ 228119 h 2996440"/>
              <a:gd name="connsiteX0" fmla="*/ 4340004 w 6814502"/>
              <a:gd name="connsiteY0" fmla="*/ 264321 h 2996440"/>
              <a:gd name="connsiteX1" fmla="*/ 129299 w 6814502"/>
              <a:gd name="connsiteY1" fmla="*/ 137437 h 2996440"/>
              <a:gd name="connsiteX2" fmla="*/ 159908 w 6814502"/>
              <a:gd name="connsiteY2" fmla="*/ 2728042 h 2996440"/>
              <a:gd name="connsiteX3" fmla="*/ 2096174 w 6814502"/>
              <a:gd name="connsiteY3" fmla="*/ 2781873 h 2996440"/>
              <a:gd name="connsiteX4" fmla="*/ 4439691 w 6814502"/>
              <a:gd name="connsiteY4" fmla="*/ 2768864 h 2996440"/>
              <a:gd name="connsiteX5" fmla="*/ 6616420 w 6814502"/>
              <a:gd name="connsiteY5" fmla="*/ 2653043 h 2996440"/>
              <a:gd name="connsiteX6" fmla="*/ 6587532 w 6814502"/>
              <a:gd name="connsiteY6" fmla="*/ 218009 h 2996440"/>
              <a:gd name="connsiteX7" fmla="*/ 2206921 w 6814502"/>
              <a:gd name="connsiteY7" fmla="*/ 228119 h 2996440"/>
              <a:gd name="connsiteX0" fmla="*/ 4355989 w 6830487"/>
              <a:gd name="connsiteY0" fmla="*/ 273387 h 2948378"/>
              <a:gd name="connsiteX1" fmla="*/ 278849 w 6830487"/>
              <a:gd name="connsiteY1" fmla="*/ 118184 h 2948378"/>
              <a:gd name="connsiteX2" fmla="*/ 175893 w 6830487"/>
              <a:gd name="connsiteY2" fmla="*/ 2737108 h 2948378"/>
              <a:gd name="connsiteX3" fmla="*/ 2112159 w 6830487"/>
              <a:gd name="connsiteY3" fmla="*/ 2790939 h 2948378"/>
              <a:gd name="connsiteX4" fmla="*/ 4455676 w 6830487"/>
              <a:gd name="connsiteY4" fmla="*/ 2777930 h 2948378"/>
              <a:gd name="connsiteX5" fmla="*/ 6632405 w 6830487"/>
              <a:gd name="connsiteY5" fmla="*/ 2662109 h 2948378"/>
              <a:gd name="connsiteX6" fmla="*/ 6603517 w 6830487"/>
              <a:gd name="connsiteY6" fmla="*/ 227075 h 2948378"/>
              <a:gd name="connsiteX7" fmla="*/ 2222906 w 6830487"/>
              <a:gd name="connsiteY7" fmla="*/ 237185 h 2948378"/>
              <a:gd name="connsiteX0" fmla="*/ 4288610 w 6763108"/>
              <a:gd name="connsiteY0" fmla="*/ 273389 h 2929596"/>
              <a:gd name="connsiteX1" fmla="*/ 211470 w 6763108"/>
              <a:gd name="connsiteY1" fmla="*/ 118186 h 2929596"/>
              <a:gd name="connsiteX2" fmla="*/ 108514 w 6763108"/>
              <a:gd name="connsiteY2" fmla="*/ 2737110 h 2929596"/>
              <a:gd name="connsiteX3" fmla="*/ 2044780 w 6763108"/>
              <a:gd name="connsiteY3" fmla="*/ 2790941 h 2929596"/>
              <a:gd name="connsiteX4" fmla="*/ 4388297 w 6763108"/>
              <a:gd name="connsiteY4" fmla="*/ 2777932 h 2929596"/>
              <a:gd name="connsiteX5" fmla="*/ 6565026 w 6763108"/>
              <a:gd name="connsiteY5" fmla="*/ 2662111 h 2929596"/>
              <a:gd name="connsiteX6" fmla="*/ 6536138 w 6763108"/>
              <a:gd name="connsiteY6" fmla="*/ 227077 h 2929596"/>
              <a:gd name="connsiteX7" fmla="*/ 2155527 w 6763108"/>
              <a:gd name="connsiteY7" fmla="*/ 237187 h 2929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63108" h="2929596">
                <a:moveTo>
                  <a:pt x="4288610" y="273389"/>
                </a:moveTo>
                <a:cubicBezTo>
                  <a:pt x="3660334" y="280112"/>
                  <a:pt x="489649" y="-221639"/>
                  <a:pt x="211470" y="118186"/>
                </a:cubicBezTo>
                <a:cubicBezTo>
                  <a:pt x="-66709" y="458011"/>
                  <a:pt x="-36761" y="2334128"/>
                  <a:pt x="108514" y="2737110"/>
                </a:cubicBezTo>
                <a:cubicBezTo>
                  <a:pt x="253789" y="3140092"/>
                  <a:pt x="1331483" y="2784137"/>
                  <a:pt x="2044780" y="2790941"/>
                </a:cubicBezTo>
                <a:lnTo>
                  <a:pt x="4388297" y="2777932"/>
                </a:lnTo>
                <a:cubicBezTo>
                  <a:pt x="5141671" y="2756460"/>
                  <a:pt x="6207053" y="3087253"/>
                  <a:pt x="6565026" y="2662111"/>
                </a:cubicBezTo>
                <a:cubicBezTo>
                  <a:pt x="6922999" y="2236969"/>
                  <a:pt x="6722215" y="617791"/>
                  <a:pt x="6536138" y="227077"/>
                </a:cubicBezTo>
                <a:cubicBezTo>
                  <a:pt x="6350061" y="-163637"/>
                  <a:pt x="3040044" y="54273"/>
                  <a:pt x="2155527" y="237187"/>
                </a:cubicBezTo>
              </a:path>
            </a:pathLst>
          </a:cu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dirty="0"/>
          </a:p>
        </p:txBody>
      </p:sp>
      <p:sp>
        <p:nvSpPr>
          <p:cNvPr id="20" name="TextBox 19"/>
          <p:cNvSpPr txBox="1"/>
          <p:nvPr/>
        </p:nvSpPr>
        <p:spPr>
          <a:xfrm>
            <a:off x="1527616" y="4322103"/>
            <a:ext cx="2880142" cy="307777"/>
          </a:xfrm>
          <a:prstGeom prst="rect">
            <a:avLst/>
          </a:prstGeom>
          <a:noFill/>
        </p:spPr>
        <p:txBody>
          <a:bodyPr wrap="square" rtlCol="0">
            <a:spAutoFit/>
          </a:bodyPr>
          <a:lstStyle/>
          <a:p>
            <a:pPr algn="l"/>
            <a:r>
              <a:rPr lang="en-US" i="1" dirty="0">
                <a:solidFill>
                  <a:srgbClr val="FF0000"/>
                </a:solidFill>
                <a:effectLst>
                  <a:outerShdw blurRad="38100" dist="38100" dir="2700000" algn="tl">
                    <a:srgbClr val="000000">
                      <a:alpha val="43137"/>
                    </a:srgbClr>
                  </a:outerShdw>
                </a:effectLst>
              </a:rPr>
              <a:t>Model and Services</a:t>
            </a:r>
          </a:p>
        </p:txBody>
      </p:sp>
      <p:sp>
        <p:nvSpPr>
          <p:cNvPr id="31" name="TextBox 30"/>
          <p:cNvSpPr txBox="1"/>
          <p:nvPr/>
        </p:nvSpPr>
        <p:spPr>
          <a:xfrm>
            <a:off x="8229184" y="6416299"/>
            <a:ext cx="2057816" cy="307777"/>
          </a:xfrm>
          <a:prstGeom prst="rect">
            <a:avLst/>
          </a:prstGeom>
          <a:noFill/>
        </p:spPr>
        <p:txBody>
          <a:bodyPr wrap="square" rtlCol="0">
            <a:spAutoFit/>
          </a:bodyPr>
          <a:lstStyle/>
          <a:p>
            <a:pPr algn="l"/>
            <a:r>
              <a:rPr lang="en-US" i="1" dirty="0">
                <a:solidFill>
                  <a:srgbClr val="FF0000"/>
                </a:solidFill>
                <a:effectLst>
                  <a:outerShdw blurRad="38100" dist="38100" dir="2700000" algn="tl">
                    <a:srgbClr val="000000">
                      <a:alpha val="43137"/>
                    </a:srgbClr>
                  </a:outerShdw>
                </a:effectLst>
              </a:rPr>
              <a:t>Architecture</a:t>
            </a:r>
          </a:p>
        </p:txBody>
      </p:sp>
      <p:cxnSp>
        <p:nvCxnSpPr>
          <p:cNvPr id="25" name="Straight Connector 24"/>
          <p:cNvCxnSpPr/>
          <p:nvPr/>
        </p:nvCxnSpPr>
        <p:spPr bwMode="auto">
          <a:xfrm>
            <a:off x="8292172" y="6225019"/>
            <a:ext cx="547029" cy="299831"/>
          </a:xfrm>
          <a:prstGeom prst="line">
            <a:avLst/>
          </a:prstGeom>
          <a:ln w="38100">
            <a:solidFill>
              <a:srgbClr val="FF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bwMode="auto">
          <a:xfrm flipH="1">
            <a:off x="2708650" y="4160891"/>
            <a:ext cx="186951" cy="306281"/>
          </a:xfrm>
          <a:prstGeom prst="line">
            <a:avLst/>
          </a:prstGeom>
          <a:ln w="38100">
            <a:solidFill>
              <a:srgbClr val="FF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474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idx="12"/>
          </p:nvPr>
        </p:nvSpPr>
        <p:spPr/>
        <p:txBody>
          <a:bodyPr/>
          <a:lstStyle/>
          <a:p>
            <a:fld id="{A370513E-CC6B-4688-84CD-7786F3725A67}" type="slidenum">
              <a:rPr lang="en-US" smtClean="0">
                <a:solidFill>
                  <a:srgbClr val="000000"/>
                </a:solidFill>
              </a:rPr>
              <a:pPr/>
              <a:t>20</a:t>
            </a:fld>
            <a:endParaRPr lang="en-US">
              <a:solidFill>
                <a:srgbClr val="000000"/>
              </a:solidFill>
            </a:endParaRPr>
          </a:p>
        </p:txBody>
      </p:sp>
      <p:sp>
        <p:nvSpPr>
          <p:cNvPr id="2" name="Title 1"/>
          <p:cNvSpPr>
            <a:spLocks noGrp="1"/>
          </p:cNvSpPr>
          <p:nvPr>
            <p:ph type="title"/>
          </p:nvPr>
        </p:nvSpPr>
        <p:spPr/>
        <p:txBody>
          <a:bodyPr/>
          <a:lstStyle/>
          <a:p>
            <a:r>
              <a:rPr lang="en-US" dirty="0"/>
              <a:t>context – Data for embedding</a:t>
            </a:r>
          </a:p>
        </p:txBody>
      </p:sp>
      <p:sp>
        <p:nvSpPr>
          <p:cNvPr id="3" name="Content Placeholder 2"/>
          <p:cNvSpPr>
            <a:spLocks noGrp="1"/>
          </p:cNvSpPr>
          <p:nvPr>
            <p:ph type="body" idx="1"/>
          </p:nvPr>
        </p:nvSpPr>
        <p:spPr/>
        <p:txBody>
          <a:bodyPr/>
          <a:lstStyle/>
          <a:p>
            <a:r>
              <a:rPr lang="en-US" dirty="0"/>
              <a:t>Data to connect the assembly (or its internal parts) into the </a:t>
            </a:r>
            <a:r>
              <a:rPr lang="en-US" b="1" dirty="0"/>
              <a:t>external</a:t>
            </a:r>
            <a:r>
              <a:rPr lang="en-US" dirty="0"/>
              <a:t> parts of the simulation / multibody system</a:t>
            </a:r>
          </a:p>
          <a:p>
            <a:pPr lvl="1"/>
            <a:r>
              <a:rPr lang="en-US" dirty="0"/>
              <a:t>e.g., parent body and location of a thruster model</a:t>
            </a:r>
          </a:p>
        </p:txBody>
      </p:sp>
      <p:grpSp>
        <p:nvGrpSpPr>
          <p:cNvPr id="4" name="Group 3">
            <a:extLst>
              <a:ext uri="{FF2B5EF4-FFF2-40B4-BE49-F238E27FC236}">
                <a16:creationId xmlns:a16="http://schemas.microsoft.com/office/drawing/2014/main" id="{6DE2AA72-AEA5-033A-ED77-83B8A5F50C8D}"/>
              </a:ext>
            </a:extLst>
          </p:cNvPr>
          <p:cNvGrpSpPr/>
          <p:nvPr/>
        </p:nvGrpSpPr>
        <p:grpSpPr>
          <a:xfrm>
            <a:off x="2095500" y="3212664"/>
            <a:ext cx="8001000" cy="2923186"/>
            <a:chOff x="2362200" y="3868807"/>
            <a:chExt cx="8001000" cy="2923186"/>
          </a:xfrm>
        </p:grpSpPr>
        <p:sp>
          <p:nvSpPr>
            <p:cNvPr id="5" name="Rectangle 4"/>
            <p:cNvSpPr/>
            <p:nvPr/>
          </p:nvSpPr>
          <p:spPr>
            <a:xfrm>
              <a:off x="2362200" y="3868807"/>
              <a:ext cx="8001000" cy="1692771"/>
            </a:xfrm>
            <a:prstGeom prst="rect">
              <a:avLst/>
            </a:prstGeom>
            <a:solidFill>
              <a:srgbClr val="FCE5CD"/>
            </a:solidFill>
            <a:ln>
              <a:solidFill>
                <a:schemeClr val="tx1"/>
              </a:solidFill>
            </a:ln>
          </p:spPr>
          <p:txBody>
            <a:bodyPr wrap="square">
              <a:spAutoFit/>
            </a:bodyPr>
            <a:lstStyle/>
            <a:p>
              <a:pPr algn="l"/>
              <a:r>
                <a:rPr lang="en-US" sz="2000" b="1" dirty="0">
                  <a:latin typeface="Consolas" panose="020B0609020204030204" pitchFamily="49" charset="0"/>
                </a:rPr>
                <a:t>'</a:t>
              </a:r>
              <a:r>
                <a:rPr lang="en-US" sz="2000" b="1" dirty="0" err="1">
                  <a:latin typeface="Consolas" panose="020B0609020204030204" pitchFamily="49" charset="0"/>
                </a:rPr>
                <a:t>vforce</a:t>
              </a:r>
              <a:r>
                <a:rPr lang="en-US" sz="2000" b="1" dirty="0">
                  <a:latin typeface="Consolas" panose="020B0609020204030204" pitchFamily="49" charset="0"/>
                </a:rPr>
                <a:t>' : {</a:t>
              </a:r>
            </a:p>
            <a:p>
              <a:pPr algn="l"/>
              <a:r>
                <a:rPr lang="en-US" sz="2000" b="1" dirty="0">
                  <a:latin typeface="Consolas" panose="020B0609020204030204" pitchFamily="49" charset="0"/>
                </a:rPr>
                <a:t>    'class'  : '</a:t>
              </a:r>
              <a:r>
                <a:rPr lang="en-US" sz="2000" b="1" dirty="0" err="1">
                  <a:latin typeface="Consolas" panose="020B0609020204030204" pitchFamily="49" charset="0"/>
                </a:rPr>
                <a:t>ExternalDisturbanceActuatorAssembly</a:t>
              </a:r>
              <a:r>
                <a:rPr lang="en-US" sz="2000" b="1" dirty="0">
                  <a:latin typeface="Consolas" panose="020B0609020204030204" pitchFamily="49" charset="0"/>
                </a:rPr>
                <a:t>',</a:t>
              </a:r>
            </a:p>
            <a:p>
              <a:pPr algn="l"/>
              <a:r>
                <a:rPr lang="en-US" sz="2000" b="1" dirty="0">
                  <a:latin typeface="Consolas" panose="020B0609020204030204" pitchFamily="49" charset="0"/>
                </a:rPr>
                <a:t>    ...</a:t>
              </a:r>
            </a:p>
            <a:p>
              <a:pPr algn="l"/>
              <a:r>
                <a:rPr lang="en-US" sz="2000" b="1" dirty="0">
                  <a:latin typeface="Consolas" panose="020B0609020204030204" pitchFamily="49" charset="0"/>
                </a:rPr>
                <a:t>    'context':{'body':'</a:t>
              </a:r>
              <a:r>
                <a:rPr lang="en-US" sz="2000" b="1" dirty="0" err="1">
                  <a:latin typeface="Consolas" panose="020B0609020204030204" pitchFamily="49" charset="0"/>
                </a:rPr>
                <a:t>CapsuleBase</a:t>
              </a:r>
              <a:r>
                <a:rPr lang="en-US" sz="2000" b="1" dirty="0">
                  <a:latin typeface="Consolas" panose="020B0609020204030204" pitchFamily="49" charset="0"/>
                </a:rPr>
                <a:t>'},</a:t>
              </a:r>
            </a:p>
            <a:p>
              <a:pPr algn="l"/>
              <a:r>
                <a:rPr lang="en-US" sz="2000" b="1" dirty="0">
                  <a:latin typeface="Consolas" panose="020B0609020204030204" pitchFamily="49" charset="0"/>
                </a:rPr>
                <a:t>},</a:t>
              </a:r>
            </a:p>
          </p:txBody>
        </p:sp>
        <p:sp>
          <p:nvSpPr>
            <p:cNvPr id="6" name="TextBox 5"/>
            <p:cNvSpPr txBox="1"/>
            <p:nvPr/>
          </p:nvSpPr>
          <p:spPr>
            <a:xfrm>
              <a:off x="3726426" y="6084107"/>
              <a:ext cx="3962400" cy="707886"/>
            </a:xfrm>
            <a:prstGeom prst="rect">
              <a:avLst/>
            </a:prstGeom>
            <a:noFill/>
          </p:spPr>
          <p:txBody>
            <a:bodyPr wrap="square" rtlCol="0">
              <a:spAutoFit/>
            </a:bodyPr>
            <a:lstStyle/>
            <a:p>
              <a:pPr algn="l"/>
              <a:r>
                <a:rPr lang="en-US" sz="2000" dirty="0"/>
                <a:t>Apply the force to this body</a:t>
              </a:r>
            </a:p>
            <a:p>
              <a:pPr algn="l"/>
              <a:r>
                <a:rPr lang="en-US" sz="2000" dirty="0"/>
                <a:t>(model is “attached” to this body)</a:t>
              </a:r>
            </a:p>
          </p:txBody>
        </p:sp>
        <p:cxnSp>
          <p:nvCxnSpPr>
            <p:cNvPr id="8" name="Straight Arrow Connector 7"/>
            <p:cNvCxnSpPr/>
            <p:nvPr/>
          </p:nvCxnSpPr>
          <p:spPr bwMode="auto">
            <a:xfrm flipV="1">
              <a:off x="5867400" y="5188804"/>
              <a:ext cx="304800" cy="833591"/>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8675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21</a:t>
            </a:fld>
            <a:endParaRPr lang="en-US">
              <a:solidFill>
                <a:srgbClr val="000000"/>
              </a:solidFill>
            </a:endParaRPr>
          </a:p>
        </p:txBody>
      </p:sp>
      <p:sp>
        <p:nvSpPr>
          <p:cNvPr id="2" name="Title 1"/>
          <p:cNvSpPr>
            <a:spLocks noGrp="1"/>
          </p:cNvSpPr>
          <p:nvPr>
            <p:ph type="title"/>
          </p:nvPr>
        </p:nvSpPr>
        <p:spPr/>
        <p:txBody>
          <a:bodyPr/>
          <a:lstStyle/>
          <a:p>
            <a:r>
              <a:rPr lang="en-US" dirty="0"/>
              <a:t>Assembly ‘</a:t>
            </a:r>
            <a:r>
              <a:rPr lang="en-US" dirty="0" err="1"/>
              <a:t>params</a:t>
            </a:r>
            <a:r>
              <a:rPr lang="en-US" dirty="0"/>
              <a:t>’</a:t>
            </a:r>
          </a:p>
        </p:txBody>
      </p:sp>
      <p:sp>
        <p:nvSpPr>
          <p:cNvPr id="3" name="Content Placeholder 2"/>
          <p:cNvSpPr>
            <a:spLocks noGrp="1"/>
          </p:cNvSpPr>
          <p:nvPr>
            <p:ph type="body" idx="1"/>
          </p:nvPr>
        </p:nvSpPr>
        <p:spPr/>
        <p:txBody>
          <a:bodyPr/>
          <a:lstStyle/>
          <a:p>
            <a:r>
              <a:rPr lang="en-US" dirty="0"/>
              <a:t>Parameters (typically numerical) for it and all its children assemblies</a:t>
            </a:r>
          </a:p>
          <a:p>
            <a:pPr lvl="1"/>
            <a:r>
              <a:rPr lang="en-US" dirty="0"/>
              <a:t>Class-level list of parameter class objects</a:t>
            </a:r>
            <a:br>
              <a:rPr lang="en-US" dirty="0"/>
            </a:br>
            <a:br>
              <a:rPr lang="en-US" sz="600" dirty="0"/>
            </a:br>
            <a:r>
              <a:rPr lang="en-US" dirty="0"/>
              <a:t>    </a:t>
            </a:r>
            <a:br>
              <a:rPr lang="en-US" dirty="0"/>
            </a:br>
            <a:endParaRPr lang="en-US" sz="600" dirty="0"/>
          </a:p>
          <a:p>
            <a:pPr lvl="1"/>
            <a:endParaRPr lang="en-US" dirty="0"/>
          </a:p>
          <a:p>
            <a:pPr lvl="1"/>
            <a:r>
              <a:rPr lang="en-US" dirty="0"/>
              <a:t>Parameter class objects enforce parameter data validation</a:t>
            </a:r>
          </a:p>
          <a:p>
            <a:r>
              <a:rPr lang="en-US" dirty="0"/>
              <a:t>Assemblies use the parameter data to set the parameters in its models, and pass parameter data down into the children assemblies it creates…</a:t>
            </a:r>
          </a:p>
          <a:p>
            <a:pPr marL="0" indent="0">
              <a:buNone/>
            </a:pPr>
            <a:endParaRPr lang="en-US" dirty="0"/>
          </a:p>
        </p:txBody>
      </p:sp>
      <p:sp>
        <p:nvSpPr>
          <p:cNvPr id="5" name="Rectangle 4"/>
          <p:cNvSpPr/>
          <p:nvPr/>
        </p:nvSpPr>
        <p:spPr>
          <a:xfrm>
            <a:off x="1528916" y="2485102"/>
            <a:ext cx="7543800" cy="400110"/>
          </a:xfrm>
          <a:prstGeom prst="rect">
            <a:avLst/>
          </a:prstGeom>
          <a:solidFill>
            <a:srgbClr val="FCE5CD"/>
          </a:solidFill>
          <a:ln>
            <a:solidFill>
              <a:schemeClr val="tx1"/>
            </a:solidFill>
          </a:ln>
        </p:spPr>
        <p:txBody>
          <a:bodyPr wrap="square">
            <a:spAutoFit/>
          </a:bodyPr>
          <a:lstStyle/>
          <a:p>
            <a:pPr algn="l"/>
            <a:r>
              <a:rPr lang="en-US" sz="2000" b="1" dirty="0">
                <a:latin typeface="Consolas" panose="020B0609020204030204" pitchFamily="49" charset="0"/>
              </a:rPr>
              <a:t> _</a:t>
            </a:r>
            <a:r>
              <a:rPr lang="en-US" sz="2000" b="1" dirty="0" err="1">
                <a:latin typeface="Consolas" panose="020B0609020204030204" pitchFamily="49" charset="0"/>
              </a:rPr>
              <a:t>param_types</a:t>
            </a:r>
            <a:r>
              <a:rPr lang="en-US" sz="2000" b="1" dirty="0">
                <a:latin typeface="Consolas" panose="020B0609020204030204" pitchFamily="49" charset="0"/>
              </a:rPr>
              <a:t> =  { ‘</a:t>
            </a:r>
            <a:r>
              <a:rPr lang="en-US" sz="2000" b="1" dirty="0" err="1">
                <a:latin typeface="Consolas" panose="020B0609020204030204" pitchFamily="49" charset="0"/>
              </a:rPr>
              <a:t>paramName</a:t>
            </a:r>
            <a:r>
              <a:rPr lang="en-US" sz="2000" b="1" dirty="0">
                <a:latin typeface="Consolas" panose="020B0609020204030204" pitchFamily="49" charset="0"/>
              </a:rPr>
              <a:t>’ : &lt;</a:t>
            </a:r>
            <a:r>
              <a:rPr lang="en-US" sz="2000" b="1" dirty="0" err="1">
                <a:latin typeface="Consolas" panose="020B0609020204030204" pitchFamily="49" charset="0"/>
              </a:rPr>
              <a:t>ParamBaseClass</a:t>
            </a:r>
            <a:r>
              <a:rPr lang="en-US" sz="2000" b="1" dirty="0">
                <a:latin typeface="Consolas" panose="020B0609020204030204" pitchFamily="49" charset="0"/>
              </a:rPr>
              <a:t>&gt; }</a:t>
            </a:r>
          </a:p>
        </p:txBody>
      </p:sp>
    </p:spTree>
    <p:extLst>
      <p:ext uri="{BB962C8B-B14F-4D97-AF65-F5344CB8AC3E}">
        <p14:creationId xmlns:p14="http://schemas.microsoft.com/office/powerpoint/2010/main" val="978876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22</a:t>
            </a:fld>
            <a:endParaRPr lang="en-US">
              <a:solidFill>
                <a:srgbClr val="000000"/>
              </a:solidFill>
            </a:endParaRPr>
          </a:p>
        </p:txBody>
      </p:sp>
      <p:sp>
        <p:nvSpPr>
          <p:cNvPr id="153602" name="Rectangle 2"/>
          <p:cNvSpPr>
            <a:spLocks noGrp="1" noChangeArrowheads="1"/>
          </p:cNvSpPr>
          <p:nvPr>
            <p:ph type="title"/>
          </p:nvPr>
        </p:nvSpPr>
        <p:spPr/>
        <p:txBody>
          <a:bodyPr/>
          <a:lstStyle/>
          <a:p>
            <a:r>
              <a:rPr lang="en-US" altLang="en-US" dirty="0"/>
              <a:t>Creating an Assembly Instance</a:t>
            </a:r>
          </a:p>
        </p:txBody>
      </p:sp>
      <p:sp>
        <p:nvSpPr>
          <p:cNvPr id="153605" name="Text Box 5"/>
          <p:cNvSpPr txBox="1">
            <a:spLocks noChangeArrowheads="1"/>
          </p:cNvSpPr>
          <p:nvPr/>
        </p:nvSpPr>
        <p:spPr bwMode="auto">
          <a:xfrm>
            <a:off x="1755058" y="1238055"/>
            <a:ext cx="4953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b="1" dirty="0">
                <a:solidFill>
                  <a:srgbClr val="2D2DB9">
                    <a:lumMod val="60000"/>
                    <a:lumOff val="40000"/>
                  </a:srgbClr>
                </a:solidFill>
              </a:rPr>
              <a:t>Assembly “Part” Class (template)</a:t>
            </a:r>
          </a:p>
        </p:txBody>
      </p:sp>
      <p:sp>
        <p:nvSpPr>
          <p:cNvPr id="153606" name="Text Box 6"/>
          <p:cNvSpPr txBox="1">
            <a:spLocks noChangeArrowheads="1"/>
          </p:cNvSpPr>
          <p:nvPr/>
        </p:nvSpPr>
        <p:spPr bwMode="auto">
          <a:xfrm>
            <a:off x="1865948" y="3071864"/>
            <a:ext cx="33329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b="1" dirty="0">
                <a:solidFill>
                  <a:srgbClr val="2D2DB9">
                    <a:lumMod val="60000"/>
                    <a:lumOff val="40000"/>
                  </a:srgbClr>
                </a:solidFill>
              </a:rPr>
              <a:t>Assembly “Part” instance</a:t>
            </a:r>
          </a:p>
        </p:txBody>
      </p:sp>
      <p:sp>
        <p:nvSpPr>
          <p:cNvPr id="153607" name="Text Box 7"/>
          <p:cNvSpPr txBox="1">
            <a:spLocks noChangeArrowheads="1"/>
          </p:cNvSpPr>
          <p:nvPr/>
        </p:nvSpPr>
        <p:spPr bwMode="auto">
          <a:xfrm>
            <a:off x="2745658" y="6007952"/>
            <a:ext cx="33714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2D2DB9">
                    <a:lumMod val="60000"/>
                    <a:lumOff val="40000"/>
                  </a:srgbClr>
                </a:solidFill>
              </a:rPr>
              <a:t>Part (ready for simulation)</a:t>
            </a:r>
          </a:p>
        </p:txBody>
      </p:sp>
      <p:sp>
        <p:nvSpPr>
          <p:cNvPr id="153608" name="Text Box 8"/>
          <p:cNvSpPr txBox="1">
            <a:spLocks noChangeArrowheads="1"/>
          </p:cNvSpPr>
          <p:nvPr/>
        </p:nvSpPr>
        <p:spPr bwMode="auto">
          <a:xfrm>
            <a:off x="1755058" y="4538382"/>
            <a:ext cx="46724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altLang="en-US" sz="2000" b="1" dirty="0">
                <a:solidFill>
                  <a:srgbClr val="2D2DB9">
                    <a:lumMod val="60000"/>
                    <a:lumOff val="40000"/>
                  </a:srgbClr>
                </a:solidFill>
              </a:rPr>
              <a:t>Attached Part </a:t>
            </a:r>
            <a:r>
              <a:rPr lang="en-US" altLang="en-US" sz="2000" i="1" dirty="0">
                <a:solidFill>
                  <a:srgbClr val="2D2DB9">
                    <a:lumMod val="60000"/>
                    <a:lumOff val="40000"/>
                  </a:srgbClr>
                </a:solidFill>
              </a:rPr>
              <a:t>(</a:t>
            </a:r>
            <a:r>
              <a:rPr lang="en-US" altLang="en-US" sz="2000" i="1" dirty="0" err="1">
                <a:solidFill>
                  <a:srgbClr val="2D2DB9">
                    <a:lumMod val="60000"/>
                    <a:lumOff val="40000"/>
                  </a:srgbClr>
                </a:solidFill>
              </a:rPr>
              <a:t>unparameterized</a:t>
            </a:r>
            <a:r>
              <a:rPr lang="en-US" altLang="en-US" sz="2000" i="1" dirty="0">
                <a:solidFill>
                  <a:srgbClr val="2D2DB9">
                    <a:lumMod val="60000"/>
                    <a:lumOff val="40000"/>
                  </a:srgbClr>
                </a:solidFill>
              </a:rPr>
              <a:t>)</a:t>
            </a:r>
          </a:p>
        </p:txBody>
      </p:sp>
      <p:sp>
        <p:nvSpPr>
          <p:cNvPr id="153612" name="Text Box 12"/>
          <p:cNvSpPr txBox="1">
            <a:spLocks noChangeArrowheads="1"/>
          </p:cNvSpPr>
          <p:nvPr/>
        </p:nvSpPr>
        <p:spPr bwMode="auto">
          <a:xfrm>
            <a:off x="3048000" y="2044781"/>
            <a:ext cx="6934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dirty="0">
                <a:solidFill>
                  <a:schemeClr val="accent2">
                    <a:lumMod val="75000"/>
                  </a:schemeClr>
                </a:solidFill>
              </a:rPr>
              <a:t>‘</a:t>
            </a:r>
            <a:r>
              <a:rPr lang="en-US" altLang="en-US" sz="1800" b="1" dirty="0" err="1">
                <a:solidFill>
                  <a:schemeClr val="accent2">
                    <a:lumMod val="75000"/>
                  </a:schemeClr>
                </a:solidFill>
              </a:rPr>
              <a:t>config’</a:t>
            </a:r>
            <a:r>
              <a:rPr lang="en-US" altLang="en-US" sz="1800" dirty="0" err="1">
                <a:solidFill>
                  <a:schemeClr val="accent2">
                    <a:lumMod val="75000"/>
                  </a:schemeClr>
                </a:solidFill>
              </a:rPr>
              <a:t>uration</a:t>
            </a:r>
            <a:r>
              <a:rPr lang="en-US" altLang="en-US" sz="1800" b="1" dirty="0">
                <a:solidFill>
                  <a:schemeClr val="accent2">
                    <a:lumMod val="75000"/>
                  </a:schemeClr>
                </a:solidFill>
              </a:rPr>
              <a:t>:</a:t>
            </a:r>
            <a:r>
              <a:rPr lang="en-US" altLang="en-US" sz="1800" dirty="0">
                <a:solidFill>
                  <a:schemeClr val="accent2">
                    <a:lumMod val="75000"/>
                  </a:schemeClr>
                </a:solidFill>
              </a:rPr>
              <a:t> </a:t>
            </a:r>
            <a:r>
              <a:rPr lang="en-US" altLang="en-US" sz="2000" dirty="0"/>
              <a:t>options for assembly creation (</a:t>
            </a:r>
            <a:r>
              <a:rPr lang="en-US" altLang="en-US" sz="2000" dirty="0" err="1"/>
              <a:t>eg.</a:t>
            </a:r>
            <a:r>
              <a:rPr lang="en-US" altLang="en-US" sz="2000" dirty="0"/>
              <a:t> topology, number of links, optional sub-assemblies, steered wheels)</a:t>
            </a:r>
          </a:p>
        </p:txBody>
      </p:sp>
      <p:sp>
        <p:nvSpPr>
          <p:cNvPr id="153613" name="Text Box 13"/>
          <p:cNvSpPr txBox="1">
            <a:spLocks noChangeArrowheads="1"/>
          </p:cNvSpPr>
          <p:nvPr/>
        </p:nvSpPr>
        <p:spPr bwMode="auto">
          <a:xfrm>
            <a:off x="4608606" y="5103189"/>
            <a:ext cx="506879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dirty="0">
                <a:solidFill>
                  <a:schemeClr val="accent2">
                    <a:lumMod val="75000"/>
                  </a:schemeClr>
                </a:solidFill>
              </a:rPr>
              <a:t>‘</a:t>
            </a:r>
            <a:r>
              <a:rPr lang="en-US" altLang="en-US" sz="1800" b="1" dirty="0" err="1">
                <a:solidFill>
                  <a:schemeClr val="accent2">
                    <a:lumMod val="75000"/>
                  </a:schemeClr>
                </a:solidFill>
              </a:rPr>
              <a:t>param’</a:t>
            </a:r>
            <a:r>
              <a:rPr lang="en-US" altLang="en-US" sz="1800" dirty="0" err="1">
                <a:solidFill>
                  <a:schemeClr val="accent2">
                    <a:lumMod val="75000"/>
                  </a:schemeClr>
                </a:solidFill>
              </a:rPr>
              <a:t>eters</a:t>
            </a:r>
            <a:r>
              <a:rPr lang="en-US" altLang="en-US" sz="1800" b="1" dirty="0">
                <a:solidFill>
                  <a:schemeClr val="accent2">
                    <a:lumMod val="75000"/>
                  </a:schemeClr>
                </a:solidFill>
              </a:rPr>
              <a:t>:</a:t>
            </a:r>
            <a:r>
              <a:rPr lang="en-US" altLang="en-US" sz="1800" dirty="0">
                <a:solidFill>
                  <a:schemeClr val="accent2">
                    <a:lumMod val="75000"/>
                  </a:schemeClr>
                </a:solidFill>
              </a:rPr>
              <a:t> </a:t>
            </a:r>
            <a:r>
              <a:rPr lang="en-US" altLang="en-US" sz="2000" dirty="0"/>
              <a:t>data for specifying assembly, model properties (</a:t>
            </a:r>
            <a:r>
              <a:rPr lang="en-US" altLang="en-US" sz="2000" i="1" dirty="0"/>
              <a:t>e.g. </a:t>
            </a:r>
            <a:r>
              <a:rPr lang="en-US" altLang="en-US" sz="2000" dirty="0"/>
              <a:t>mass, noise level)</a:t>
            </a:r>
          </a:p>
        </p:txBody>
      </p:sp>
      <p:sp>
        <p:nvSpPr>
          <p:cNvPr id="153614" name="Text Box 14"/>
          <p:cNvSpPr txBox="1">
            <a:spLocks noChangeArrowheads="1"/>
          </p:cNvSpPr>
          <p:nvPr/>
        </p:nvSpPr>
        <p:spPr bwMode="auto">
          <a:xfrm>
            <a:off x="3846606" y="3659579"/>
            <a:ext cx="537359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b="1" dirty="0">
                <a:solidFill>
                  <a:schemeClr val="accent2">
                    <a:lumMod val="75000"/>
                  </a:schemeClr>
                </a:solidFill>
              </a:rPr>
              <a:t>context:</a:t>
            </a:r>
            <a:r>
              <a:rPr lang="en-US" altLang="en-US" sz="1800" dirty="0">
                <a:solidFill>
                  <a:schemeClr val="accent2">
                    <a:lumMod val="75000"/>
                  </a:schemeClr>
                </a:solidFill>
              </a:rPr>
              <a:t> </a:t>
            </a:r>
            <a:r>
              <a:rPr lang="en-US" altLang="en-US" sz="2000" dirty="0"/>
              <a:t>data needed to embed the assembly in the simulation (</a:t>
            </a:r>
            <a:r>
              <a:rPr lang="en-US" altLang="en-US" sz="2000" i="1" dirty="0"/>
              <a:t>e.g. </a:t>
            </a:r>
            <a:r>
              <a:rPr lang="en-US" altLang="en-US" sz="2000" dirty="0"/>
              <a:t>parent body) </a:t>
            </a:r>
          </a:p>
        </p:txBody>
      </p:sp>
      <p:cxnSp>
        <p:nvCxnSpPr>
          <p:cNvPr id="153615" name="AutoShape 15"/>
          <p:cNvCxnSpPr>
            <a:cxnSpLocks noChangeShapeType="1"/>
          </p:cNvCxnSpPr>
          <p:nvPr/>
        </p:nvCxnSpPr>
        <p:spPr bwMode="auto">
          <a:xfrm>
            <a:off x="2521524" y="1695648"/>
            <a:ext cx="646748" cy="1373164"/>
          </a:xfrm>
          <a:prstGeom prst="straightConnector1">
            <a:avLst/>
          </a:prstGeom>
          <a:ln w="57150">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153616" name="AutoShape 16"/>
          <p:cNvCxnSpPr>
            <a:cxnSpLocks noChangeShapeType="1"/>
            <a:stCxn id="153608" idx="2"/>
            <a:endCxn id="153607" idx="0"/>
          </p:cNvCxnSpPr>
          <p:nvPr/>
        </p:nvCxnSpPr>
        <p:spPr bwMode="auto">
          <a:xfrm>
            <a:off x="4091292" y="4938492"/>
            <a:ext cx="340084" cy="1069460"/>
          </a:xfrm>
          <a:prstGeom prst="straightConnector1">
            <a:avLst/>
          </a:prstGeom>
          <a:ln w="57150">
            <a:headEnd/>
            <a:tailEnd type="triangle" w="med" len="med"/>
          </a:ln>
        </p:spPr>
        <p:style>
          <a:lnRef idx="3">
            <a:schemeClr val="accent2"/>
          </a:lnRef>
          <a:fillRef idx="0">
            <a:schemeClr val="accent2"/>
          </a:fillRef>
          <a:effectRef idx="2">
            <a:schemeClr val="accent2"/>
          </a:effectRef>
          <a:fontRef idx="minor">
            <a:schemeClr val="tx1"/>
          </a:fontRef>
        </p:style>
      </p:cxnSp>
      <p:cxnSp>
        <p:nvCxnSpPr>
          <p:cNvPr id="153617" name="AutoShape 17"/>
          <p:cNvCxnSpPr>
            <a:cxnSpLocks noChangeShapeType="1"/>
          </p:cNvCxnSpPr>
          <p:nvPr/>
        </p:nvCxnSpPr>
        <p:spPr bwMode="auto">
          <a:xfrm>
            <a:off x="3355258" y="3530477"/>
            <a:ext cx="533400" cy="1007904"/>
          </a:xfrm>
          <a:prstGeom prst="straightConnector1">
            <a:avLst/>
          </a:prstGeom>
          <a:ln w="57150">
            <a:headEnd/>
            <a:tailEnd type="triangle" w="med" len="med"/>
          </a:ln>
        </p:spPr>
        <p:style>
          <a:lnRef idx="3">
            <a:schemeClr val="accent2"/>
          </a:lnRef>
          <a:fillRef idx="0">
            <a:schemeClr val="accent2"/>
          </a:fillRef>
          <a:effectRef idx="2">
            <a:schemeClr val="accent2"/>
          </a:effectRef>
          <a:fontRef idx="minor">
            <a:schemeClr val="tx1"/>
          </a:fontRef>
        </p:style>
      </p:cxnSp>
      <p:sp>
        <p:nvSpPr>
          <p:cNvPr id="153664" name="Right Brace 153663"/>
          <p:cNvSpPr/>
          <p:nvPr/>
        </p:nvSpPr>
        <p:spPr bwMode="auto">
          <a:xfrm>
            <a:off x="9806067" y="1338181"/>
            <a:ext cx="519985" cy="3582575"/>
          </a:xfrm>
          <a:prstGeom prst="rightBrace">
            <a:avLst>
              <a:gd name="adj1" fmla="val 23797"/>
              <a:gd name="adj2" fmla="val 48425"/>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endParaRPr lang="en-US">
              <a:noFill/>
              <a:latin typeface="Times New Roman" pitchFamily="18" charset="0"/>
            </a:endParaRPr>
          </a:p>
        </p:txBody>
      </p:sp>
      <p:sp>
        <p:nvSpPr>
          <p:cNvPr id="153667" name="TextBox 153666"/>
          <p:cNvSpPr txBox="1"/>
          <p:nvPr/>
        </p:nvSpPr>
        <p:spPr>
          <a:xfrm rot="16200000">
            <a:off x="9342010" y="2885535"/>
            <a:ext cx="2274982" cy="369332"/>
          </a:xfrm>
          <a:prstGeom prst="rect">
            <a:avLst/>
          </a:prstGeom>
          <a:noFill/>
        </p:spPr>
        <p:txBody>
          <a:bodyPr wrap="none" rtlCol="0">
            <a:spAutoFit/>
          </a:bodyPr>
          <a:lstStyle/>
          <a:p>
            <a:r>
              <a:rPr lang="en-US" sz="1800" b="1" i="1" dirty="0"/>
              <a:t>Assembly Creation</a:t>
            </a:r>
          </a:p>
        </p:txBody>
      </p:sp>
      <p:sp>
        <p:nvSpPr>
          <p:cNvPr id="117" name="TextBox 116"/>
          <p:cNvSpPr txBox="1"/>
          <p:nvPr/>
        </p:nvSpPr>
        <p:spPr>
          <a:xfrm rot="16200000">
            <a:off x="9720178" y="5488364"/>
            <a:ext cx="1595309" cy="369332"/>
          </a:xfrm>
          <a:prstGeom prst="rect">
            <a:avLst/>
          </a:prstGeom>
          <a:noFill/>
        </p:spPr>
        <p:txBody>
          <a:bodyPr wrap="none" rtlCol="0">
            <a:spAutoFit/>
          </a:bodyPr>
          <a:lstStyle/>
          <a:p>
            <a:r>
              <a:rPr lang="en-US" sz="1800" b="1" i="1" dirty="0"/>
              <a:t>Bind </a:t>
            </a:r>
            <a:r>
              <a:rPr lang="en-US" sz="1800" b="1" i="1" dirty="0" err="1"/>
              <a:t>Params</a:t>
            </a:r>
            <a:endParaRPr lang="en-US" sz="1800" b="1" i="1" dirty="0"/>
          </a:p>
        </p:txBody>
      </p:sp>
      <p:sp>
        <p:nvSpPr>
          <p:cNvPr id="20" name="Right Brace 19"/>
          <p:cNvSpPr/>
          <p:nvPr/>
        </p:nvSpPr>
        <p:spPr bwMode="auto">
          <a:xfrm>
            <a:off x="9806067" y="5000046"/>
            <a:ext cx="519985" cy="1711996"/>
          </a:xfrm>
          <a:prstGeom prst="rightBrace">
            <a:avLst>
              <a:gd name="adj1" fmla="val 23797"/>
              <a:gd name="adj2" fmla="val 35005"/>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none" lIns="91440" tIns="45720" rIns="91440" bIns="45720" numCol="1" rtlCol="0" anchor="ctr" anchorCtr="0" compatLnSpc="1">
            <a:prstTxWarp prst="textNoShape">
              <a:avLst/>
            </a:prstTxWarp>
          </a:bodyPr>
          <a:lstStyle/>
          <a:p>
            <a:endParaRPr lang="en-US">
              <a:noFill/>
              <a:latin typeface="Times New Roman" pitchFamily="18" charset="0"/>
            </a:endParaRPr>
          </a:p>
        </p:txBody>
      </p:sp>
    </p:spTree>
    <p:extLst>
      <p:ext uri="{BB962C8B-B14F-4D97-AF65-F5344CB8AC3E}">
        <p14:creationId xmlns:p14="http://schemas.microsoft.com/office/powerpoint/2010/main" val="946304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23</a:t>
            </a:fld>
            <a:endParaRPr lang="en-US">
              <a:solidFill>
                <a:srgbClr val="000000"/>
              </a:solidFill>
            </a:endParaRPr>
          </a:p>
        </p:txBody>
      </p:sp>
      <p:sp>
        <p:nvSpPr>
          <p:cNvPr id="2" name="Title 1"/>
          <p:cNvSpPr>
            <a:spLocks noGrp="1"/>
          </p:cNvSpPr>
          <p:nvPr>
            <p:ph type="title"/>
          </p:nvPr>
        </p:nvSpPr>
        <p:spPr/>
        <p:txBody>
          <a:bodyPr/>
          <a:lstStyle/>
          <a:p>
            <a:r>
              <a:rPr lang="en-US" dirty="0"/>
              <a:t>Key Assembly Methods</a:t>
            </a:r>
          </a:p>
        </p:txBody>
      </p:sp>
      <p:sp>
        <p:nvSpPr>
          <p:cNvPr id="3" name="Content Placeholder 2"/>
          <p:cNvSpPr>
            <a:spLocks noGrp="1"/>
          </p:cNvSpPr>
          <p:nvPr>
            <p:ph type="body" idx="1"/>
          </p:nvPr>
        </p:nvSpPr>
        <p:spPr/>
        <p:txBody>
          <a:bodyPr/>
          <a:lstStyle/>
          <a:p>
            <a:r>
              <a:rPr lang="en-US" dirty="0"/>
              <a:t>Construction methods (called in order)</a:t>
            </a:r>
          </a:p>
          <a:p>
            <a:pPr lvl="1"/>
            <a:r>
              <a:rPr lang="en-US" b="1" dirty="0" err="1"/>
              <a:t>addSignals</a:t>
            </a:r>
            <a:r>
              <a:rPr lang="en-US" b="1" dirty="0"/>
              <a:t>() </a:t>
            </a:r>
            <a:r>
              <a:rPr lang="en-US" dirty="0"/>
              <a:t>– Make signals for models/</a:t>
            </a:r>
            <a:r>
              <a:rPr lang="en-US" dirty="0" err="1"/>
              <a:t>asms</a:t>
            </a:r>
            <a:endParaRPr lang="en-US" dirty="0"/>
          </a:p>
          <a:p>
            <a:pPr lvl="1"/>
            <a:r>
              <a:rPr lang="en-US" b="1" dirty="0" err="1"/>
              <a:t>addModels</a:t>
            </a:r>
            <a:r>
              <a:rPr lang="en-US" b="1" dirty="0"/>
              <a:t>() </a:t>
            </a:r>
            <a:r>
              <a:rPr lang="en-US" dirty="0"/>
              <a:t>– also add bodies, nodes</a:t>
            </a:r>
          </a:p>
          <a:p>
            <a:pPr lvl="1"/>
            <a:r>
              <a:rPr lang="en-US" b="1" dirty="0" err="1"/>
              <a:t>addAssemblies</a:t>
            </a:r>
            <a:r>
              <a:rPr lang="en-US" b="1" dirty="0"/>
              <a:t>() </a:t>
            </a:r>
            <a:r>
              <a:rPr lang="en-US" dirty="0"/>
              <a:t>– Create sub-assemblies</a:t>
            </a:r>
          </a:p>
          <a:p>
            <a:pPr lvl="1"/>
            <a:r>
              <a:rPr lang="en-US" i="1" dirty="0"/>
              <a:t>More tomorrow!</a:t>
            </a:r>
          </a:p>
          <a:p>
            <a:r>
              <a:rPr lang="en-US" dirty="0"/>
              <a:t>Post-construction methods</a:t>
            </a:r>
          </a:p>
          <a:p>
            <a:pPr lvl="1"/>
            <a:r>
              <a:rPr lang="en-US" b="1" dirty="0" err="1"/>
              <a:t>bindParams</a:t>
            </a:r>
            <a:r>
              <a:rPr lang="en-US" b="1" dirty="0"/>
              <a:t>() </a:t>
            </a:r>
            <a:r>
              <a:rPr lang="en-US" dirty="0"/>
              <a:t>– Install the parameter data into contained bodies, models, </a:t>
            </a:r>
            <a:r>
              <a:rPr lang="en-US" dirty="0" err="1"/>
              <a:t>etc</a:t>
            </a:r>
            <a:endParaRPr lang="en-US" dirty="0"/>
          </a:p>
          <a:p>
            <a:pPr lvl="1"/>
            <a:r>
              <a:rPr lang="en-US" b="1" dirty="0" err="1"/>
              <a:t>bindState</a:t>
            </a:r>
            <a:r>
              <a:rPr lang="en-US" b="1" dirty="0"/>
              <a:t>() </a:t>
            </a:r>
            <a:r>
              <a:rPr lang="en-US" dirty="0"/>
              <a:t>– Set the initial state of the assembly (contained bodies, models)</a:t>
            </a:r>
          </a:p>
          <a:p>
            <a:endParaRPr lang="en-US" dirty="0"/>
          </a:p>
        </p:txBody>
      </p:sp>
    </p:spTree>
    <p:extLst>
      <p:ext uri="{BB962C8B-B14F-4D97-AF65-F5344CB8AC3E}">
        <p14:creationId xmlns:p14="http://schemas.microsoft.com/office/powerpoint/2010/main" val="927971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24</a:t>
            </a:fld>
            <a:endParaRPr lang="en-US">
              <a:solidFill>
                <a:srgbClr val="000000"/>
              </a:solidFill>
            </a:endParaRPr>
          </a:p>
        </p:txBody>
      </p:sp>
      <p:sp>
        <p:nvSpPr>
          <p:cNvPr id="2" name="Title 1"/>
          <p:cNvSpPr>
            <a:spLocks noGrp="1"/>
          </p:cNvSpPr>
          <p:nvPr>
            <p:ph type="title"/>
          </p:nvPr>
        </p:nvSpPr>
        <p:spPr/>
        <p:txBody>
          <a:bodyPr/>
          <a:lstStyle/>
          <a:p>
            <a:r>
              <a:rPr lang="en-US" dirty="0"/>
              <a:t>Key Assembly Methods</a:t>
            </a:r>
          </a:p>
        </p:txBody>
      </p:sp>
      <p:sp>
        <p:nvSpPr>
          <p:cNvPr id="3" name="Content Placeholder 2"/>
          <p:cNvSpPr>
            <a:spLocks noGrp="1"/>
          </p:cNvSpPr>
          <p:nvPr>
            <p:ph type="body" idx="1"/>
          </p:nvPr>
        </p:nvSpPr>
        <p:spPr/>
        <p:txBody>
          <a:bodyPr/>
          <a:lstStyle/>
          <a:p>
            <a:r>
              <a:rPr lang="en-US" b="1" dirty="0"/>
              <a:t>Data retrieval in Assembly code</a:t>
            </a:r>
          </a:p>
          <a:p>
            <a:pPr lvl="1"/>
            <a:r>
              <a:rPr lang="en-US" b="1" dirty="0" err="1"/>
              <a:t>config</a:t>
            </a:r>
            <a:r>
              <a:rPr lang="en-US" b="1" dirty="0"/>
              <a:t>() </a:t>
            </a:r>
            <a:r>
              <a:rPr lang="en-US" dirty="0"/>
              <a:t>– Retrieve configuration options</a:t>
            </a:r>
          </a:p>
          <a:p>
            <a:pPr lvl="1"/>
            <a:r>
              <a:rPr lang="en-US" b="1" dirty="0"/>
              <a:t>context() </a:t>
            </a:r>
            <a:r>
              <a:rPr lang="en-US" dirty="0"/>
              <a:t>– Retrieve context data</a:t>
            </a:r>
          </a:p>
          <a:p>
            <a:pPr lvl="1"/>
            <a:r>
              <a:rPr lang="en-US" b="1" dirty="0" err="1"/>
              <a:t>params</a:t>
            </a:r>
            <a:r>
              <a:rPr lang="en-US" b="1" dirty="0"/>
              <a:t>() </a:t>
            </a:r>
            <a:r>
              <a:rPr lang="en-US" dirty="0"/>
              <a:t>– Retrieve parameter data</a:t>
            </a:r>
          </a:p>
          <a:p>
            <a:pPr lvl="1"/>
            <a:r>
              <a:rPr lang="en-US" b="1" dirty="0" err="1"/>
              <a:t>specNode</a:t>
            </a:r>
            <a:r>
              <a:rPr lang="en-US" b="1" dirty="0"/>
              <a:t>() </a:t>
            </a:r>
            <a:r>
              <a:rPr lang="en-US" dirty="0"/>
              <a:t>– Get the </a:t>
            </a:r>
            <a:r>
              <a:rPr lang="en-US" dirty="0" err="1"/>
              <a:t>DVar</a:t>
            </a:r>
            <a:r>
              <a:rPr lang="en-US" dirty="0"/>
              <a:t> data access</a:t>
            </a:r>
          </a:p>
          <a:p>
            <a:pPr lvl="1"/>
            <a:r>
              <a:rPr lang="en-US" b="1" dirty="0"/>
              <a:t>dump()</a:t>
            </a:r>
          </a:p>
          <a:p>
            <a:r>
              <a:rPr lang="en-US" b="1" dirty="0"/>
              <a:t>Others</a:t>
            </a:r>
          </a:p>
          <a:p>
            <a:pPr lvl="1"/>
            <a:r>
              <a:rPr lang="en-US" b="1" dirty="0"/>
              <a:t>description()</a:t>
            </a:r>
          </a:p>
          <a:p>
            <a:pPr lvl="1"/>
            <a:r>
              <a:rPr lang="en-US" b="1" dirty="0"/>
              <a:t>simulation()</a:t>
            </a:r>
          </a:p>
          <a:p>
            <a:pPr lvl="1"/>
            <a:endParaRPr lang="en-US" dirty="0"/>
          </a:p>
        </p:txBody>
      </p:sp>
    </p:spTree>
    <p:extLst>
      <p:ext uri="{BB962C8B-B14F-4D97-AF65-F5344CB8AC3E}">
        <p14:creationId xmlns:p14="http://schemas.microsoft.com/office/powerpoint/2010/main" val="785766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25</a:t>
            </a:fld>
            <a:endParaRPr lang="en-US">
              <a:solidFill>
                <a:srgbClr val="000000"/>
              </a:solidFill>
            </a:endParaRPr>
          </a:p>
        </p:txBody>
      </p:sp>
      <p:sp>
        <p:nvSpPr>
          <p:cNvPr id="2" name="Title 1"/>
          <p:cNvSpPr>
            <a:spLocks noGrp="1"/>
          </p:cNvSpPr>
          <p:nvPr>
            <p:ph type="title"/>
          </p:nvPr>
        </p:nvSpPr>
        <p:spPr/>
        <p:txBody>
          <a:bodyPr/>
          <a:lstStyle/>
          <a:p>
            <a:r>
              <a:rPr lang="en-US" dirty="0"/>
              <a:t>Notebook: Instancing an assembly</a:t>
            </a:r>
            <a:endParaRPr lang="en-US" sz="1800" dirty="0"/>
          </a:p>
        </p:txBody>
      </p:sp>
      <p:sp>
        <p:nvSpPr>
          <p:cNvPr id="3" name="Content Placeholder 2"/>
          <p:cNvSpPr>
            <a:spLocks noGrp="1"/>
          </p:cNvSpPr>
          <p:nvPr>
            <p:ph type="body" idx="1"/>
          </p:nvPr>
        </p:nvSpPr>
        <p:spPr/>
        <p:txBody>
          <a:bodyPr/>
          <a:lstStyle/>
          <a:p>
            <a:r>
              <a:rPr lang="en-US" dirty="0"/>
              <a:t>Add the instance of an existing assembly class in a script, and introspect</a:t>
            </a:r>
          </a:p>
          <a:p>
            <a:pPr lvl="1"/>
            <a:r>
              <a:rPr lang="en-US" sz="2400" b="1" i="1" dirty="0">
                <a:hlinkClick r:id="rId2"/>
              </a:rPr>
              <a:t>E-Dshell/Part-3-Assemblies/01-Instance-assembly</a:t>
            </a:r>
          </a:p>
          <a:p>
            <a:pPr marL="457200" lvl="1" indent="0">
              <a:buNone/>
            </a:pPr>
            <a:endParaRPr lang="en-US" dirty="0"/>
          </a:p>
        </p:txBody>
      </p:sp>
    </p:spTree>
    <p:extLst>
      <p:ext uri="{BB962C8B-B14F-4D97-AF65-F5344CB8AC3E}">
        <p14:creationId xmlns:p14="http://schemas.microsoft.com/office/powerpoint/2010/main" val="2967267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26</a:t>
            </a:fld>
            <a:endParaRPr lang="en-US">
              <a:solidFill>
                <a:srgbClr val="000000"/>
              </a:solidFill>
            </a:endParaRPr>
          </a:p>
        </p:txBody>
      </p:sp>
      <p:sp>
        <p:nvSpPr>
          <p:cNvPr id="2" name="Title 1"/>
          <p:cNvSpPr>
            <a:spLocks noGrp="1"/>
          </p:cNvSpPr>
          <p:nvPr>
            <p:ph type="title"/>
          </p:nvPr>
        </p:nvSpPr>
        <p:spPr/>
        <p:txBody>
          <a:bodyPr/>
          <a:lstStyle/>
          <a:p>
            <a:r>
              <a:rPr lang="en-US" dirty="0"/>
              <a:t>Notebook: Define an assembly</a:t>
            </a:r>
            <a:endParaRPr lang="en-US" sz="1800" dirty="0"/>
          </a:p>
        </p:txBody>
      </p:sp>
      <p:sp>
        <p:nvSpPr>
          <p:cNvPr id="3" name="Content Placeholder 2"/>
          <p:cNvSpPr>
            <a:spLocks noGrp="1"/>
          </p:cNvSpPr>
          <p:nvPr>
            <p:ph type="body" idx="1"/>
          </p:nvPr>
        </p:nvSpPr>
        <p:spPr/>
        <p:txBody>
          <a:bodyPr/>
          <a:lstStyle/>
          <a:p>
            <a:r>
              <a:rPr lang="en-US" dirty="0"/>
              <a:t>Define an assembly class from scratch and instance it in a script</a:t>
            </a:r>
          </a:p>
          <a:p>
            <a:pPr lvl="1"/>
            <a:r>
              <a:rPr lang="en-US" b="1" i="1" dirty="0">
                <a:hlinkClick r:id="rId2"/>
              </a:rPr>
              <a:t>E-Dshell/Part-3-Assemblies/02-Define-and-use-assembly</a:t>
            </a:r>
          </a:p>
          <a:p>
            <a:pPr lvl="1"/>
            <a:endParaRPr lang="en-US" dirty="0"/>
          </a:p>
        </p:txBody>
      </p:sp>
    </p:spTree>
    <p:extLst>
      <p:ext uri="{BB962C8B-B14F-4D97-AF65-F5344CB8AC3E}">
        <p14:creationId xmlns:p14="http://schemas.microsoft.com/office/powerpoint/2010/main" val="3113419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27</a:t>
            </a:fld>
            <a:endParaRPr lang="en-US">
              <a:solidFill>
                <a:srgbClr val="000000"/>
              </a:solidFill>
            </a:endParaRPr>
          </a:p>
        </p:txBody>
      </p:sp>
      <p:sp>
        <p:nvSpPr>
          <p:cNvPr id="2" name="Title 1"/>
          <p:cNvSpPr>
            <a:spLocks noGrp="1"/>
          </p:cNvSpPr>
          <p:nvPr>
            <p:ph type="title"/>
          </p:nvPr>
        </p:nvSpPr>
        <p:spPr/>
        <p:txBody>
          <a:bodyPr/>
          <a:lstStyle/>
          <a:p>
            <a:r>
              <a:rPr lang="en-US" dirty="0"/>
              <a:t>Assembly builder notebook</a:t>
            </a:r>
            <a:endParaRPr lang="en-US" sz="1800" dirty="0"/>
          </a:p>
        </p:txBody>
      </p:sp>
      <p:sp>
        <p:nvSpPr>
          <p:cNvPr id="3" name="Content Placeholder 2"/>
          <p:cNvSpPr>
            <a:spLocks noGrp="1"/>
          </p:cNvSpPr>
          <p:nvPr>
            <p:ph type="body" idx="1"/>
          </p:nvPr>
        </p:nvSpPr>
        <p:spPr/>
        <p:txBody>
          <a:bodyPr/>
          <a:lstStyle/>
          <a:p>
            <a:r>
              <a:rPr lang="en-US" dirty="0"/>
              <a:t>Demonstrate using the assembly builder to create a simulation and its assemblies via a configuration definition dictionary</a:t>
            </a:r>
          </a:p>
          <a:p>
            <a:pPr lvl="1"/>
            <a:r>
              <a:rPr lang="en-US" sz="2400" b="1" dirty="0">
                <a:hlinkClick r:id="rId3"/>
              </a:rPr>
              <a:t>E-Dshell/Part-3-Assemblies/</a:t>
            </a:r>
            <a:br>
              <a:rPr lang="en-US" sz="2400" b="1" dirty="0">
                <a:hlinkClick r:id="rId3"/>
              </a:rPr>
            </a:br>
            <a:r>
              <a:rPr lang="en-US" sz="2400" b="1" dirty="0">
                <a:hlinkClick r:id="rId3"/>
              </a:rPr>
              <a:t>    04-Spacecraft-assembly-builder</a:t>
            </a:r>
          </a:p>
        </p:txBody>
      </p:sp>
    </p:spTree>
    <p:extLst>
      <p:ext uri="{BB962C8B-B14F-4D97-AF65-F5344CB8AC3E}">
        <p14:creationId xmlns:p14="http://schemas.microsoft.com/office/powerpoint/2010/main" val="4277911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28</a:t>
            </a:fld>
            <a:endParaRPr lang="en-US">
              <a:solidFill>
                <a:srgbClr val="000000"/>
              </a:solidFill>
            </a:endParaRPr>
          </a:p>
        </p:txBody>
      </p:sp>
      <p:sp>
        <p:nvSpPr>
          <p:cNvPr id="4" name="Title 3"/>
          <p:cNvSpPr>
            <a:spLocks noGrp="1"/>
          </p:cNvSpPr>
          <p:nvPr>
            <p:ph type="title"/>
          </p:nvPr>
        </p:nvSpPr>
        <p:spPr/>
        <p:txBody>
          <a:bodyPr/>
          <a:lstStyle/>
          <a:p>
            <a:r>
              <a:rPr lang="en-US" dirty="0"/>
              <a:t>“</a:t>
            </a:r>
            <a:r>
              <a:rPr lang="en-US" dirty="0" err="1"/>
              <a:t>Pref</a:t>
            </a:r>
            <a:r>
              <a:rPr lang="en-US" dirty="0"/>
              <a:t>-fab” Assemblies</a:t>
            </a:r>
          </a:p>
        </p:txBody>
      </p:sp>
      <p:sp>
        <p:nvSpPr>
          <p:cNvPr id="5" name="Content Placeholder 4"/>
          <p:cNvSpPr>
            <a:spLocks noGrp="1"/>
          </p:cNvSpPr>
          <p:nvPr>
            <p:ph type="body" idx="1"/>
          </p:nvPr>
        </p:nvSpPr>
        <p:spPr>
          <a:xfrm>
            <a:off x="499250" y="1558450"/>
            <a:ext cx="11193502" cy="4797900"/>
          </a:xfrm>
        </p:spPr>
        <p:txBody>
          <a:bodyPr>
            <a:normAutofit/>
          </a:bodyPr>
          <a:lstStyle/>
          <a:p>
            <a:r>
              <a:rPr lang="en-US" sz="2000" dirty="0" err="1"/>
              <a:t>Dshell</a:t>
            </a:r>
            <a:r>
              <a:rPr lang="en-US" sz="2000" dirty="0"/>
              <a:t> assemblies can be used to create arbitrary simulations and variants based on the configuration specified.</a:t>
            </a:r>
          </a:p>
          <a:p>
            <a:r>
              <a:rPr lang="en-US" sz="2000" dirty="0"/>
              <a:t>However, for specific projects (</a:t>
            </a:r>
            <a:r>
              <a:rPr lang="en-US" sz="2000" dirty="0" err="1"/>
              <a:t>eg</a:t>
            </a:r>
            <a:r>
              <a:rPr lang="en-US" sz="2000" dirty="0"/>
              <a:t>. Mars Heli) or vehicles (</a:t>
            </a:r>
            <a:r>
              <a:rPr lang="en-US" sz="2000" dirty="0" err="1"/>
              <a:t>eg</a:t>
            </a:r>
            <a:r>
              <a:rPr lang="en-US" sz="2000" dirty="0"/>
              <a:t>. </a:t>
            </a:r>
            <a:r>
              <a:rPr lang="en-US" sz="2000" dirty="0" err="1"/>
              <a:t>RoboSimian</a:t>
            </a:r>
            <a:r>
              <a:rPr lang="en-US" sz="2000" dirty="0"/>
              <a:t>), the overall configuration is well defined – with much narrower variants</a:t>
            </a:r>
          </a:p>
          <a:p>
            <a:r>
              <a:rPr lang="en-US" sz="2000" dirty="0"/>
              <a:t>For such systems, we can define assembly classes (</a:t>
            </a:r>
            <a:r>
              <a:rPr lang="en-US" sz="2000" dirty="0" err="1"/>
              <a:t>eg</a:t>
            </a:r>
            <a:r>
              <a:rPr lang="en-US" sz="2000" dirty="0"/>
              <a:t>. </a:t>
            </a:r>
            <a:r>
              <a:rPr lang="en-US" sz="2000" dirty="0" err="1"/>
              <a:t>AthleteVehicleAssembly</a:t>
            </a:r>
            <a:r>
              <a:rPr lang="en-US" sz="2000" dirty="0"/>
              <a:t>) that contain the details of the vehicle configuration.</a:t>
            </a:r>
          </a:p>
          <a:p>
            <a:pPr lvl="1"/>
            <a:r>
              <a:rPr lang="en-US" sz="1800" dirty="0"/>
              <a:t>Users simply have to instantiate this class to get the full vehicle</a:t>
            </a:r>
          </a:p>
          <a:p>
            <a:pPr lvl="1"/>
            <a:r>
              <a:rPr lang="en-US" sz="1800" dirty="0"/>
              <a:t>User scripts are much more compact – and less error prone since the lot of the code is tucked away in the assembly class</a:t>
            </a:r>
          </a:p>
          <a:p>
            <a:pPr lvl="1"/>
            <a:r>
              <a:rPr lang="en-US" sz="1800" dirty="0"/>
              <a:t>Such assemblies will typically support configuration variants (</a:t>
            </a:r>
            <a:r>
              <a:rPr lang="en-US" sz="1800" dirty="0" err="1"/>
              <a:t>eg</a:t>
            </a:r>
            <a:r>
              <a:rPr lang="en-US" sz="1800" dirty="0"/>
              <a:t>. no arm, with cameras, </a:t>
            </a:r>
            <a:r>
              <a:rPr lang="en-US" sz="1800" dirty="0" err="1"/>
              <a:t>terramechanics</a:t>
            </a:r>
            <a:r>
              <a:rPr lang="en-US" sz="1800" dirty="0"/>
              <a:t> options) to support different needs</a:t>
            </a:r>
          </a:p>
          <a:p>
            <a:pPr lvl="1"/>
            <a:r>
              <a:rPr lang="en-US" sz="1800" dirty="0"/>
              <a:t>Projects can lock down model definitions via such assembly</a:t>
            </a:r>
          </a:p>
          <a:p>
            <a:r>
              <a:rPr lang="en-US" sz="2000" dirty="0"/>
              <a:t>In general simulations will use some combination of such pre-fab assemblies and script based simulation configuration definitions</a:t>
            </a:r>
          </a:p>
          <a:p>
            <a:endParaRPr lang="en-US" sz="2000" dirty="0"/>
          </a:p>
          <a:p>
            <a:endParaRPr lang="en-US" sz="2000" dirty="0"/>
          </a:p>
        </p:txBody>
      </p:sp>
    </p:spTree>
    <p:extLst>
      <p:ext uri="{BB962C8B-B14F-4D97-AF65-F5344CB8AC3E}">
        <p14:creationId xmlns:p14="http://schemas.microsoft.com/office/powerpoint/2010/main" val="154744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8A3E45-139B-6D6A-2F91-22C568F15FAB}"/>
              </a:ext>
            </a:extLst>
          </p:cNvPr>
          <p:cNvSpPr>
            <a:spLocks noGrp="1"/>
          </p:cNvSpPr>
          <p:nvPr>
            <p:ph type="title"/>
          </p:nvPr>
        </p:nvSpPr>
        <p:spPr/>
        <p:txBody>
          <a:bodyPr/>
          <a:lstStyle/>
          <a:p>
            <a:r>
              <a:rPr lang="en-US" dirty="0"/>
              <a:t>Inspecting an assembly</a:t>
            </a:r>
          </a:p>
        </p:txBody>
      </p:sp>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29</a:t>
            </a:fld>
            <a:endParaRPr lang="en-US">
              <a:solidFill>
                <a:srgbClr val="000000"/>
              </a:solidFill>
            </a:endParaRPr>
          </a:p>
        </p:txBody>
      </p:sp>
    </p:spTree>
    <p:extLst>
      <p:ext uri="{BB962C8B-B14F-4D97-AF65-F5344CB8AC3E}">
        <p14:creationId xmlns:p14="http://schemas.microsoft.com/office/powerpoint/2010/main" val="3578334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638800" y="2514600"/>
            <a:ext cx="4648200" cy="3289520"/>
          </a:xfrm>
          <a:prstGeom prst="rect">
            <a:avLst/>
          </a:prstGeom>
          <a:solidFill>
            <a:schemeClr val="accent5">
              <a:lumMod val="20000"/>
              <a:lumOff val="80000"/>
            </a:schemeClr>
          </a:solid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3</a:t>
            </a:fld>
            <a:endParaRPr lang="en-US">
              <a:solidFill>
                <a:srgbClr val="000000"/>
              </a:solidFill>
            </a:endParaRPr>
          </a:p>
        </p:txBody>
      </p:sp>
      <p:sp>
        <p:nvSpPr>
          <p:cNvPr id="133122" name="Rectangle 2"/>
          <p:cNvSpPr>
            <a:spLocks noGrp="1" noChangeArrowheads="1"/>
          </p:cNvSpPr>
          <p:nvPr>
            <p:ph type="title"/>
          </p:nvPr>
        </p:nvSpPr>
        <p:spPr/>
        <p:txBody>
          <a:bodyPr>
            <a:normAutofit/>
          </a:bodyPr>
          <a:lstStyle/>
          <a:p>
            <a:pPr>
              <a:lnSpc>
                <a:spcPct val="80000"/>
              </a:lnSpc>
            </a:pPr>
            <a:r>
              <a:rPr lang="en-US" altLang="en-US" dirty="0"/>
              <a:t>Dynamics Simulation Structure</a:t>
            </a:r>
          </a:p>
        </p:txBody>
      </p:sp>
      <p:grpSp>
        <p:nvGrpSpPr>
          <p:cNvPr id="4" name="Group 3"/>
          <p:cNvGrpSpPr/>
          <p:nvPr/>
        </p:nvGrpSpPr>
        <p:grpSpPr>
          <a:xfrm>
            <a:off x="5486400" y="1219449"/>
            <a:ext cx="4984622" cy="3958959"/>
            <a:chOff x="3627742" y="841641"/>
            <a:chExt cx="5326137" cy="4257730"/>
          </a:xfrm>
        </p:grpSpPr>
        <p:sp>
          <p:nvSpPr>
            <p:cNvPr id="133133" name="AutoShape 13"/>
            <p:cNvSpPr>
              <a:spLocks noChangeArrowheads="1"/>
            </p:cNvSpPr>
            <p:nvPr/>
          </p:nvSpPr>
          <p:spPr bwMode="auto">
            <a:xfrm>
              <a:off x="5360179" y="841641"/>
              <a:ext cx="1823757" cy="115976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34" name="Text Box 14"/>
            <p:cNvSpPr txBox="1">
              <a:spLocks noChangeArrowheads="1"/>
            </p:cNvSpPr>
            <p:nvPr/>
          </p:nvSpPr>
          <p:spPr bwMode="auto">
            <a:xfrm>
              <a:off x="5133215" y="909738"/>
              <a:ext cx="2132511" cy="102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i="1" dirty="0">
                  <a:solidFill>
                    <a:srgbClr val="000000"/>
                  </a:solidFill>
                  <a:latin typeface="Arial"/>
                </a:rPr>
                <a:t>Control</a:t>
              </a:r>
            </a:p>
            <a:p>
              <a:pPr algn="ctr"/>
              <a:r>
                <a:rPr lang="en-US" altLang="en-US" sz="2800" b="1" i="1" dirty="0">
                  <a:solidFill>
                    <a:srgbClr val="000000"/>
                  </a:solidFill>
                  <a:latin typeface="Arial"/>
                </a:rPr>
                <a:t> Software</a:t>
              </a:r>
            </a:p>
          </p:txBody>
        </p:sp>
        <p:sp>
          <p:nvSpPr>
            <p:cNvPr id="133150" name="Rectangle 30"/>
            <p:cNvSpPr>
              <a:spLocks noChangeArrowheads="1"/>
            </p:cNvSpPr>
            <p:nvPr/>
          </p:nvSpPr>
          <p:spPr bwMode="auto">
            <a:xfrm>
              <a:off x="4068364" y="2518094"/>
              <a:ext cx="4440753" cy="258127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133151" name="Group 31"/>
            <p:cNvGrpSpPr>
              <a:grpSpLocks/>
            </p:cNvGrpSpPr>
            <p:nvPr/>
          </p:nvGrpSpPr>
          <p:grpSpPr bwMode="auto">
            <a:xfrm>
              <a:off x="5752788" y="3378520"/>
              <a:ext cx="1237796" cy="645319"/>
              <a:chOff x="4297" y="1312"/>
              <a:chExt cx="230" cy="122"/>
            </a:xfrm>
          </p:grpSpPr>
          <p:sp>
            <p:nvSpPr>
              <p:cNvPr id="133152" name="Rectangle 32"/>
              <p:cNvSpPr>
                <a:spLocks noChangeArrowheads="1"/>
              </p:cNvSpPr>
              <p:nvPr/>
            </p:nvSpPr>
            <p:spPr bwMode="auto">
              <a:xfrm>
                <a:off x="4297" y="1312"/>
                <a:ext cx="230" cy="12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pic>
            <p:nvPicPr>
              <p:cNvPr id="133153" name="Picture 33" descr="C:\henrique\JPL Work\Projects\Ice\darts-illustration.tif"/>
              <p:cNvPicPr>
                <a:picLocks noChangeAspect="1" noChangeArrowheads="1"/>
              </p:cNvPicPr>
              <p:nvPr/>
            </p:nvPicPr>
            <p:blipFill>
              <a:blip r:embed="rId3" cstate="print">
                <a:lum bright="-86000" contrast="100000"/>
                <a:extLst>
                  <a:ext uri="{28A0092B-C50C-407E-A947-70E740481C1C}">
                    <a14:useLocalDpi xmlns:a14="http://schemas.microsoft.com/office/drawing/2010/main" val="0"/>
                  </a:ext>
                </a:extLst>
              </a:blip>
              <a:srcRect l="19502" t="29659" r="11963" b="39282"/>
              <a:stretch>
                <a:fillRect/>
              </a:stretch>
            </p:blipFill>
            <p:spPr bwMode="auto">
              <a:xfrm>
                <a:off x="4298" y="1314"/>
                <a:ext cx="2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4" name="Rectangle 34"/>
              <p:cNvSpPr>
                <a:spLocks noChangeArrowheads="1"/>
              </p:cNvSpPr>
              <p:nvPr/>
            </p:nvSpPr>
            <p:spPr bwMode="auto">
              <a:xfrm>
                <a:off x="4356" y="1314"/>
                <a:ext cx="121" cy="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55" name="Rectangle 35"/>
              <p:cNvSpPr>
                <a:spLocks noChangeArrowheads="1"/>
              </p:cNvSpPr>
              <p:nvPr/>
            </p:nvSpPr>
            <p:spPr bwMode="auto">
              <a:xfrm>
                <a:off x="4380" y="1396"/>
                <a:ext cx="32" cy="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56" name="Rectangle 36"/>
              <p:cNvSpPr>
                <a:spLocks noChangeArrowheads="1"/>
              </p:cNvSpPr>
              <p:nvPr/>
            </p:nvSpPr>
            <p:spPr bwMode="auto">
              <a:xfrm>
                <a:off x="4437" y="1399"/>
                <a:ext cx="32" cy="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57" name="Rectangle 37"/>
              <p:cNvSpPr>
                <a:spLocks noChangeArrowheads="1"/>
              </p:cNvSpPr>
              <p:nvPr/>
            </p:nvSpPr>
            <p:spPr bwMode="auto">
              <a:xfrm>
                <a:off x="4432" y="1390"/>
                <a:ext cx="8" cy="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sp>
          <p:nvSpPr>
            <p:cNvPr id="133158" name="Line 38"/>
            <p:cNvSpPr>
              <a:spLocks noChangeShapeType="1"/>
            </p:cNvSpPr>
            <p:nvPr/>
          </p:nvSpPr>
          <p:spPr bwMode="auto">
            <a:xfrm>
              <a:off x="7880648" y="2987145"/>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nvGrpSpPr>
            <p:cNvPr id="133159" name="Group 39"/>
            <p:cNvGrpSpPr>
              <a:grpSpLocks/>
            </p:cNvGrpSpPr>
            <p:nvPr/>
          </p:nvGrpSpPr>
          <p:grpSpPr bwMode="auto">
            <a:xfrm>
              <a:off x="7682856" y="2804903"/>
              <a:ext cx="366873" cy="1720851"/>
              <a:chOff x="3744" y="3552"/>
              <a:chExt cx="115" cy="576"/>
            </a:xfrm>
          </p:grpSpPr>
          <p:sp>
            <p:nvSpPr>
              <p:cNvPr id="133160" name="Oval 40"/>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1" name="Oval 41"/>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2" name="Oval 42"/>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sp>
          <p:nvSpPr>
            <p:cNvPr id="133163" name="Text Box 43"/>
            <p:cNvSpPr txBox="1">
              <a:spLocks noChangeArrowheads="1"/>
            </p:cNvSpPr>
            <p:nvPr/>
          </p:nvSpPr>
          <p:spPr bwMode="auto">
            <a:xfrm>
              <a:off x="4086851" y="4562160"/>
              <a:ext cx="1730396" cy="49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i="1" dirty="0">
                  <a:solidFill>
                    <a:srgbClr val="000000"/>
                  </a:solidFill>
                  <a:latin typeface="Arial"/>
                </a:rPr>
                <a:t>Actuators</a:t>
              </a:r>
            </a:p>
          </p:txBody>
        </p:sp>
        <p:sp>
          <p:nvSpPr>
            <p:cNvPr id="133164" name="Text Box 44"/>
            <p:cNvSpPr txBox="1">
              <a:spLocks noChangeArrowheads="1"/>
            </p:cNvSpPr>
            <p:nvPr/>
          </p:nvSpPr>
          <p:spPr bwMode="auto">
            <a:xfrm>
              <a:off x="6955841" y="4562160"/>
              <a:ext cx="1492312" cy="49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i="1" dirty="0">
                  <a:solidFill>
                    <a:srgbClr val="000000"/>
                  </a:solidFill>
                  <a:latin typeface="Arial"/>
                </a:rPr>
                <a:t>Sensors</a:t>
              </a:r>
            </a:p>
          </p:txBody>
        </p:sp>
        <p:sp>
          <p:nvSpPr>
            <p:cNvPr id="133165" name="Line 45"/>
            <p:cNvSpPr>
              <a:spLocks noChangeShapeType="1"/>
            </p:cNvSpPr>
            <p:nvPr/>
          </p:nvSpPr>
          <p:spPr bwMode="auto">
            <a:xfrm>
              <a:off x="4878674" y="3049885"/>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nvGrpSpPr>
            <p:cNvPr id="133166" name="Group 46"/>
            <p:cNvGrpSpPr>
              <a:grpSpLocks/>
            </p:cNvGrpSpPr>
            <p:nvPr/>
          </p:nvGrpSpPr>
          <p:grpSpPr bwMode="auto">
            <a:xfrm>
              <a:off x="4680882" y="2804903"/>
              <a:ext cx="366873" cy="1720851"/>
              <a:chOff x="3744" y="3552"/>
              <a:chExt cx="115" cy="576"/>
            </a:xfrm>
          </p:grpSpPr>
          <p:sp>
            <p:nvSpPr>
              <p:cNvPr id="133167" name="Oval 47"/>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8" name="Oval 48"/>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9" name="Oval 49"/>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grpSp>
          <p:nvGrpSpPr>
            <p:cNvPr id="133170" name="Group 50"/>
            <p:cNvGrpSpPr>
              <a:grpSpLocks/>
            </p:cNvGrpSpPr>
            <p:nvPr/>
          </p:nvGrpSpPr>
          <p:grpSpPr bwMode="auto">
            <a:xfrm>
              <a:off x="5047755" y="3041230"/>
              <a:ext cx="705032" cy="1313614"/>
              <a:chOff x="2304" y="2160"/>
              <a:chExt cx="240" cy="418"/>
            </a:xfrm>
          </p:grpSpPr>
          <p:sp>
            <p:nvSpPr>
              <p:cNvPr id="133171" name="Line 51"/>
              <p:cNvSpPr>
                <a:spLocks noChangeShapeType="1"/>
              </p:cNvSpPr>
              <p:nvPr/>
            </p:nvSpPr>
            <p:spPr bwMode="auto">
              <a:xfrm>
                <a:off x="2304" y="2160"/>
                <a:ext cx="240" cy="14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2" name="Line 52"/>
              <p:cNvSpPr>
                <a:spLocks noChangeShapeType="1"/>
              </p:cNvSpPr>
              <p:nvPr/>
            </p:nvSpPr>
            <p:spPr bwMode="auto">
              <a:xfrm>
                <a:off x="2304" y="2366"/>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3" name="Line 53"/>
              <p:cNvSpPr>
                <a:spLocks noChangeShapeType="1"/>
              </p:cNvSpPr>
              <p:nvPr/>
            </p:nvSpPr>
            <p:spPr bwMode="auto">
              <a:xfrm flipV="1">
                <a:off x="2304" y="2413"/>
                <a:ext cx="240" cy="16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grpSp>
          <p:nvGrpSpPr>
            <p:cNvPr id="133174" name="Group 54"/>
            <p:cNvGrpSpPr>
              <a:grpSpLocks/>
            </p:cNvGrpSpPr>
            <p:nvPr/>
          </p:nvGrpSpPr>
          <p:grpSpPr bwMode="auto">
            <a:xfrm flipH="1">
              <a:off x="6979720" y="3029623"/>
              <a:ext cx="705033" cy="1270231"/>
              <a:chOff x="2304" y="2160"/>
              <a:chExt cx="240" cy="418"/>
            </a:xfrm>
          </p:grpSpPr>
          <p:sp>
            <p:nvSpPr>
              <p:cNvPr id="133175" name="Line 55"/>
              <p:cNvSpPr>
                <a:spLocks noChangeShapeType="1"/>
              </p:cNvSpPr>
              <p:nvPr/>
            </p:nvSpPr>
            <p:spPr bwMode="auto">
              <a:xfrm>
                <a:off x="2304" y="2160"/>
                <a:ext cx="240" cy="14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6" name="Line 56"/>
              <p:cNvSpPr>
                <a:spLocks noChangeShapeType="1"/>
              </p:cNvSpPr>
              <p:nvPr/>
            </p:nvSpPr>
            <p:spPr bwMode="auto">
              <a:xfrm>
                <a:off x="2304" y="2366"/>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7" name="Line 57"/>
              <p:cNvSpPr>
                <a:spLocks noChangeShapeType="1"/>
              </p:cNvSpPr>
              <p:nvPr/>
            </p:nvSpPr>
            <p:spPr bwMode="auto">
              <a:xfrm flipV="1">
                <a:off x="2304" y="2413"/>
                <a:ext cx="240" cy="16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sp>
          <p:nvSpPr>
            <p:cNvPr id="11" name="Freeform 10"/>
            <p:cNvSpPr/>
            <p:nvPr/>
          </p:nvSpPr>
          <p:spPr bwMode="auto">
            <a:xfrm>
              <a:off x="7162800" y="1371600"/>
              <a:ext cx="1791079" cy="2504741"/>
            </a:xfrm>
            <a:custGeom>
              <a:avLst/>
              <a:gdLst>
                <a:gd name="connsiteX0" fmla="*/ 0 w 1443789"/>
                <a:gd name="connsiteY0" fmla="*/ 0 h 2290812"/>
                <a:gd name="connsiteX1" fmla="*/ 1443789 w 1443789"/>
                <a:gd name="connsiteY1" fmla="*/ 2290812 h 2290812"/>
                <a:gd name="connsiteX0" fmla="*/ 0 w 1443789"/>
                <a:gd name="connsiteY0" fmla="*/ 0 h 2290812"/>
                <a:gd name="connsiteX1" fmla="*/ 543471 w 1443789"/>
                <a:gd name="connsiteY1" fmla="*/ 825622 h 2290812"/>
                <a:gd name="connsiteX2" fmla="*/ 1443789 w 1443789"/>
                <a:gd name="connsiteY2" fmla="*/ 2290812 h 2290812"/>
                <a:gd name="connsiteX0" fmla="*/ 0 w 1443789"/>
                <a:gd name="connsiteY0" fmla="*/ 0 h 2290812"/>
                <a:gd name="connsiteX1" fmla="*/ 1443789 w 1443789"/>
                <a:gd name="connsiteY1" fmla="*/ 2290812 h 2290812"/>
                <a:gd name="connsiteX0" fmla="*/ 0 w 1443789"/>
                <a:gd name="connsiteY0" fmla="*/ 0 h 2290812"/>
                <a:gd name="connsiteX1" fmla="*/ 532964 w 1443789"/>
                <a:gd name="connsiteY1" fmla="*/ 834476 h 2290812"/>
                <a:gd name="connsiteX2" fmla="*/ 1443789 w 1443789"/>
                <a:gd name="connsiteY2" fmla="*/ 2290812 h 2290812"/>
                <a:gd name="connsiteX0" fmla="*/ 0 w 2876110"/>
                <a:gd name="connsiteY0" fmla="*/ 70 h 2290882"/>
                <a:gd name="connsiteX1" fmla="*/ 2876110 w 2876110"/>
                <a:gd name="connsiteY1" fmla="*/ 2284 h 2290882"/>
                <a:gd name="connsiteX2" fmla="*/ 1443789 w 2876110"/>
                <a:gd name="connsiteY2" fmla="*/ 2290882 h 2290882"/>
                <a:gd name="connsiteX0" fmla="*/ 0 w 2930055"/>
                <a:gd name="connsiteY0" fmla="*/ 0 h 2290812"/>
                <a:gd name="connsiteX1" fmla="*/ 2876110 w 2930055"/>
                <a:gd name="connsiteY1" fmla="*/ 2214 h 2290812"/>
                <a:gd name="connsiteX2" fmla="*/ 1846387 w 2930055"/>
                <a:gd name="connsiteY2" fmla="*/ 976137 h 2290812"/>
                <a:gd name="connsiteX3" fmla="*/ 1443789 w 2930055"/>
                <a:gd name="connsiteY3" fmla="*/ 2290812 h 2290812"/>
                <a:gd name="connsiteX0" fmla="*/ 0 w 3019618"/>
                <a:gd name="connsiteY0" fmla="*/ 0 h 2351957"/>
                <a:gd name="connsiteX1" fmla="*/ 2876110 w 3019618"/>
                <a:gd name="connsiteY1" fmla="*/ 2214 h 2351957"/>
                <a:gd name="connsiteX2" fmla="*/ 2697485 w 3019618"/>
                <a:gd name="connsiteY2" fmla="*/ 2206823 h 2351957"/>
                <a:gd name="connsiteX3" fmla="*/ 1443789 w 3019618"/>
                <a:gd name="connsiteY3" fmla="*/ 2290812 h 2351957"/>
                <a:gd name="connsiteX0" fmla="*/ 0 w 2876110"/>
                <a:gd name="connsiteY0" fmla="*/ 0 h 2351957"/>
                <a:gd name="connsiteX1" fmla="*/ 2876110 w 2876110"/>
                <a:gd name="connsiteY1" fmla="*/ 2214 h 2351957"/>
                <a:gd name="connsiteX2" fmla="*/ 2697485 w 2876110"/>
                <a:gd name="connsiteY2" fmla="*/ 2206823 h 2351957"/>
                <a:gd name="connsiteX3" fmla="*/ 1443789 w 2876110"/>
                <a:gd name="connsiteY3" fmla="*/ 2290812 h 2351957"/>
                <a:gd name="connsiteX0" fmla="*/ 0 w 2876110"/>
                <a:gd name="connsiteY0" fmla="*/ 0 h 2290812"/>
                <a:gd name="connsiteX1" fmla="*/ 2876110 w 2876110"/>
                <a:gd name="connsiteY1" fmla="*/ 2214 h 2290812"/>
                <a:gd name="connsiteX2" fmla="*/ 2697485 w 2876110"/>
                <a:gd name="connsiteY2" fmla="*/ 2206823 h 2290812"/>
                <a:gd name="connsiteX3" fmla="*/ 1443789 w 2876110"/>
                <a:gd name="connsiteY3" fmla="*/ 2290812 h 2290812"/>
                <a:gd name="connsiteX0" fmla="*/ 0 w 2876110"/>
                <a:gd name="connsiteY0" fmla="*/ 0 h 2330776"/>
                <a:gd name="connsiteX1" fmla="*/ 2876110 w 2876110"/>
                <a:gd name="connsiteY1" fmla="*/ 2214 h 2330776"/>
                <a:gd name="connsiteX2" fmla="*/ 2834081 w 2876110"/>
                <a:gd name="connsiteY2" fmla="*/ 2330776 h 2330776"/>
                <a:gd name="connsiteX3" fmla="*/ 1443789 w 2876110"/>
                <a:gd name="connsiteY3" fmla="*/ 2290812 h 2330776"/>
                <a:gd name="connsiteX0" fmla="*/ 0 w 2876110"/>
                <a:gd name="connsiteY0" fmla="*/ 0 h 2313069"/>
                <a:gd name="connsiteX1" fmla="*/ 2876110 w 2876110"/>
                <a:gd name="connsiteY1" fmla="*/ 2214 h 2313069"/>
                <a:gd name="connsiteX2" fmla="*/ 2834082 w 2876110"/>
                <a:gd name="connsiteY2" fmla="*/ 2313069 h 2313069"/>
                <a:gd name="connsiteX3" fmla="*/ 1443789 w 2876110"/>
                <a:gd name="connsiteY3" fmla="*/ 2290812 h 2313069"/>
                <a:gd name="connsiteX0" fmla="*/ 0 w 2897126"/>
                <a:gd name="connsiteY0" fmla="*/ 0 h 2313069"/>
                <a:gd name="connsiteX1" fmla="*/ 2876110 w 2897126"/>
                <a:gd name="connsiteY1" fmla="*/ 2214 h 2313069"/>
                <a:gd name="connsiteX2" fmla="*/ 2897126 w 2897126"/>
                <a:gd name="connsiteY2" fmla="*/ 2313069 h 2313069"/>
                <a:gd name="connsiteX3" fmla="*/ 1443789 w 2897126"/>
                <a:gd name="connsiteY3" fmla="*/ 2290812 h 2313069"/>
                <a:gd name="connsiteX0" fmla="*/ 0 w 2897126"/>
                <a:gd name="connsiteY0" fmla="*/ 0 h 2295361"/>
                <a:gd name="connsiteX1" fmla="*/ 2876110 w 2897126"/>
                <a:gd name="connsiteY1" fmla="*/ 2214 h 2295361"/>
                <a:gd name="connsiteX2" fmla="*/ 2897126 w 2897126"/>
                <a:gd name="connsiteY2" fmla="*/ 2295361 h 2295361"/>
                <a:gd name="connsiteX3" fmla="*/ 1443789 w 2897126"/>
                <a:gd name="connsiteY3" fmla="*/ 2290812 h 2295361"/>
                <a:gd name="connsiteX0" fmla="*/ 0 w 2897126"/>
                <a:gd name="connsiteY0" fmla="*/ 19492 h 2314853"/>
                <a:gd name="connsiteX1" fmla="*/ 1543027 w 2897126"/>
                <a:gd name="connsiteY1" fmla="*/ 0 h 2314853"/>
                <a:gd name="connsiteX2" fmla="*/ 2897126 w 2897126"/>
                <a:gd name="connsiteY2" fmla="*/ 2314853 h 2314853"/>
                <a:gd name="connsiteX3" fmla="*/ 1443789 w 2897126"/>
                <a:gd name="connsiteY3" fmla="*/ 2310304 h 2314853"/>
                <a:gd name="connsiteX0" fmla="*/ 0 w 1905364"/>
                <a:gd name="connsiteY0" fmla="*/ 19492 h 2347412"/>
                <a:gd name="connsiteX1" fmla="*/ 1543027 w 1905364"/>
                <a:gd name="connsiteY1" fmla="*/ 0 h 2347412"/>
                <a:gd name="connsiteX2" fmla="*/ 1905364 w 1905364"/>
                <a:gd name="connsiteY2" fmla="*/ 2347412 h 2347412"/>
                <a:gd name="connsiteX3" fmla="*/ 1443789 w 1905364"/>
                <a:gd name="connsiteY3" fmla="*/ 2310304 h 2347412"/>
                <a:gd name="connsiteX0" fmla="*/ 0 w 1905364"/>
                <a:gd name="connsiteY0" fmla="*/ 0 h 2327920"/>
                <a:gd name="connsiteX1" fmla="*/ 1871467 w 1905364"/>
                <a:gd name="connsiteY1" fmla="*/ 13067 h 2327920"/>
                <a:gd name="connsiteX2" fmla="*/ 1905364 w 1905364"/>
                <a:gd name="connsiteY2" fmla="*/ 2327920 h 2327920"/>
                <a:gd name="connsiteX3" fmla="*/ 1443789 w 1905364"/>
                <a:gd name="connsiteY3" fmla="*/ 2290812 h 2327920"/>
                <a:gd name="connsiteX0" fmla="*/ 0 w 1918243"/>
                <a:gd name="connsiteY0" fmla="*/ 0 h 2290812"/>
                <a:gd name="connsiteX1" fmla="*/ 1871467 w 1918243"/>
                <a:gd name="connsiteY1" fmla="*/ 13067 h 2290812"/>
                <a:gd name="connsiteX2" fmla="*/ 1918243 w 1918243"/>
                <a:gd name="connsiteY2" fmla="*/ 2262802 h 2290812"/>
                <a:gd name="connsiteX3" fmla="*/ 1443789 w 1918243"/>
                <a:gd name="connsiteY3" fmla="*/ 2290812 h 2290812"/>
                <a:gd name="connsiteX0" fmla="*/ 0 w 1931123"/>
                <a:gd name="connsiteY0" fmla="*/ 0 h 2290812"/>
                <a:gd name="connsiteX1" fmla="*/ 1871467 w 1931123"/>
                <a:gd name="connsiteY1" fmla="*/ 13067 h 2290812"/>
                <a:gd name="connsiteX2" fmla="*/ 1931123 w 1931123"/>
                <a:gd name="connsiteY2" fmla="*/ 2279082 h 2290812"/>
                <a:gd name="connsiteX3" fmla="*/ 1443789 w 1931123"/>
                <a:gd name="connsiteY3" fmla="*/ 2290812 h 2290812"/>
                <a:gd name="connsiteX0" fmla="*/ 0 w 1950443"/>
                <a:gd name="connsiteY0" fmla="*/ 0 h 2300788"/>
                <a:gd name="connsiteX1" fmla="*/ 1871467 w 1950443"/>
                <a:gd name="connsiteY1" fmla="*/ 13067 h 2300788"/>
                <a:gd name="connsiteX2" fmla="*/ 1950443 w 1950443"/>
                <a:gd name="connsiteY2" fmla="*/ 2300788 h 2300788"/>
                <a:gd name="connsiteX3" fmla="*/ 1443789 w 1950443"/>
                <a:gd name="connsiteY3" fmla="*/ 2290812 h 2300788"/>
                <a:gd name="connsiteX0" fmla="*/ 0 w 1993827"/>
                <a:gd name="connsiteY0" fmla="*/ 0 h 2300788"/>
                <a:gd name="connsiteX1" fmla="*/ 1993827 w 1993827"/>
                <a:gd name="connsiteY1" fmla="*/ 34772 h 2300788"/>
                <a:gd name="connsiteX2" fmla="*/ 1950443 w 1993827"/>
                <a:gd name="connsiteY2" fmla="*/ 2300788 h 2300788"/>
                <a:gd name="connsiteX3" fmla="*/ 1443789 w 1993827"/>
                <a:gd name="connsiteY3" fmla="*/ 2290812 h 2300788"/>
                <a:gd name="connsiteX0" fmla="*/ 0 w 1950443"/>
                <a:gd name="connsiteY0" fmla="*/ 0 h 2300788"/>
                <a:gd name="connsiteX1" fmla="*/ 1948747 w 1950443"/>
                <a:gd name="connsiteY1" fmla="*/ 34772 h 2300788"/>
                <a:gd name="connsiteX2" fmla="*/ 1950443 w 1950443"/>
                <a:gd name="connsiteY2" fmla="*/ 2300788 h 2300788"/>
                <a:gd name="connsiteX3" fmla="*/ 1443789 w 1950443"/>
                <a:gd name="connsiteY3" fmla="*/ 2290812 h 2300788"/>
                <a:gd name="connsiteX0" fmla="*/ 0 w 1955224"/>
                <a:gd name="connsiteY0" fmla="*/ 3213 h 2304001"/>
                <a:gd name="connsiteX1" fmla="*/ 1955186 w 1955224"/>
                <a:gd name="connsiteY1" fmla="*/ 0 h 2304001"/>
                <a:gd name="connsiteX2" fmla="*/ 1950443 w 1955224"/>
                <a:gd name="connsiteY2" fmla="*/ 2304001 h 2304001"/>
                <a:gd name="connsiteX3" fmla="*/ 1443789 w 1955224"/>
                <a:gd name="connsiteY3" fmla="*/ 2294025 h 2304001"/>
              </a:gdLst>
              <a:ahLst/>
              <a:cxnLst>
                <a:cxn ang="0">
                  <a:pos x="connsiteX0" y="connsiteY0"/>
                </a:cxn>
                <a:cxn ang="0">
                  <a:pos x="connsiteX1" y="connsiteY1"/>
                </a:cxn>
                <a:cxn ang="0">
                  <a:pos x="connsiteX2" y="connsiteY2"/>
                </a:cxn>
                <a:cxn ang="0">
                  <a:pos x="connsiteX3" y="connsiteY3"/>
                </a:cxn>
              </a:cxnLst>
              <a:rect l="l" t="t" r="r" b="b"/>
              <a:pathLst>
                <a:path w="1955224" h="2304001">
                  <a:moveTo>
                    <a:pt x="0" y="3213"/>
                  </a:moveTo>
                  <a:lnTo>
                    <a:pt x="1955186" y="0"/>
                  </a:lnTo>
                  <a:cubicBezTo>
                    <a:pt x="1955751" y="755339"/>
                    <a:pt x="1949878" y="1548662"/>
                    <a:pt x="1950443" y="2304001"/>
                  </a:cubicBezTo>
                  <a:lnTo>
                    <a:pt x="1443789" y="2294025"/>
                  </a:lnTo>
                </a:path>
              </a:pathLst>
            </a:custGeom>
            <a:noFill/>
            <a:ln w="4127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75" name="Freeform 74"/>
            <p:cNvSpPr/>
            <p:nvPr/>
          </p:nvSpPr>
          <p:spPr bwMode="auto">
            <a:xfrm flipH="1">
              <a:off x="3627742" y="1375094"/>
              <a:ext cx="1763102" cy="2471750"/>
            </a:xfrm>
            <a:custGeom>
              <a:avLst/>
              <a:gdLst>
                <a:gd name="connsiteX0" fmla="*/ 0 w 1443789"/>
                <a:gd name="connsiteY0" fmla="*/ 0 h 2290812"/>
                <a:gd name="connsiteX1" fmla="*/ 1443789 w 1443789"/>
                <a:gd name="connsiteY1" fmla="*/ 2290812 h 2290812"/>
                <a:gd name="connsiteX0" fmla="*/ 0 w 1443789"/>
                <a:gd name="connsiteY0" fmla="*/ 0 h 2290812"/>
                <a:gd name="connsiteX1" fmla="*/ 543471 w 1443789"/>
                <a:gd name="connsiteY1" fmla="*/ 825622 h 2290812"/>
                <a:gd name="connsiteX2" fmla="*/ 1443789 w 1443789"/>
                <a:gd name="connsiteY2" fmla="*/ 2290812 h 2290812"/>
                <a:gd name="connsiteX0" fmla="*/ 0 w 1443789"/>
                <a:gd name="connsiteY0" fmla="*/ 0 h 2290812"/>
                <a:gd name="connsiteX1" fmla="*/ 1443789 w 1443789"/>
                <a:gd name="connsiteY1" fmla="*/ 2290812 h 2290812"/>
                <a:gd name="connsiteX0" fmla="*/ 0 w 1443789"/>
                <a:gd name="connsiteY0" fmla="*/ 0 h 2290812"/>
                <a:gd name="connsiteX1" fmla="*/ 532964 w 1443789"/>
                <a:gd name="connsiteY1" fmla="*/ 834476 h 2290812"/>
                <a:gd name="connsiteX2" fmla="*/ 1443789 w 1443789"/>
                <a:gd name="connsiteY2" fmla="*/ 2290812 h 2290812"/>
                <a:gd name="connsiteX0" fmla="*/ 0 w 2876110"/>
                <a:gd name="connsiteY0" fmla="*/ 70 h 2290882"/>
                <a:gd name="connsiteX1" fmla="*/ 2876110 w 2876110"/>
                <a:gd name="connsiteY1" fmla="*/ 2284 h 2290882"/>
                <a:gd name="connsiteX2" fmla="*/ 1443789 w 2876110"/>
                <a:gd name="connsiteY2" fmla="*/ 2290882 h 2290882"/>
                <a:gd name="connsiteX0" fmla="*/ 0 w 2930055"/>
                <a:gd name="connsiteY0" fmla="*/ 0 h 2290812"/>
                <a:gd name="connsiteX1" fmla="*/ 2876110 w 2930055"/>
                <a:gd name="connsiteY1" fmla="*/ 2214 h 2290812"/>
                <a:gd name="connsiteX2" fmla="*/ 1846387 w 2930055"/>
                <a:gd name="connsiteY2" fmla="*/ 976137 h 2290812"/>
                <a:gd name="connsiteX3" fmla="*/ 1443789 w 2930055"/>
                <a:gd name="connsiteY3" fmla="*/ 2290812 h 2290812"/>
                <a:gd name="connsiteX0" fmla="*/ 0 w 3019618"/>
                <a:gd name="connsiteY0" fmla="*/ 0 h 2351957"/>
                <a:gd name="connsiteX1" fmla="*/ 2876110 w 3019618"/>
                <a:gd name="connsiteY1" fmla="*/ 2214 h 2351957"/>
                <a:gd name="connsiteX2" fmla="*/ 2697485 w 3019618"/>
                <a:gd name="connsiteY2" fmla="*/ 2206823 h 2351957"/>
                <a:gd name="connsiteX3" fmla="*/ 1443789 w 3019618"/>
                <a:gd name="connsiteY3" fmla="*/ 2290812 h 2351957"/>
                <a:gd name="connsiteX0" fmla="*/ 0 w 2876110"/>
                <a:gd name="connsiteY0" fmla="*/ 0 h 2351957"/>
                <a:gd name="connsiteX1" fmla="*/ 2876110 w 2876110"/>
                <a:gd name="connsiteY1" fmla="*/ 2214 h 2351957"/>
                <a:gd name="connsiteX2" fmla="*/ 2697485 w 2876110"/>
                <a:gd name="connsiteY2" fmla="*/ 2206823 h 2351957"/>
                <a:gd name="connsiteX3" fmla="*/ 1443789 w 2876110"/>
                <a:gd name="connsiteY3" fmla="*/ 2290812 h 2351957"/>
                <a:gd name="connsiteX0" fmla="*/ 0 w 2876110"/>
                <a:gd name="connsiteY0" fmla="*/ 0 h 2290812"/>
                <a:gd name="connsiteX1" fmla="*/ 2876110 w 2876110"/>
                <a:gd name="connsiteY1" fmla="*/ 2214 h 2290812"/>
                <a:gd name="connsiteX2" fmla="*/ 2697485 w 2876110"/>
                <a:gd name="connsiteY2" fmla="*/ 2206823 h 2290812"/>
                <a:gd name="connsiteX3" fmla="*/ 1443789 w 2876110"/>
                <a:gd name="connsiteY3" fmla="*/ 2290812 h 2290812"/>
                <a:gd name="connsiteX0" fmla="*/ 0 w 2876110"/>
                <a:gd name="connsiteY0" fmla="*/ 0 h 2330776"/>
                <a:gd name="connsiteX1" fmla="*/ 2876110 w 2876110"/>
                <a:gd name="connsiteY1" fmla="*/ 2214 h 2330776"/>
                <a:gd name="connsiteX2" fmla="*/ 2834081 w 2876110"/>
                <a:gd name="connsiteY2" fmla="*/ 2330776 h 2330776"/>
                <a:gd name="connsiteX3" fmla="*/ 1443789 w 2876110"/>
                <a:gd name="connsiteY3" fmla="*/ 2290812 h 2330776"/>
                <a:gd name="connsiteX0" fmla="*/ 0 w 2876110"/>
                <a:gd name="connsiteY0" fmla="*/ 0 h 2313069"/>
                <a:gd name="connsiteX1" fmla="*/ 2876110 w 2876110"/>
                <a:gd name="connsiteY1" fmla="*/ 2214 h 2313069"/>
                <a:gd name="connsiteX2" fmla="*/ 2834082 w 2876110"/>
                <a:gd name="connsiteY2" fmla="*/ 2313069 h 2313069"/>
                <a:gd name="connsiteX3" fmla="*/ 1443789 w 2876110"/>
                <a:gd name="connsiteY3" fmla="*/ 2290812 h 2313069"/>
                <a:gd name="connsiteX0" fmla="*/ 0 w 2897126"/>
                <a:gd name="connsiteY0" fmla="*/ 0 h 2313069"/>
                <a:gd name="connsiteX1" fmla="*/ 2876110 w 2897126"/>
                <a:gd name="connsiteY1" fmla="*/ 2214 h 2313069"/>
                <a:gd name="connsiteX2" fmla="*/ 2897126 w 2897126"/>
                <a:gd name="connsiteY2" fmla="*/ 2313069 h 2313069"/>
                <a:gd name="connsiteX3" fmla="*/ 1443789 w 2897126"/>
                <a:gd name="connsiteY3" fmla="*/ 2290812 h 2313069"/>
                <a:gd name="connsiteX0" fmla="*/ 0 w 2897126"/>
                <a:gd name="connsiteY0" fmla="*/ 0 h 2295361"/>
                <a:gd name="connsiteX1" fmla="*/ 2876110 w 2897126"/>
                <a:gd name="connsiteY1" fmla="*/ 2214 h 2295361"/>
                <a:gd name="connsiteX2" fmla="*/ 2897126 w 2897126"/>
                <a:gd name="connsiteY2" fmla="*/ 2295361 h 2295361"/>
                <a:gd name="connsiteX3" fmla="*/ 1443789 w 2897126"/>
                <a:gd name="connsiteY3" fmla="*/ 2290812 h 2295361"/>
                <a:gd name="connsiteX0" fmla="*/ 0 w 2876110"/>
                <a:gd name="connsiteY0" fmla="*/ 0 h 2290876"/>
                <a:gd name="connsiteX1" fmla="*/ 2876110 w 2876110"/>
                <a:gd name="connsiteY1" fmla="*/ 2214 h 2290876"/>
                <a:gd name="connsiteX2" fmla="*/ 1944004 w 2876110"/>
                <a:gd name="connsiteY2" fmla="*/ 2268228 h 2290876"/>
                <a:gd name="connsiteX3" fmla="*/ 1443789 w 2876110"/>
                <a:gd name="connsiteY3" fmla="*/ 2290812 h 2290876"/>
                <a:gd name="connsiteX0" fmla="*/ 0 w 2000269"/>
                <a:gd name="connsiteY0" fmla="*/ 0 h 2290876"/>
                <a:gd name="connsiteX1" fmla="*/ 2000269 w 2000269"/>
                <a:gd name="connsiteY1" fmla="*/ 7641 h 2290876"/>
                <a:gd name="connsiteX2" fmla="*/ 1944004 w 2000269"/>
                <a:gd name="connsiteY2" fmla="*/ 2268228 h 2290876"/>
                <a:gd name="connsiteX3" fmla="*/ 1443789 w 2000269"/>
                <a:gd name="connsiteY3" fmla="*/ 2290812 h 2290876"/>
                <a:gd name="connsiteX0" fmla="*/ 0 w 2000269"/>
                <a:gd name="connsiteY0" fmla="*/ 0 h 2300787"/>
                <a:gd name="connsiteX1" fmla="*/ 2000269 w 2000269"/>
                <a:gd name="connsiteY1" fmla="*/ 7641 h 2300787"/>
                <a:gd name="connsiteX2" fmla="*/ 1944004 w 2000269"/>
                <a:gd name="connsiteY2" fmla="*/ 2300787 h 2300787"/>
                <a:gd name="connsiteX3" fmla="*/ 1443789 w 2000269"/>
                <a:gd name="connsiteY3" fmla="*/ 2290812 h 2300787"/>
                <a:gd name="connsiteX0" fmla="*/ 0 w 2000269"/>
                <a:gd name="connsiteY0" fmla="*/ 0 h 2290893"/>
                <a:gd name="connsiteX1" fmla="*/ 2000269 w 2000269"/>
                <a:gd name="connsiteY1" fmla="*/ 7641 h 2290893"/>
                <a:gd name="connsiteX2" fmla="*/ 1924684 w 2000269"/>
                <a:gd name="connsiteY2" fmla="*/ 2273654 h 2290893"/>
                <a:gd name="connsiteX3" fmla="*/ 1443789 w 2000269"/>
                <a:gd name="connsiteY3" fmla="*/ 2290812 h 2290893"/>
                <a:gd name="connsiteX0" fmla="*/ 0 w 2000269"/>
                <a:gd name="connsiteY0" fmla="*/ 0 h 2273654"/>
                <a:gd name="connsiteX1" fmla="*/ 2000269 w 2000269"/>
                <a:gd name="connsiteY1" fmla="*/ 7641 h 2273654"/>
                <a:gd name="connsiteX2" fmla="*/ 1924684 w 2000269"/>
                <a:gd name="connsiteY2" fmla="*/ 2273654 h 2273654"/>
                <a:gd name="connsiteX3" fmla="*/ 1450229 w 2000269"/>
                <a:gd name="connsiteY3" fmla="*/ 2258253 h 2273654"/>
                <a:gd name="connsiteX0" fmla="*/ 0 w 2000269"/>
                <a:gd name="connsiteY0" fmla="*/ 0 h 2273654"/>
                <a:gd name="connsiteX1" fmla="*/ 2000269 w 2000269"/>
                <a:gd name="connsiteY1" fmla="*/ 7641 h 2273654"/>
                <a:gd name="connsiteX2" fmla="*/ 1924684 w 2000269"/>
                <a:gd name="connsiteY2" fmla="*/ 2273654 h 2273654"/>
                <a:gd name="connsiteX3" fmla="*/ 1450229 w 2000269"/>
                <a:gd name="connsiteY3" fmla="*/ 2269106 h 2273654"/>
                <a:gd name="connsiteX0" fmla="*/ 0 w 1924684"/>
                <a:gd name="connsiteY0" fmla="*/ 0 h 2273654"/>
                <a:gd name="connsiteX1" fmla="*/ 1922989 w 1924684"/>
                <a:gd name="connsiteY1" fmla="*/ 29347 h 2273654"/>
                <a:gd name="connsiteX2" fmla="*/ 1924684 w 1924684"/>
                <a:gd name="connsiteY2" fmla="*/ 2273654 h 2273654"/>
                <a:gd name="connsiteX3" fmla="*/ 1450229 w 1924684"/>
                <a:gd name="connsiteY3" fmla="*/ 2269106 h 2273654"/>
                <a:gd name="connsiteX0" fmla="*/ 0 w 1924684"/>
                <a:gd name="connsiteY0" fmla="*/ 0 h 2273654"/>
                <a:gd name="connsiteX1" fmla="*/ 1922989 w 1924684"/>
                <a:gd name="connsiteY1" fmla="*/ 2215 h 2273654"/>
                <a:gd name="connsiteX2" fmla="*/ 1924684 w 1924684"/>
                <a:gd name="connsiteY2" fmla="*/ 2273654 h 2273654"/>
                <a:gd name="connsiteX3" fmla="*/ 1450229 w 1924684"/>
                <a:gd name="connsiteY3" fmla="*/ 2269106 h 2273654"/>
              </a:gdLst>
              <a:ahLst/>
              <a:cxnLst>
                <a:cxn ang="0">
                  <a:pos x="connsiteX0" y="connsiteY0"/>
                </a:cxn>
                <a:cxn ang="0">
                  <a:pos x="connsiteX1" y="connsiteY1"/>
                </a:cxn>
                <a:cxn ang="0">
                  <a:pos x="connsiteX2" y="connsiteY2"/>
                </a:cxn>
                <a:cxn ang="0">
                  <a:pos x="connsiteX3" y="connsiteY3"/>
                </a:cxn>
              </a:cxnLst>
              <a:rect l="l" t="t" r="r" b="b"/>
              <a:pathLst>
                <a:path w="1924684" h="2273654">
                  <a:moveTo>
                    <a:pt x="0" y="0"/>
                  </a:moveTo>
                  <a:lnTo>
                    <a:pt x="1922989" y="2215"/>
                  </a:lnTo>
                  <a:lnTo>
                    <a:pt x="1924684" y="2273654"/>
                  </a:lnTo>
                  <a:cubicBezTo>
                    <a:pt x="1440238" y="2272138"/>
                    <a:pt x="1934675" y="2270622"/>
                    <a:pt x="1450229" y="2269106"/>
                  </a:cubicBezTo>
                </a:path>
              </a:pathLst>
            </a:custGeom>
            <a:noFill/>
            <a:ln w="412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a:p>
          </p:txBody>
        </p:sp>
      </p:grpSp>
      <p:sp>
        <p:nvSpPr>
          <p:cNvPr id="3" name="Rectangle 2"/>
          <p:cNvSpPr/>
          <p:nvPr/>
        </p:nvSpPr>
        <p:spPr>
          <a:xfrm>
            <a:off x="686763" y="1774874"/>
            <a:ext cx="4540726" cy="3268587"/>
          </a:xfrm>
          <a:prstGeom prst="rect">
            <a:avLst/>
          </a:prstGeom>
        </p:spPr>
        <p:txBody>
          <a:bodyPr wrap="square">
            <a:spAutoFit/>
          </a:bodyPr>
          <a:lstStyle/>
          <a:p>
            <a:pPr marL="342900" indent="-342900" eaLnBrk="0" hangingPunct="0">
              <a:spcBef>
                <a:spcPct val="20000"/>
              </a:spcBef>
              <a:buFontTx/>
              <a:buChar char="•"/>
            </a:pPr>
            <a:r>
              <a:rPr lang="en-US" sz="2400" dirty="0">
                <a:solidFill>
                  <a:srgbClr val="3333CC"/>
                </a:solidFill>
              </a:rPr>
              <a:t>Multibody has state, expects forces etc. from external sources</a:t>
            </a:r>
          </a:p>
          <a:p>
            <a:pPr marL="342900" indent="-342900" eaLnBrk="0" hangingPunct="0">
              <a:spcBef>
                <a:spcPct val="20000"/>
              </a:spcBef>
              <a:buFontTx/>
              <a:buChar char="•"/>
            </a:pPr>
            <a:r>
              <a:rPr lang="en-US" sz="2400" dirty="0">
                <a:solidFill>
                  <a:srgbClr val="3333CC"/>
                </a:solidFill>
              </a:rPr>
              <a:t>Dynamics interfaces with sensors/actuators </a:t>
            </a:r>
          </a:p>
          <a:p>
            <a:pPr marL="342900" indent="-342900" eaLnBrk="0" hangingPunct="0">
              <a:spcBef>
                <a:spcPct val="20000"/>
              </a:spcBef>
              <a:buFontTx/>
              <a:buChar char="•"/>
            </a:pPr>
            <a:r>
              <a:rPr lang="en-US" sz="2400" dirty="0">
                <a:solidFill>
                  <a:srgbClr val="3333CC"/>
                </a:solidFill>
              </a:rPr>
              <a:t>Closing the loop with software</a:t>
            </a:r>
          </a:p>
          <a:p>
            <a:pPr marL="342900" indent="-342900" eaLnBrk="0" hangingPunct="0">
              <a:spcBef>
                <a:spcPct val="20000"/>
              </a:spcBef>
              <a:buFontTx/>
              <a:buChar char="•"/>
            </a:pPr>
            <a:r>
              <a:rPr lang="en-US" sz="2400" dirty="0">
                <a:solidFill>
                  <a:srgbClr val="3333CC"/>
                </a:solidFill>
              </a:rPr>
              <a:t>Time propagator</a:t>
            </a:r>
          </a:p>
        </p:txBody>
      </p:sp>
      <p:sp>
        <p:nvSpPr>
          <p:cNvPr id="38" name="Text Box 63"/>
          <p:cNvSpPr txBox="1">
            <a:spLocks noChangeArrowheads="1"/>
          </p:cNvSpPr>
          <p:nvPr/>
        </p:nvSpPr>
        <p:spPr bwMode="auto">
          <a:xfrm>
            <a:off x="7123154" y="3041578"/>
            <a:ext cx="1879128" cy="52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0000FF"/>
                </a:solidFill>
                <a:latin typeface="Arial"/>
              </a:rPr>
              <a:t>Multibody</a:t>
            </a:r>
          </a:p>
        </p:txBody>
      </p:sp>
      <p:sp>
        <p:nvSpPr>
          <p:cNvPr id="2" name="Rectangle 1"/>
          <p:cNvSpPr/>
          <p:nvPr/>
        </p:nvSpPr>
        <p:spPr>
          <a:xfrm>
            <a:off x="7618741" y="5206416"/>
            <a:ext cx="952505" cy="307777"/>
          </a:xfrm>
          <a:prstGeom prst="rect">
            <a:avLst/>
          </a:prstGeom>
        </p:spPr>
        <p:txBody>
          <a:bodyPr wrap="none">
            <a:spAutoFit/>
          </a:bodyPr>
          <a:lstStyle/>
          <a:p>
            <a:pPr algn="l" eaLnBrk="0" hangingPunct="0">
              <a:spcBef>
                <a:spcPct val="20000"/>
              </a:spcBef>
            </a:pPr>
            <a:r>
              <a:rPr lang="en-US" b="1" i="1" dirty="0">
                <a:solidFill>
                  <a:srgbClr val="FF0000"/>
                </a:solidFill>
              </a:rPr>
              <a:t>DSHELL </a:t>
            </a:r>
          </a:p>
        </p:txBody>
      </p:sp>
      <p:sp>
        <p:nvSpPr>
          <p:cNvPr id="7" name="Rectangle 6"/>
          <p:cNvSpPr/>
          <p:nvPr/>
        </p:nvSpPr>
        <p:spPr>
          <a:xfrm>
            <a:off x="7511339" y="4149529"/>
            <a:ext cx="803425" cy="307777"/>
          </a:xfrm>
          <a:prstGeom prst="rect">
            <a:avLst/>
          </a:prstGeom>
        </p:spPr>
        <p:txBody>
          <a:bodyPr wrap="none">
            <a:spAutoFit/>
          </a:bodyPr>
          <a:lstStyle/>
          <a:p>
            <a:r>
              <a:rPr lang="en-US" b="1" i="1" dirty="0">
                <a:solidFill>
                  <a:srgbClr val="FF0000"/>
                </a:solidFill>
              </a:rPr>
              <a:t>DARTS</a:t>
            </a:r>
            <a:endParaRPr lang="en-US" dirty="0">
              <a:solidFill>
                <a:srgbClr val="FF0000"/>
              </a:solidFill>
            </a:endParaRPr>
          </a:p>
        </p:txBody>
      </p:sp>
      <p:sp>
        <p:nvSpPr>
          <p:cNvPr id="42" name="Rectangle 41"/>
          <p:cNvSpPr/>
          <p:nvPr/>
        </p:nvSpPr>
        <p:spPr>
          <a:xfrm>
            <a:off x="1946694" y="5982462"/>
            <a:ext cx="8305800" cy="707886"/>
          </a:xfrm>
          <a:prstGeom prst="rect">
            <a:avLst/>
          </a:prstGeom>
        </p:spPr>
        <p:txBody>
          <a:bodyPr wrap="square">
            <a:spAutoFit/>
          </a:bodyPr>
          <a:lstStyle/>
          <a:p>
            <a:pPr algn="l" eaLnBrk="0" hangingPunct="0">
              <a:spcBef>
                <a:spcPct val="20000"/>
              </a:spcBef>
            </a:pPr>
            <a:r>
              <a:rPr lang="en-US" sz="2000" i="1" dirty="0">
                <a:solidFill>
                  <a:srgbClr val="FF0000"/>
                </a:solidFill>
              </a:rPr>
              <a:t>How we manage the interfaces between the dynamics and device models has a crucial impact on sim </a:t>
            </a:r>
            <a:r>
              <a:rPr lang="en-US" sz="2000" b="1" i="1" dirty="0">
                <a:solidFill>
                  <a:srgbClr val="FF0000"/>
                </a:solidFill>
              </a:rPr>
              <a:t>brittleness</a:t>
            </a:r>
            <a:r>
              <a:rPr lang="en-US" sz="2000" i="1" dirty="0">
                <a:solidFill>
                  <a:srgbClr val="FF0000"/>
                </a:solidFill>
              </a:rPr>
              <a:t> and </a:t>
            </a:r>
            <a:r>
              <a:rPr lang="en-US" sz="2000" b="1" i="1" dirty="0">
                <a:solidFill>
                  <a:srgbClr val="FF0000"/>
                </a:solidFill>
              </a:rPr>
              <a:t>scalabilit</a:t>
            </a:r>
            <a:r>
              <a:rPr lang="en-US" sz="2000" i="1" dirty="0">
                <a:solidFill>
                  <a:srgbClr val="FF0000"/>
                </a:solidFill>
              </a:rPr>
              <a:t>y.</a:t>
            </a:r>
          </a:p>
        </p:txBody>
      </p:sp>
    </p:spTree>
    <p:extLst>
      <p:ext uri="{BB962C8B-B14F-4D97-AF65-F5344CB8AC3E}">
        <p14:creationId xmlns:p14="http://schemas.microsoft.com/office/powerpoint/2010/main" val="13662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30</a:t>
            </a:fld>
            <a:endParaRPr lang="en-US">
              <a:solidFill>
                <a:srgbClr val="000000"/>
              </a:solidFill>
            </a:endParaRPr>
          </a:p>
        </p:txBody>
      </p:sp>
      <p:sp>
        <p:nvSpPr>
          <p:cNvPr id="4" name="Title 3"/>
          <p:cNvSpPr>
            <a:spLocks noGrp="1"/>
          </p:cNvSpPr>
          <p:nvPr>
            <p:ph type="title"/>
          </p:nvPr>
        </p:nvSpPr>
        <p:spPr/>
        <p:txBody>
          <a:bodyPr/>
          <a:lstStyle/>
          <a:p>
            <a:r>
              <a:rPr lang="en-US"/>
              <a:t>Basic Assembly Information</a:t>
            </a:r>
            <a:endParaRPr lang="en-US" dirty="0"/>
          </a:p>
        </p:txBody>
      </p:sp>
      <p:sp>
        <p:nvSpPr>
          <p:cNvPr id="5" name="Content Placeholder 4"/>
          <p:cNvSpPr>
            <a:spLocks noGrp="1"/>
          </p:cNvSpPr>
          <p:nvPr>
            <p:ph type="body" idx="1"/>
          </p:nvPr>
        </p:nvSpPr>
        <p:spPr/>
        <p:txBody>
          <a:bodyPr/>
          <a:lstStyle/>
          <a:p>
            <a:r>
              <a:rPr lang="en-US" dirty="0"/>
              <a:t>Sources of Assembly internal information</a:t>
            </a:r>
          </a:p>
          <a:p>
            <a:pPr lvl="1"/>
            <a:r>
              <a:rPr lang="en-US" dirty="0"/>
              <a:t>Run script “</a:t>
            </a:r>
            <a:r>
              <a:rPr lang="en-US" dirty="0" err="1"/>
              <a:t>config</a:t>
            </a:r>
            <a:r>
              <a:rPr lang="en-US" dirty="0"/>
              <a:t>” dictionary</a:t>
            </a:r>
          </a:p>
          <a:p>
            <a:pPr lvl="2"/>
            <a:r>
              <a:rPr lang="en-US" dirty="0"/>
              <a:t>Assembly Code</a:t>
            </a:r>
          </a:p>
          <a:p>
            <a:pPr lvl="1"/>
            <a:r>
              <a:rPr lang="en-US" dirty="0"/>
              <a:t>Direct access through “</a:t>
            </a:r>
            <a:r>
              <a:rPr lang="en-US" dirty="0" err="1"/>
              <a:t>specNodes</a:t>
            </a:r>
            <a:r>
              <a:rPr lang="en-US" dirty="0"/>
              <a:t>”</a:t>
            </a:r>
          </a:p>
          <a:p>
            <a:pPr lvl="1"/>
            <a:r>
              <a:rPr lang="en-US" dirty="0"/>
              <a:t>Assembly functions</a:t>
            </a:r>
          </a:p>
          <a:p>
            <a:pPr lvl="1"/>
            <a:r>
              <a:rPr lang="en-US" dirty="0" err="1"/>
              <a:t>Dshell</a:t>
            </a:r>
            <a:r>
              <a:rPr lang="en-US" dirty="0"/>
              <a:t> GUI simulation data browser</a:t>
            </a:r>
          </a:p>
          <a:p>
            <a:endParaRPr lang="en-US" dirty="0"/>
          </a:p>
          <a:p>
            <a:endParaRPr lang="en-US" dirty="0"/>
          </a:p>
        </p:txBody>
      </p:sp>
    </p:spTree>
    <p:extLst>
      <p:ext uri="{BB962C8B-B14F-4D97-AF65-F5344CB8AC3E}">
        <p14:creationId xmlns:p14="http://schemas.microsoft.com/office/powerpoint/2010/main" val="2415335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31</a:t>
            </a:fld>
            <a:endParaRPr lang="en-US">
              <a:solidFill>
                <a:srgbClr val="000000"/>
              </a:solidFill>
            </a:endParaRPr>
          </a:p>
        </p:txBody>
      </p:sp>
      <p:sp>
        <p:nvSpPr>
          <p:cNvPr id="2" name="Title 1"/>
          <p:cNvSpPr>
            <a:spLocks noGrp="1"/>
          </p:cNvSpPr>
          <p:nvPr>
            <p:ph type="title"/>
          </p:nvPr>
        </p:nvSpPr>
        <p:spPr/>
        <p:txBody>
          <a:bodyPr/>
          <a:lstStyle/>
          <a:p>
            <a:r>
              <a:rPr lang="en-US" dirty="0"/>
              <a:t>Assembly Spec Node</a:t>
            </a:r>
          </a:p>
        </p:txBody>
      </p:sp>
      <p:sp>
        <p:nvSpPr>
          <p:cNvPr id="3" name="Content Placeholder 2"/>
          <p:cNvSpPr>
            <a:spLocks noGrp="1"/>
          </p:cNvSpPr>
          <p:nvPr>
            <p:ph type="body" idx="1"/>
          </p:nvPr>
        </p:nvSpPr>
        <p:spPr/>
        <p:txBody>
          <a:bodyPr>
            <a:normAutofit fontScale="92500" lnSpcReduction="10000"/>
          </a:bodyPr>
          <a:lstStyle/>
          <a:p>
            <a:r>
              <a:rPr lang="en-US" sz="2800" dirty="0"/>
              <a:t>Assembly data is accessible through its “spec Node”   (the </a:t>
            </a:r>
            <a:r>
              <a:rPr lang="en-US" sz="2800" dirty="0" err="1"/>
              <a:t>DVar</a:t>
            </a:r>
            <a:r>
              <a:rPr lang="en-US" sz="2800" dirty="0"/>
              <a:t> interface)</a:t>
            </a:r>
          </a:p>
          <a:p>
            <a:pPr lvl="1">
              <a:spcBef>
                <a:spcPts val="1200"/>
              </a:spcBef>
              <a:spcAft>
                <a:spcPts val="600"/>
              </a:spcAft>
            </a:pPr>
            <a:r>
              <a:rPr lang="en-US" sz="2400" dirty="0"/>
              <a:t>Get the model object </a:t>
            </a:r>
            <a:r>
              <a:rPr lang="en-US" sz="2400" dirty="0" err="1"/>
              <a:t>specnode</a:t>
            </a:r>
            <a:br>
              <a:rPr lang="en-US" sz="2400" dirty="0"/>
            </a:br>
            <a:endParaRPr lang="en-US" sz="2400" dirty="0"/>
          </a:p>
          <a:p>
            <a:pPr lvl="1">
              <a:spcBef>
                <a:spcPts val="1200"/>
              </a:spcBef>
            </a:pPr>
            <a:r>
              <a:rPr lang="en-US" sz="2400" dirty="0"/>
              <a:t>Peek / Poke its data</a:t>
            </a:r>
          </a:p>
          <a:p>
            <a:pPr lvl="1">
              <a:spcBef>
                <a:spcPts val="1200"/>
              </a:spcBef>
            </a:pPr>
            <a:endParaRPr lang="en-US" sz="2400" dirty="0"/>
          </a:p>
          <a:p>
            <a:pPr lvl="1">
              <a:spcBef>
                <a:spcPts val="1200"/>
              </a:spcBef>
            </a:pPr>
            <a:endParaRPr lang="en-US" sz="2400" dirty="0"/>
          </a:p>
          <a:p>
            <a:pPr lvl="1">
              <a:spcBef>
                <a:spcPts val="1200"/>
              </a:spcBef>
            </a:pPr>
            <a:endParaRPr lang="en-US" sz="2400" dirty="0"/>
          </a:p>
          <a:p>
            <a:pPr lvl="1">
              <a:spcBef>
                <a:spcPts val="1200"/>
              </a:spcBef>
            </a:pPr>
            <a:endParaRPr lang="en-US" sz="2400" dirty="0"/>
          </a:p>
          <a:p>
            <a:pPr lvl="1">
              <a:spcBef>
                <a:spcPts val="1200"/>
              </a:spcBef>
            </a:pPr>
            <a:r>
              <a:rPr lang="en-US" sz="2400" dirty="0"/>
              <a:t>Most useful to get data for contained models, </a:t>
            </a:r>
            <a:r>
              <a:rPr lang="en-US" sz="2400" dirty="0" err="1"/>
              <a:t>etc</a:t>
            </a:r>
            <a:endParaRPr lang="en-US" sz="2400" dirty="0"/>
          </a:p>
        </p:txBody>
      </p:sp>
      <p:sp>
        <p:nvSpPr>
          <p:cNvPr id="7" name="TextBox 6"/>
          <p:cNvSpPr txBox="1"/>
          <p:nvPr/>
        </p:nvSpPr>
        <p:spPr>
          <a:xfrm>
            <a:off x="2768184" y="2853811"/>
            <a:ext cx="4804348" cy="307777"/>
          </a:xfrm>
          <a:prstGeom prst="rect">
            <a:avLst/>
          </a:prstGeom>
          <a:solidFill>
            <a:srgbClr val="FFCD9A"/>
          </a:solidFill>
          <a:ln>
            <a:solidFill>
              <a:schemeClr val="tx1"/>
            </a:solidFill>
          </a:ln>
        </p:spPr>
        <p:txBody>
          <a:bodyPr wrap="square" rtlCol="0">
            <a:spAutoFit/>
          </a:bodyPr>
          <a:lstStyle/>
          <a:p>
            <a:pPr algn="l"/>
            <a:r>
              <a:rPr lang="en-US" b="1" dirty="0" err="1">
                <a:latin typeface="Consolas" panose="020B0609020204030204" pitchFamily="49" charset="0"/>
              </a:rPr>
              <a:t>aspn</a:t>
            </a:r>
            <a:r>
              <a:rPr lang="en-US" b="1" dirty="0">
                <a:latin typeface="Consolas" panose="020B0609020204030204" pitchFamily="49" charset="0"/>
              </a:rPr>
              <a:t> = </a:t>
            </a:r>
            <a:r>
              <a:rPr lang="en-US" b="1" dirty="0" err="1">
                <a:latin typeface="Consolas" panose="020B0609020204030204" pitchFamily="49" charset="0"/>
              </a:rPr>
              <a:t>asm.specNode</a:t>
            </a:r>
            <a:r>
              <a:rPr lang="en-US" b="1" dirty="0">
                <a:latin typeface="Consolas" panose="020B0609020204030204" pitchFamily="49" charset="0"/>
              </a:rPr>
              <a:t>()</a:t>
            </a:r>
          </a:p>
        </p:txBody>
      </p:sp>
      <p:sp>
        <p:nvSpPr>
          <p:cNvPr id="8" name="TextBox 7"/>
          <p:cNvSpPr txBox="1"/>
          <p:nvPr/>
        </p:nvSpPr>
        <p:spPr>
          <a:xfrm>
            <a:off x="2758434" y="3714138"/>
            <a:ext cx="7696201" cy="1477328"/>
          </a:xfrm>
          <a:prstGeom prst="rect">
            <a:avLst/>
          </a:prstGeom>
          <a:solidFill>
            <a:srgbClr val="FFCD9A"/>
          </a:solidFill>
          <a:ln>
            <a:solidFill>
              <a:schemeClr val="tx1"/>
            </a:solidFill>
          </a:ln>
        </p:spPr>
        <p:txBody>
          <a:bodyPr wrap="square" rtlCol="0">
            <a:spAutoFit/>
          </a:bodyPr>
          <a:lstStyle/>
          <a:p>
            <a:pPr lvl="2">
              <a:spcBef>
                <a:spcPts val="1200"/>
              </a:spcBef>
              <a:tabLst>
                <a:tab pos="7999413" algn="r"/>
              </a:tabLst>
            </a:pPr>
            <a:r>
              <a:rPr lang="en-US" b="1" dirty="0" err="1">
                <a:latin typeface="Consolas" panose="020B0609020204030204" pitchFamily="49" charset="0"/>
              </a:rPr>
              <a:t>aspn</a:t>
            </a:r>
            <a:r>
              <a:rPr lang="en-US" b="1" dirty="0">
                <a:latin typeface="Consolas" panose="020B0609020204030204" pitchFamily="49" charset="0"/>
              </a:rPr>
              <a:t>() </a:t>
            </a:r>
            <a:r>
              <a:rPr lang="en-US" b="1" dirty="0">
                <a:sym typeface="Wingdings" panose="05000000000000000000" pitchFamily="2" charset="2"/>
              </a:rPr>
              <a:t></a:t>
            </a:r>
            <a:r>
              <a:rPr lang="en-US" dirty="0">
                <a:sym typeface="Wingdings" panose="05000000000000000000" pitchFamily="2" charset="2"/>
              </a:rPr>
              <a:t> 	</a:t>
            </a:r>
            <a:r>
              <a:rPr lang="en-US" i="1" dirty="0">
                <a:sym typeface="Wingdings" panose="05000000000000000000" pitchFamily="2" charset="2"/>
              </a:rPr>
              <a:t>get python dictionary of all assembly data</a:t>
            </a:r>
          </a:p>
          <a:p>
            <a:pPr lvl="2">
              <a:spcBef>
                <a:spcPts val="1200"/>
              </a:spcBef>
              <a:tabLst>
                <a:tab pos="7999413" algn="r"/>
              </a:tabLst>
            </a:pPr>
            <a:r>
              <a:rPr lang="en-US" b="1" dirty="0" err="1">
                <a:latin typeface="Consolas" panose="020B0609020204030204" pitchFamily="49" charset="0"/>
                <a:sym typeface="Wingdings" panose="05000000000000000000" pitchFamily="2" charset="2"/>
              </a:rPr>
              <a:t>aspn.keys</a:t>
            </a:r>
            <a:r>
              <a:rPr lang="en-US" b="1" dirty="0">
                <a:latin typeface="Consolas" panose="020B0609020204030204" pitchFamily="49" charset="0"/>
                <a:sym typeface="Wingdings" panose="05000000000000000000" pitchFamily="2" charset="2"/>
              </a:rPr>
              <a:t>() </a:t>
            </a:r>
            <a:r>
              <a:rPr lang="en-US" dirty="0">
                <a:sym typeface="Wingdings" panose="05000000000000000000" pitchFamily="2" charset="2"/>
              </a:rPr>
              <a:t>	 </a:t>
            </a:r>
            <a:r>
              <a:rPr lang="en-US" i="1" dirty="0">
                <a:sym typeface="Wingdings" panose="05000000000000000000" pitchFamily="2" charset="2"/>
              </a:rPr>
              <a:t>list of child branches</a:t>
            </a:r>
          </a:p>
          <a:p>
            <a:pPr lvl="2">
              <a:spcBef>
                <a:spcPts val="1200"/>
              </a:spcBef>
              <a:tabLst>
                <a:tab pos="7999413" algn="r"/>
              </a:tabLst>
            </a:pPr>
            <a:r>
              <a:rPr lang="en-US" sz="1800" b="1" dirty="0">
                <a:latin typeface="Consolas" panose="020B0609020204030204" pitchFamily="49" charset="0"/>
                <a:sym typeface="Wingdings" panose="05000000000000000000" pitchFamily="2" charset="2"/>
              </a:rPr>
              <a:t>    { ‘</a:t>
            </a:r>
            <a:r>
              <a:rPr lang="en-US" sz="1800" b="1" dirty="0" err="1">
                <a:latin typeface="Consolas" panose="020B0609020204030204" pitchFamily="49" charset="0"/>
                <a:sym typeface="Wingdings" panose="05000000000000000000" pitchFamily="2" charset="2"/>
              </a:rPr>
              <a:t>config</a:t>
            </a:r>
            <a:r>
              <a:rPr lang="en-US" sz="1800" b="1" dirty="0">
                <a:latin typeface="Consolas" panose="020B0609020204030204" pitchFamily="49" charset="0"/>
                <a:sym typeface="Wingdings" panose="05000000000000000000" pitchFamily="2" charset="2"/>
              </a:rPr>
              <a:t>’, ‘context’, ‘models’, ‘</a:t>
            </a:r>
            <a:r>
              <a:rPr lang="en-US" sz="1800" b="1" dirty="0" err="1">
                <a:latin typeface="Consolas" panose="020B0609020204030204" pitchFamily="49" charset="0"/>
                <a:sym typeface="Wingdings" panose="05000000000000000000" pitchFamily="2" charset="2"/>
              </a:rPr>
              <a:t>param</a:t>
            </a:r>
            <a:r>
              <a:rPr lang="en-US" sz="1800" b="1" dirty="0">
                <a:latin typeface="Consolas" panose="020B0609020204030204" pitchFamily="49" charset="0"/>
                <a:sym typeface="Wingdings" panose="05000000000000000000" pitchFamily="2" charset="2"/>
              </a:rPr>
              <a:t>’, ‘signals’, …}</a:t>
            </a:r>
            <a:endParaRPr lang="en-US" b="1" dirty="0">
              <a:latin typeface="Consolas" panose="020B0609020204030204" pitchFamily="49" charset="0"/>
              <a:sym typeface="Wingdings" panose="05000000000000000000" pitchFamily="2" charset="2"/>
            </a:endParaRPr>
          </a:p>
          <a:p>
            <a:pPr lvl="2">
              <a:spcBef>
                <a:spcPts val="1200"/>
              </a:spcBef>
              <a:tabLst>
                <a:tab pos="7999413" algn="r"/>
              </a:tabLst>
            </a:pPr>
            <a:r>
              <a:rPr lang="en-US" b="1" dirty="0" err="1">
                <a:latin typeface="Consolas" panose="020B0609020204030204" pitchFamily="49" charset="0"/>
                <a:sym typeface="Wingdings" panose="05000000000000000000" pitchFamily="2" charset="2"/>
              </a:rPr>
              <a:t>aspn</a:t>
            </a:r>
            <a:r>
              <a:rPr lang="en-US" b="1" dirty="0">
                <a:latin typeface="Consolas" panose="020B0609020204030204" pitchFamily="49" charset="0"/>
                <a:sym typeface="Wingdings" panose="05000000000000000000" pitchFamily="2" charset="2"/>
              </a:rPr>
              <a:t>[‘models.model1’] </a:t>
            </a:r>
            <a:r>
              <a:rPr lang="en-US" dirty="0">
                <a:sym typeface="Wingdings" panose="05000000000000000000" pitchFamily="2" charset="2"/>
              </a:rPr>
              <a:t>	</a:t>
            </a:r>
            <a:r>
              <a:rPr lang="en-US" i="1" dirty="0" err="1">
                <a:sym typeface="Wingdings" panose="05000000000000000000" pitchFamily="2" charset="2"/>
              </a:rPr>
              <a:t>specnode</a:t>
            </a:r>
            <a:r>
              <a:rPr lang="en-US" i="1" dirty="0">
                <a:sym typeface="Wingdings" panose="05000000000000000000" pitchFamily="2" charset="2"/>
              </a:rPr>
              <a:t> for ‘model1’</a:t>
            </a:r>
            <a:endParaRPr lang="en-US" i="1" dirty="0"/>
          </a:p>
        </p:txBody>
      </p:sp>
    </p:spTree>
    <p:extLst>
      <p:ext uri="{BB962C8B-B14F-4D97-AF65-F5344CB8AC3E}">
        <p14:creationId xmlns:p14="http://schemas.microsoft.com/office/powerpoint/2010/main" val="337176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idx="12"/>
          </p:nvPr>
        </p:nvSpPr>
        <p:spPr/>
        <p:txBody>
          <a:bodyPr/>
          <a:lstStyle/>
          <a:p>
            <a:fld id="{A370513E-CC6B-4688-84CD-7786F3725A67}" type="slidenum">
              <a:rPr lang="en-US" smtClean="0">
                <a:solidFill>
                  <a:srgbClr val="000000"/>
                </a:solidFill>
              </a:rPr>
              <a:pPr/>
              <a:t>32</a:t>
            </a:fld>
            <a:endParaRPr lang="en-US">
              <a:solidFill>
                <a:srgbClr val="000000"/>
              </a:solidFill>
            </a:endParaRPr>
          </a:p>
        </p:txBody>
      </p:sp>
      <p:sp>
        <p:nvSpPr>
          <p:cNvPr id="2" name="Title 1"/>
          <p:cNvSpPr>
            <a:spLocks noGrp="1"/>
          </p:cNvSpPr>
          <p:nvPr>
            <p:ph type="title"/>
          </p:nvPr>
        </p:nvSpPr>
        <p:spPr/>
        <p:txBody>
          <a:bodyPr/>
          <a:lstStyle/>
          <a:p>
            <a:r>
              <a:rPr lang="en-US" dirty="0"/>
              <a:t>Assembly functions</a:t>
            </a:r>
          </a:p>
        </p:txBody>
      </p:sp>
      <p:sp>
        <p:nvSpPr>
          <p:cNvPr id="3" name="Content Placeholder 2"/>
          <p:cNvSpPr>
            <a:spLocks noGrp="1"/>
          </p:cNvSpPr>
          <p:nvPr>
            <p:ph type="body" idx="1"/>
          </p:nvPr>
        </p:nvSpPr>
        <p:spPr/>
        <p:txBody>
          <a:bodyPr/>
          <a:lstStyle/>
          <a:p>
            <a:r>
              <a:rPr lang="en-US" dirty="0"/>
              <a:t>Get contained model:</a:t>
            </a:r>
            <a:br>
              <a:rPr lang="en-US" dirty="0"/>
            </a:br>
            <a:br>
              <a:rPr lang="en-US" dirty="0"/>
            </a:br>
            <a:endParaRPr lang="en-US" dirty="0"/>
          </a:p>
          <a:p>
            <a:r>
              <a:rPr lang="en-US" dirty="0"/>
              <a:t>Get contained assembly</a:t>
            </a:r>
            <a:br>
              <a:rPr lang="en-US" dirty="0"/>
            </a:br>
            <a:br>
              <a:rPr lang="en-US" dirty="0"/>
            </a:br>
            <a:endParaRPr lang="en-US" dirty="0"/>
          </a:p>
          <a:p>
            <a:r>
              <a:rPr lang="en-US" dirty="0"/>
              <a:t>Get names of contained models:</a:t>
            </a:r>
          </a:p>
        </p:txBody>
      </p:sp>
      <p:sp>
        <p:nvSpPr>
          <p:cNvPr id="5" name="TextBox 4"/>
          <p:cNvSpPr txBox="1"/>
          <p:nvPr/>
        </p:nvSpPr>
        <p:spPr>
          <a:xfrm>
            <a:off x="2739452" y="2199968"/>
            <a:ext cx="6248400" cy="523220"/>
          </a:xfrm>
          <a:prstGeom prst="rect">
            <a:avLst/>
          </a:prstGeom>
          <a:solidFill>
            <a:srgbClr val="FFCD9A"/>
          </a:solidFill>
          <a:ln>
            <a:solidFill>
              <a:schemeClr val="tx1"/>
            </a:solidFill>
          </a:ln>
        </p:spPr>
        <p:txBody>
          <a:bodyPr wrap="square" rtlCol="0">
            <a:spAutoFit/>
          </a:bodyPr>
          <a:lstStyle/>
          <a:p>
            <a:pPr lvl="1"/>
            <a:r>
              <a:rPr lang="en-US" b="1" dirty="0">
                <a:latin typeface="Consolas" panose="020B0609020204030204" pitchFamily="49" charset="0"/>
              </a:rPr>
              <a:t>mdl = </a:t>
            </a:r>
            <a:r>
              <a:rPr lang="en-US" b="1" dirty="0" err="1">
                <a:latin typeface="Consolas" panose="020B0609020204030204" pitchFamily="49" charset="0"/>
              </a:rPr>
              <a:t>asm.model</a:t>
            </a:r>
            <a:r>
              <a:rPr lang="en-US" b="1" dirty="0">
                <a:latin typeface="Consolas" panose="020B0609020204030204" pitchFamily="49" charset="0"/>
              </a:rPr>
              <a:t>(‘act’)</a:t>
            </a:r>
          </a:p>
          <a:p>
            <a:pPr lvl="1"/>
            <a:r>
              <a:rPr lang="en-US" b="1" dirty="0" err="1">
                <a:latin typeface="Consolas" panose="020B0609020204030204" pitchFamily="49" charset="0"/>
              </a:rPr>
              <a:t>mdl.specNode</a:t>
            </a:r>
            <a:r>
              <a:rPr lang="en-US" b="1" dirty="0">
                <a:latin typeface="Consolas" panose="020B0609020204030204" pitchFamily="49" charset="0"/>
              </a:rPr>
              <a:t>()()</a:t>
            </a:r>
          </a:p>
        </p:txBody>
      </p:sp>
      <p:sp>
        <p:nvSpPr>
          <p:cNvPr id="6" name="TextBox 5"/>
          <p:cNvSpPr txBox="1"/>
          <p:nvPr/>
        </p:nvSpPr>
        <p:spPr>
          <a:xfrm>
            <a:off x="2739452" y="3335594"/>
            <a:ext cx="6248400" cy="523220"/>
          </a:xfrm>
          <a:prstGeom prst="rect">
            <a:avLst/>
          </a:prstGeom>
          <a:solidFill>
            <a:srgbClr val="FFCD9A"/>
          </a:solidFill>
          <a:ln>
            <a:solidFill>
              <a:schemeClr val="tx1"/>
            </a:solidFill>
          </a:ln>
        </p:spPr>
        <p:txBody>
          <a:bodyPr wrap="square" rtlCol="0">
            <a:spAutoFit/>
          </a:bodyPr>
          <a:lstStyle/>
          <a:p>
            <a:pPr lvl="1"/>
            <a:r>
              <a:rPr lang="en-US" b="1" dirty="0" err="1">
                <a:latin typeface="Consolas" panose="020B0609020204030204" pitchFamily="49" charset="0"/>
              </a:rPr>
              <a:t>casm</a:t>
            </a:r>
            <a:r>
              <a:rPr lang="en-US" b="1" dirty="0">
                <a:latin typeface="Consolas" panose="020B0609020204030204" pitchFamily="49" charset="0"/>
              </a:rPr>
              <a:t> = </a:t>
            </a:r>
            <a:r>
              <a:rPr lang="en-US" b="1" dirty="0" err="1">
                <a:latin typeface="Consolas" panose="020B0609020204030204" pitchFamily="49" charset="0"/>
              </a:rPr>
              <a:t>asm.assembly</a:t>
            </a:r>
            <a:r>
              <a:rPr lang="en-US" b="1" dirty="0">
                <a:latin typeface="Consolas" panose="020B0609020204030204" pitchFamily="49" charset="0"/>
              </a:rPr>
              <a:t>(‘child’)</a:t>
            </a:r>
          </a:p>
          <a:p>
            <a:pPr lvl="1"/>
            <a:r>
              <a:rPr lang="en-US" b="1" dirty="0" err="1">
                <a:latin typeface="Consolas" panose="020B0609020204030204" pitchFamily="49" charset="0"/>
              </a:rPr>
              <a:t>casm.specNode</a:t>
            </a:r>
            <a:r>
              <a:rPr lang="en-US" b="1" dirty="0">
                <a:latin typeface="Consolas" panose="020B0609020204030204" pitchFamily="49" charset="0"/>
              </a:rPr>
              <a:t>()[‘models’]()</a:t>
            </a:r>
          </a:p>
        </p:txBody>
      </p:sp>
      <p:sp>
        <p:nvSpPr>
          <p:cNvPr id="7" name="TextBox 6"/>
          <p:cNvSpPr txBox="1"/>
          <p:nvPr/>
        </p:nvSpPr>
        <p:spPr>
          <a:xfrm>
            <a:off x="2739452" y="4465389"/>
            <a:ext cx="6248400" cy="307777"/>
          </a:xfrm>
          <a:prstGeom prst="rect">
            <a:avLst/>
          </a:prstGeom>
          <a:solidFill>
            <a:srgbClr val="FFCD9A"/>
          </a:solidFill>
          <a:ln>
            <a:solidFill>
              <a:schemeClr val="tx1"/>
            </a:solidFill>
          </a:ln>
        </p:spPr>
        <p:txBody>
          <a:bodyPr wrap="square" rtlCol="0">
            <a:spAutoFit/>
          </a:bodyPr>
          <a:lstStyle/>
          <a:p>
            <a:pPr lvl="1"/>
            <a:r>
              <a:rPr lang="en-US" b="1" dirty="0">
                <a:latin typeface="Consolas" panose="020B0609020204030204" pitchFamily="49" charset="0"/>
              </a:rPr>
              <a:t>[m.name() for m in </a:t>
            </a:r>
            <a:r>
              <a:rPr lang="en-US" b="1" dirty="0" err="1">
                <a:latin typeface="Consolas" panose="020B0609020204030204" pitchFamily="49" charset="0"/>
              </a:rPr>
              <a:t>asm.modeList</a:t>
            </a:r>
            <a:r>
              <a:rPr lang="en-US" b="1" dirty="0">
                <a:latin typeface="Consolas" panose="020B0609020204030204" pitchFamily="49" charset="0"/>
              </a:rPr>
              <a:t>()]</a:t>
            </a:r>
          </a:p>
        </p:txBody>
      </p:sp>
    </p:spTree>
    <p:extLst>
      <p:ext uri="{BB962C8B-B14F-4D97-AF65-F5344CB8AC3E}">
        <p14:creationId xmlns:p14="http://schemas.microsoft.com/office/powerpoint/2010/main" val="1738910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33</a:t>
            </a:fld>
            <a:endParaRPr lang="en-US">
              <a:solidFill>
                <a:srgbClr val="000000"/>
              </a:solidFill>
            </a:endParaRPr>
          </a:p>
        </p:txBody>
      </p:sp>
      <p:sp>
        <p:nvSpPr>
          <p:cNvPr id="2" name="Title 1"/>
          <p:cNvSpPr>
            <a:spLocks noGrp="1"/>
          </p:cNvSpPr>
          <p:nvPr>
            <p:ph type="title"/>
          </p:nvPr>
        </p:nvSpPr>
        <p:spPr/>
        <p:txBody>
          <a:bodyPr/>
          <a:lstStyle/>
          <a:p>
            <a:r>
              <a:rPr lang="en-US" dirty="0"/>
              <a:t>Dshell </a:t>
            </a:r>
            <a:r>
              <a:rPr lang="en-US" dirty="0" err="1"/>
              <a:t>gui</a:t>
            </a:r>
            <a:r>
              <a:rPr lang="en-US" dirty="0"/>
              <a:t> page for assemblies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300" t="5555" r="7041" b="4445"/>
          <a:stretch/>
        </p:blipFill>
        <p:spPr>
          <a:xfrm>
            <a:off x="3886200" y="1235495"/>
            <a:ext cx="6324600" cy="5281367"/>
          </a:xfrm>
          <a:prstGeom prst="rect">
            <a:avLst/>
          </a:prstGeom>
        </p:spPr>
      </p:pic>
      <p:sp>
        <p:nvSpPr>
          <p:cNvPr id="7" name="TextBox 6"/>
          <p:cNvSpPr txBox="1"/>
          <p:nvPr/>
        </p:nvSpPr>
        <p:spPr>
          <a:xfrm>
            <a:off x="654200" y="1679726"/>
            <a:ext cx="2838245" cy="2462213"/>
          </a:xfrm>
          <a:prstGeom prst="rect">
            <a:avLst/>
          </a:prstGeom>
          <a:noFill/>
        </p:spPr>
        <p:txBody>
          <a:bodyPr wrap="square" rtlCol="0">
            <a:spAutoFit/>
          </a:bodyPr>
          <a:lstStyle/>
          <a:p>
            <a:pPr algn="l"/>
            <a:r>
              <a:rPr lang="en-US" sz="2200" b="1" dirty="0"/>
              <a:t>Hierarchy of assemblies</a:t>
            </a:r>
          </a:p>
          <a:p>
            <a:pPr marL="173038" indent="-173038">
              <a:buFont typeface="Arial" panose="020B0604020202020204" pitchFamily="34" charset="0"/>
              <a:buChar char="•"/>
            </a:pPr>
            <a:r>
              <a:rPr lang="en-US" sz="2200" dirty="0"/>
              <a:t>Contained models</a:t>
            </a:r>
          </a:p>
          <a:p>
            <a:pPr marL="173038" indent="-173038">
              <a:buFont typeface="Arial" panose="020B0604020202020204" pitchFamily="34" charset="0"/>
              <a:buChar char="•"/>
            </a:pPr>
            <a:r>
              <a:rPr lang="en-US" sz="2200" dirty="0"/>
              <a:t>Contained signals</a:t>
            </a:r>
          </a:p>
          <a:p>
            <a:pPr marL="173038" indent="-173038">
              <a:buFont typeface="Arial" panose="020B0604020202020204" pitchFamily="34" charset="0"/>
              <a:buChar char="•"/>
            </a:pPr>
            <a:r>
              <a:rPr lang="en-US" sz="2200" dirty="0"/>
              <a:t>Easy access to </a:t>
            </a:r>
            <a:r>
              <a:rPr lang="en-US" sz="2200" dirty="0" err="1"/>
              <a:t>config</a:t>
            </a:r>
            <a:r>
              <a:rPr lang="en-US" sz="2200" dirty="0"/>
              <a:t>, context, and </a:t>
            </a:r>
            <a:r>
              <a:rPr lang="en-US" sz="2200" dirty="0" err="1"/>
              <a:t>param</a:t>
            </a:r>
            <a:r>
              <a:rPr lang="en-US" sz="2200" dirty="0"/>
              <a:t> data</a:t>
            </a:r>
          </a:p>
        </p:txBody>
      </p:sp>
      <p:sp>
        <p:nvSpPr>
          <p:cNvPr id="8" name="Freeform 7"/>
          <p:cNvSpPr/>
          <p:nvPr/>
        </p:nvSpPr>
        <p:spPr bwMode="auto">
          <a:xfrm>
            <a:off x="3238500" y="1497280"/>
            <a:ext cx="3810000" cy="921455"/>
          </a:xfrm>
          <a:custGeom>
            <a:avLst/>
            <a:gdLst>
              <a:gd name="connsiteX0" fmla="*/ 0 w 3774986"/>
              <a:gd name="connsiteY0" fmla="*/ 1132224 h 1132224"/>
              <a:gd name="connsiteX1" fmla="*/ 2668249 w 3774986"/>
              <a:gd name="connsiteY1" fmla="*/ 60428 h 1132224"/>
              <a:gd name="connsiteX2" fmla="*/ 3642609 w 3774986"/>
              <a:gd name="connsiteY2" fmla="*/ 172854 h 1132224"/>
              <a:gd name="connsiteX3" fmla="*/ 3740045 w 3774986"/>
              <a:gd name="connsiteY3" fmla="*/ 495142 h 1132224"/>
              <a:gd name="connsiteX0" fmla="*/ 0 w 3774986"/>
              <a:gd name="connsiteY0" fmla="*/ 1166667 h 1166667"/>
              <a:gd name="connsiteX1" fmla="*/ 2668249 w 3774986"/>
              <a:gd name="connsiteY1" fmla="*/ 94871 h 1166667"/>
              <a:gd name="connsiteX2" fmla="*/ 3642609 w 3774986"/>
              <a:gd name="connsiteY2" fmla="*/ 102366 h 1166667"/>
              <a:gd name="connsiteX3" fmla="*/ 3740045 w 3774986"/>
              <a:gd name="connsiteY3" fmla="*/ 529585 h 1166667"/>
              <a:gd name="connsiteX0" fmla="*/ 0 w 3832125"/>
              <a:gd name="connsiteY0" fmla="*/ 1169177 h 1169177"/>
              <a:gd name="connsiteX1" fmla="*/ 2668249 w 3832125"/>
              <a:gd name="connsiteY1" fmla="*/ 97381 h 1169177"/>
              <a:gd name="connsiteX2" fmla="*/ 3642609 w 3832125"/>
              <a:gd name="connsiteY2" fmla="*/ 104876 h 1169177"/>
              <a:gd name="connsiteX3" fmla="*/ 3814996 w 3832125"/>
              <a:gd name="connsiteY3" fmla="*/ 584561 h 1169177"/>
              <a:gd name="connsiteX0" fmla="*/ 0 w 3814996"/>
              <a:gd name="connsiteY0" fmla="*/ 1169177 h 1169177"/>
              <a:gd name="connsiteX1" fmla="*/ 2668249 w 3814996"/>
              <a:gd name="connsiteY1" fmla="*/ 97381 h 1169177"/>
              <a:gd name="connsiteX2" fmla="*/ 3642609 w 3814996"/>
              <a:gd name="connsiteY2" fmla="*/ 104876 h 1169177"/>
              <a:gd name="connsiteX3" fmla="*/ 3814996 w 3814996"/>
              <a:gd name="connsiteY3" fmla="*/ 584561 h 1169177"/>
              <a:gd name="connsiteX0" fmla="*/ 0 w 3814996"/>
              <a:gd name="connsiteY0" fmla="*/ 1211951 h 1211951"/>
              <a:gd name="connsiteX1" fmla="*/ 2668249 w 3814996"/>
              <a:gd name="connsiteY1" fmla="*/ 140155 h 1211951"/>
              <a:gd name="connsiteX2" fmla="*/ 3485213 w 3814996"/>
              <a:gd name="connsiteY2" fmla="*/ 65204 h 1211951"/>
              <a:gd name="connsiteX3" fmla="*/ 3814996 w 3814996"/>
              <a:gd name="connsiteY3" fmla="*/ 627335 h 1211951"/>
              <a:gd name="connsiteX0" fmla="*/ 0 w 3732550"/>
              <a:gd name="connsiteY0" fmla="*/ 1213960 h 1213960"/>
              <a:gd name="connsiteX1" fmla="*/ 2668249 w 3732550"/>
              <a:gd name="connsiteY1" fmla="*/ 142164 h 1213960"/>
              <a:gd name="connsiteX2" fmla="*/ 3485213 w 3732550"/>
              <a:gd name="connsiteY2" fmla="*/ 67213 h 1213960"/>
              <a:gd name="connsiteX3" fmla="*/ 3732550 w 3732550"/>
              <a:gd name="connsiteY3" fmla="*/ 659324 h 1213960"/>
            </a:gdLst>
            <a:ahLst/>
            <a:cxnLst>
              <a:cxn ang="0">
                <a:pos x="connsiteX0" y="connsiteY0"/>
              </a:cxn>
              <a:cxn ang="0">
                <a:pos x="connsiteX1" y="connsiteY1"/>
              </a:cxn>
              <a:cxn ang="0">
                <a:pos x="connsiteX2" y="connsiteY2"/>
              </a:cxn>
              <a:cxn ang="0">
                <a:pos x="connsiteX3" y="connsiteY3"/>
              </a:cxn>
            </a:cxnLst>
            <a:rect l="l" t="t" r="r" b="b"/>
            <a:pathLst>
              <a:path w="3732550" h="1213960">
                <a:moveTo>
                  <a:pt x="0" y="1213960"/>
                </a:moveTo>
                <a:cubicBezTo>
                  <a:pt x="1030574" y="758009"/>
                  <a:pt x="2087380" y="333288"/>
                  <a:pt x="2668249" y="142164"/>
                </a:cubicBezTo>
                <a:cubicBezTo>
                  <a:pt x="3249118" y="-48960"/>
                  <a:pt x="3307830" y="-18980"/>
                  <a:pt x="3485213" y="67213"/>
                </a:cubicBezTo>
                <a:cubicBezTo>
                  <a:pt x="3662596" y="153406"/>
                  <a:pt x="3720682" y="317048"/>
                  <a:pt x="3732550" y="659324"/>
                </a:cubicBezTo>
              </a:path>
            </a:pathLst>
          </a:custGeom>
          <a:ln>
            <a:headEnd type="none" w="med" len="med"/>
            <a:tailEnd type="triangle" w="lg" len="lg"/>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9" name="Freeform 8"/>
          <p:cNvSpPr/>
          <p:nvPr/>
        </p:nvSpPr>
        <p:spPr bwMode="auto">
          <a:xfrm>
            <a:off x="3238500" y="1472077"/>
            <a:ext cx="4473602" cy="1451855"/>
          </a:xfrm>
          <a:custGeom>
            <a:avLst/>
            <a:gdLst>
              <a:gd name="connsiteX0" fmla="*/ 0 w 3774986"/>
              <a:gd name="connsiteY0" fmla="*/ 1132224 h 1132224"/>
              <a:gd name="connsiteX1" fmla="*/ 2668249 w 3774986"/>
              <a:gd name="connsiteY1" fmla="*/ 60428 h 1132224"/>
              <a:gd name="connsiteX2" fmla="*/ 3642609 w 3774986"/>
              <a:gd name="connsiteY2" fmla="*/ 172854 h 1132224"/>
              <a:gd name="connsiteX3" fmla="*/ 3740045 w 3774986"/>
              <a:gd name="connsiteY3" fmla="*/ 495142 h 1132224"/>
              <a:gd name="connsiteX0" fmla="*/ 0 w 3774986"/>
              <a:gd name="connsiteY0" fmla="*/ 1166667 h 1166667"/>
              <a:gd name="connsiteX1" fmla="*/ 2668249 w 3774986"/>
              <a:gd name="connsiteY1" fmla="*/ 94871 h 1166667"/>
              <a:gd name="connsiteX2" fmla="*/ 3642609 w 3774986"/>
              <a:gd name="connsiteY2" fmla="*/ 102366 h 1166667"/>
              <a:gd name="connsiteX3" fmla="*/ 3740045 w 3774986"/>
              <a:gd name="connsiteY3" fmla="*/ 529585 h 1166667"/>
              <a:gd name="connsiteX0" fmla="*/ 0 w 3832125"/>
              <a:gd name="connsiteY0" fmla="*/ 1169177 h 1169177"/>
              <a:gd name="connsiteX1" fmla="*/ 2668249 w 3832125"/>
              <a:gd name="connsiteY1" fmla="*/ 97381 h 1169177"/>
              <a:gd name="connsiteX2" fmla="*/ 3642609 w 3832125"/>
              <a:gd name="connsiteY2" fmla="*/ 104876 h 1169177"/>
              <a:gd name="connsiteX3" fmla="*/ 3814996 w 3832125"/>
              <a:gd name="connsiteY3" fmla="*/ 584561 h 1169177"/>
              <a:gd name="connsiteX0" fmla="*/ 0 w 3814996"/>
              <a:gd name="connsiteY0" fmla="*/ 1169177 h 1169177"/>
              <a:gd name="connsiteX1" fmla="*/ 2668249 w 3814996"/>
              <a:gd name="connsiteY1" fmla="*/ 97381 h 1169177"/>
              <a:gd name="connsiteX2" fmla="*/ 3642609 w 3814996"/>
              <a:gd name="connsiteY2" fmla="*/ 104876 h 1169177"/>
              <a:gd name="connsiteX3" fmla="*/ 3814996 w 3814996"/>
              <a:gd name="connsiteY3" fmla="*/ 584561 h 1169177"/>
              <a:gd name="connsiteX0" fmla="*/ 0 w 3814996"/>
              <a:gd name="connsiteY0" fmla="*/ 1211951 h 1211951"/>
              <a:gd name="connsiteX1" fmla="*/ 2668249 w 3814996"/>
              <a:gd name="connsiteY1" fmla="*/ 140155 h 1211951"/>
              <a:gd name="connsiteX2" fmla="*/ 3485213 w 3814996"/>
              <a:gd name="connsiteY2" fmla="*/ 65204 h 1211951"/>
              <a:gd name="connsiteX3" fmla="*/ 3814996 w 3814996"/>
              <a:gd name="connsiteY3" fmla="*/ 627335 h 1211951"/>
              <a:gd name="connsiteX0" fmla="*/ 0 w 3732550"/>
              <a:gd name="connsiteY0" fmla="*/ 1213960 h 1213960"/>
              <a:gd name="connsiteX1" fmla="*/ 2668249 w 3732550"/>
              <a:gd name="connsiteY1" fmla="*/ 142164 h 1213960"/>
              <a:gd name="connsiteX2" fmla="*/ 3485213 w 3732550"/>
              <a:gd name="connsiteY2" fmla="*/ 67213 h 1213960"/>
              <a:gd name="connsiteX3" fmla="*/ 3732550 w 3732550"/>
              <a:gd name="connsiteY3" fmla="*/ 659324 h 1213960"/>
              <a:gd name="connsiteX0" fmla="*/ 0 w 3590932"/>
              <a:gd name="connsiteY0" fmla="*/ 1195007 h 1195007"/>
              <a:gd name="connsiteX1" fmla="*/ 2668249 w 3590932"/>
              <a:gd name="connsiteY1" fmla="*/ 123211 h 1195007"/>
              <a:gd name="connsiteX2" fmla="*/ 3485213 w 3590932"/>
              <a:gd name="connsiteY2" fmla="*/ 48260 h 1195007"/>
              <a:gd name="connsiteX3" fmla="*/ 3588103 w 3590932"/>
              <a:gd name="connsiteY3" fmla="*/ 348140 h 1195007"/>
              <a:gd name="connsiteX0" fmla="*/ 0 w 3588103"/>
              <a:gd name="connsiteY0" fmla="*/ 1208675 h 1208675"/>
              <a:gd name="connsiteX1" fmla="*/ 2668249 w 3588103"/>
              <a:gd name="connsiteY1" fmla="*/ 136879 h 1208675"/>
              <a:gd name="connsiteX2" fmla="*/ 3328729 w 3588103"/>
              <a:gd name="connsiteY2" fmla="*/ 38735 h 1208675"/>
              <a:gd name="connsiteX3" fmla="*/ 3588103 w 3588103"/>
              <a:gd name="connsiteY3" fmla="*/ 361808 h 1208675"/>
              <a:gd name="connsiteX0" fmla="*/ 0 w 3588346"/>
              <a:gd name="connsiteY0" fmla="*/ 1208675 h 1208675"/>
              <a:gd name="connsiteX1" fmla="*/ 2668249 w 3588346"/>
              <a:gd name="connsiteY1" fmla="*/ 136879 h 1208675"/>
              <a:gd name="connsiteX2" fmla="*/ 3328729 w 3588346"/>
              <a:gd name="connsiteY2" fmla="*/ 38735 h 1208675"/>
              <a:gd name="connsiteX3" fmla="*/ 3588103 w 3588346"/>
              <a:gd name="connsiteY3" fmla="*/ 361808 h 1208675"/>
              <a:gd name="connsiteX0" fmla="*/ 0 w 3588408"/>
              <a:gd name="connsiteY0" fmla="*/ 1217618 h 1217618"/>
              <a:gd name="connsiteX1" fmla="*/ 2668249 w 3588408"/>
              <a:gd name="connsiteY1" fmla="*/ 145822 h 1217618"/>
              <a:gd name="connsiteX2" fmla="*/ 3352803 w 3588408"/>
              <a:gd name="connsiteY2" fmla="*/ 33762 h 1217618"/>
              <a:gd name="connsiteX3" fmla="*/ 3588103 w 3588408"/>
              <a:gd name="connsiteY3" fmla="*/ 370751 h 1217618"/>
              <a:gd name="connsiteX0" fmla="*/ 0 w 3588408"/>
              <a:gd name="connsiteY0" fmla="*/ 1217618 h 1217618"/>
              <a:gd name="connsiteX1" fmla="*/ 2668249 w 3588408"/>
              <a:gd name="connsiteY1" fmla="*/ 145822 h 1217618"/>
              <a:gd name="connsiteX2" fmla="*/ 3352803 w 3588408"/>
              <a:gd name="connsiteY2" fmla="*/ 33762 h 1217618"/>
              <a:gd name="connsiteX3" fmla="*/ 3588103 w 3588408"/>
              <a:gd name="connsiteY3" fmla="*/ 370751 h 1217618"/>
              <a:gd name="connsiteX0" fmla="*/ 0 w 3588408"/>
              <a:gd name="connsiteY0" fmla="*/ 1217618 h 1217618"/>
              <a:gd name="connsiteX1" fmla="*/ 2668249 w 3588408"/>
              <a:gd name="connsiteY1" fmla="*/ 145822 h 1217618"/>
              <a:gd name="connsiteX2" fmla="*/ 3352803 w 3588408"/>
              <a:gd name="connsiteY2" fmla="*/ 33762 h 1217618"/>
              <a:gd name="connsiteX3" fmla="*/ 3588103 w 3588408"/>
              <a:gd name="connsiteY3" fmla="*/ 370751 h 1217618"/>
              <a:gd name="connsiteX0" fmla="*/ 0 w 3588324"/>
              <a:gd name="connsiteY0" fmla="*/ 1217618 h 1217618"/>
              <a:gd name="connsiteX1" fmla="*/ 2668249 w 3588324"/>
              <a:gd name="connsiteY1" fmla="*/ 145822 h 1217618"/>
              <a:gd name="connsiteX2" fmla="*/ 3352803 w 3588324"/>
              <a:gd name="connsiteY2" fmla="*/ 33762 h 1217618"/>
              <a:gd name="connsiteX3" fmla="*/ 3588103 w 3588324"/>
              <a:gd name="connsiteY3" fmla="*/ 370751 h 1217618"/>
              <a:gd name="connsiteX0" fmla="*/ 0 w 3588306"/>
              <a:gd name="connsiteY0" fmla="*/ 1215669 h 1215669"/>
              <a:gd name="connsiteX1" fmla="*/ 2668249 w 3588306"/>
              <a:gd name="connsiteY1" fmla="*/ 143873 h 1215669"/>
              <a:gd name="connsiteX2" fmla="*/ 3352803 w 3588306"/>
              <a:gd name="connsiteY2" fmla="*/ 31813 h 1215669"/>
              <a:gd name="connsiteX3" fmla="*/ 3588103 w 3588306"/>
              <a:gd name="connsiteY3" fmla="*/ 368802 h 1215669"/>
            </a:gdLst>
            <a:ahLst/>
            <a:cxnLst>
              <a:cxn ang="0">
                <a:pos x="connsiteX0" y="connsiteY0"/>
              </a:cxn>
              <a:cxn ang="0">
                <a:pos x="connsiteX1" y="connsiteY1"/>
              </a:cxn>
              <a:cxn ang="0">
                <a:pos x="connsiteX2" y="connsiteY2"/>
              </a:cxn>
              <a:cxn ang="0">
                <a:pos x="connsiteX3" y="connsiteY3"/>
              </a:cxn>
            </a:cxnLst>
            <a:rect l="l" t="t" r="r" b="b"/>
            <a:pathLst>
              <a:path w="3588306" h="1215669">
                <a:moveTo>
                  <a:pt x="0" y="1215669"/>
                </a:moveTo>
                <a:cubicBezTo>
                  <a:pt x="1030574" y="759718"/>
                  <a:pt x="2109449" y="341182"/>
                  <a:pt x="2668249" y="143873"/>
                </a:cubicBezTo>
                <a:cubicBezTo>
                  <a:pt x="3227050" y="-53436"/>
                  <a:pt x="3247643" y="-1037"/>
                  <a:pt x="3352803" y="31813"/>
                </a:cubicBezTo>
                <a:cubicBezTo>
                  <a:pt x="3457963" y="64663"/>
                  <a:pt x="3594291" y="128575"/>
                  <a:pt x="3588103" y="368802"/>
                </a:cubicBezTo>
              </a:path>
            </a:pathLst>
          </a:custGeom>
          <a:ln>
            <a:headEnd type="none" w="med" len="med"/>
            <a:tailEnd type="triangle" w="lg" len="lg"/>
          </a:ln>
        </p:spPr>
        <p:style>
          <a:lnRef idx="3">
            <a:schemeClr val="dk1"/>
          </a:lnRef>
          <a:fillRef idx="0">
            <a:schemeClr val="dk1"/>
          </a:fillRef>
          <a:effectRef idx="2">
            <a:schemeClr val="dk1"/>
          </a:effectRef>
          <a:fontRef idx="minor">
            <a:schemeClr val="tx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49" name="Rectangle 48"/>
          <p:cNvSpPr/>
          <p:nvPr/>
        </p:nvSpPr>
        <p:spPr bwMode="auto">
          <a:xfrm>
            <a:off x="3886200" y="2743200"/>
            <a:ext cx="3124200" cy="3669424"/>
          </a:xfrm>
          <a:prstGeom prst="rect">
            <a:avLst/>
          </a:prstGeom>
          <a:solidFill>
            <a:srgbClr val="FFFF00">
              <a:alpha val="13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50" name="Down Arrow 49"/>
          <p:cNvSpPr/>
          <p:nvPr/>
        </p:nvSpPr>
        <p:spPr bwMode="auto">
          <a:xfrm rot="3206314">
            <a:off x="6700110" y="1695785"/>
            <a:ext cx="227130" cy="3681435"/>
          </a:xfrm>
          <a:prstGeom prst="downArrow">
            <a:avLst>
              <a:gd name="adj1" fmla="val 35910"/>
              <a:gd name="adj2" fmla="val 122629"/>
            </a:avLst>
          </a:prstGeom>
          <a:solidFill>
            <a:srgbClr val="FFFFCC"/>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
        <p:nvSpPr>
          <p:cNvPr id="51" name="Rectangle 50"/>
          <p:cNvSpPr/>
          <p:nvPr/>
        </p:nvSpPr>
        <p:spPr bwMode="auto">
          <a:xfrm>
            <a:off x="7048500" y="2770001"/>
            <a:ext cx="3124200" cy="3669424"/>
          </a:xfrm>
          <a:prstGeom prst="rect">
            <a:avLst/>
          </a:prstGeom>
          <a:solidFill>
            <a:srgbClr val="FFFF00">
              <a:alpha val="13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52" name="Down Arrow 51"/>
          <p:cNvSpPr/>
          <p:nvPr/>
        </p:nvSpPr>
        <p:spPr bwMode="auto">
          <a:xfrm rot="1350663">
            <a:off x="8828836" y="2361472"/>
            <a:ext cx="227130" cy="2296211"/>
          </a:xfrm>
          <a:prstGeom prst="downArrow">
            <a:avLst>
              <a:gd name="adj1" fmla="val 35910"/>
              <a:gd name="adj2" fmla="val 122629"/>
            </a:avLst>
          </a:prstGeom>
          <a:solidFill>
            <a:srgbClr val="FFFFCC"/>
          </a:solidFill>
          <a:ln w="28575">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endParaRPr lang="en-US">
              <a:solidFill>
                <a:srgbClr val="000000"/>
              </a:solidFill>
              <a:latin typeface="Times New Roman" pitchFamily="18" charset="0"/>
            </a:endParaRPr>
          </a:p>
        </p:txBody>
      </p:sp>
    </p:spTree>
    <p:extLst>
      <p:ext uri="{BB962C8B-B14F-4D97-AF65-F5344CB8AC3E}">
        <p14:creationId xmlns:p14="http://schemas.microsoft.com/office/powerpoint/2010/main" val="230934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9" grpId="0" animBg="1"/>
      <p:bldP spid="49" grpId="1" animBg="1"/>
      <p:bldP spid="50" grpId="0" animBg="1"/>
      <p:bldP spid="50" grpId="1"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F59931-FDEB-1917-8C40-2C7CFC440073}"/>
              </a:ext>
            </a:extLst>
          </p:cNvPr>
          <p:cNvSpPr>
            <a:spLocks noGrp="1"/>
          </p:cNvSpPr>
          <p:nvPr>
            <p:ph type="title"/>
          </p:nvPr>
        </p:nvSpPr>
        <p:spPr/>
        <p:txBody>
          <a:bodyPr/>
          <a:lstStyle/>
          <a:p>
            <a:r>
              <a:rPr lang="en-US" dirty="0"/>
              <a:t>Connecting Assemblies</a:t>
            </a:r>
          </a:p>
        </p:txBody>
      </p:sp>
      <p:sp>
        <p:nvSpPr>
          <p:cNvPr id="2" name="Slide Number Placeholder 1"/>
          <p:cNvSpPr>
            <a:spLocks noGrp="1"/>
          </p:cNvSpPr>
          <p:nvPr>
            <p:ph type="sldNum" idx="12"/>
          </p:nvPr>
        </p:nvSpPr>
        <p:spPr/>
        <p:txBody>
          <a:bodyPr/>
          <a:lstStyle/>
          <a:p>
            <a:fld id="{91EC2107-2179-44B0-AA1C-E3E8257F87FF}" type="slidenum">
              <a:rPr lang="en-US" smtClean="0"/>
              <a:pPr/>
              <a:t>34</a:t>
            </a:fld>
            <a:endParaRPr lang="en-US"/>
          </a:p>
        </p:txBody>
      </p:sp>
    </p:spTree>
    <p:extLst>
      <p:ext uri="{BB962C8B-B14F-4D97-AF65-F5344CB8AC3E}">
        <p14:creationId xmlns:p14="http://schemas.microsoft.com/office/powerpoint/2010/main" val="356058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35</a:t>
            </a:fld>
            <a:endParaRPr lang="en-US">
              <a:solidFill>
                <a:srgbClr val="000000"/>
              </a:solidFill>
            </a:endParaRPr>
          </a:p>
        </p:txBody>
      </p:sp>
      <p:sp>
        <p:nvSpPr>
          <p:cNvPr id="2" name="Title 1"/>
          <p:cNvSpPr>
            <a:spLocks noGrp="1"/>
          </p:cNvSpPr>
          <p:nvPr>
            <p:ph type="title"/>
          </p:nvPr>
        </p:nvSpPr>
        <p:spPr/>
        <p:txBody>
          <a:bodyPr/>
          <a:lstStyle/>
          <a:p>
            <a:r>
              <a:rPr lang="en-US" dirty="0"/>
              <a:t>Hierarchical Assembly Structure</a:t>
            </a:r>
          </a:p>
        </p:txBody>
      </p:sp>
      <p:sp>
        <p:nvSpPr>
          <p:cNvPr id="3" name="Content Placeholder 2"/>
          <p:cNvSpPr>
            <a:spLocks noGrp="1"/>
          </p:cNvSpPr>
          <p:nvPr>
            <p:ph type="body" idx="1"/>
          </p:nvPr>
        </p:nvSpPr>
        <p:spPr/>
        <p:txBody>
          <a:bodyPr/>
          <a:lstStyle/>
          <a:p>
            <a:r>
              <a:rPr lang="en-US" dirty="0"/>
              <a:t>Assemblies form a hierarchical tree</a:t>
            </a:r>
          </a:p>
          <a:p>
            <a:pPr lvl="2"/>
            <a:r>
              <a:rPr lang="en-US" dirty="0"/>
              <a:t>Spacecraft1 </a:t>
            </a:r>
            <a:r>
              <a:rPr lang="en-US" sz="1800" dirty="0"/>
              <a:t>(</a:t>
            </a:r>
            <a:r>
              <a:rPr lang="en-US" sz="1800" dirty="0" err="1"/>
              <a:t>VehicleAssembly</a:t>
            </a:r>
            <a:r>
              <a:rPr lang="en-US" sz="1800" dirty="0"/>
              <a:t>)</a:t>
            </a:r>
            <a:endParaRPr lang="en-US" dirty="0"/>
          </a:p>
          <a:p>
            <a:pPr lvl="3"/>
            <a:r>
              <a:rPr lang="en-US" dirty="0"/>
              <a:t>Gravity Assembly</a:t>
            </a:r>
          </a:p>
          <a:p>
            <a:pPr lvl="3"/>
            <a:r>
              <a:rPr lang="en-US" dirty="0"/>
              <a:t>IMU</a:t>
            </a:r>
          </a:p>
          <a:p>
            <a:pPr lvl="3"/>
            <a:r>
              <a:rPr lang="en-US" dirty="0"/>
              <a:t>Probe (</a:t>
            </a:r>
            <a:r>
              <a:rPr lang="en-US" dirty="0" err="1"/>
              <a:t>VehicleAssembly</a:t>
            </a:r>
            <a:r>
              <a:rPr lang="en-US" dirty="0"/>
              <a:t>)</a:t>
            </a:r>
          </a:p>
          <a:p>
            <a:pPr lvl="4"/>
            <a:r>
              <a:rPr lang="en-US" dirty="0"/>
              <a:t>Gravity Assembly</a:t>
            </a:r>
          </a:p>
          <a:p>
            <a:pPr lvl="2"/>
            <a:r>
              <a:rPr lang="en-US" dirty="0"/>
              <a:t>Spacecraft2  </a:t>
            </a:r>
            <a:r>
              <a:rPr lang="en-US" sz="1800" dirty="0"/>
              <a:t>(</a:t>
            </a:r>
            <a:r>
              <a:rPr lang="en-US" sz="1800" dirty="0" err="1"/>
              <a:t>VehicleAssembly</a:t>
            </a:r>
            <a:r>
              <a:rPr lang="en-US" sz="1800" dirty="0"/>
              <a:t>)</a:t>
            </a:r>
            <a:endParaRPr lang="en-US" dirty="0"/>
          </a:p>
          <a:p>
            <a:pPr lvl="1"/>
            <a:r>
              <a:rPr lang="en-US" sz="1800" dirty="0"/>
              <a:t>NOTE: ‘Probe’ could have been done at the top level, but </a:t>
            </a:r>
            <a:r>
              <a:rPr lang="en-US" sz="1800" dirty="0" err="1"/>
              <a:t>VehicleAssembly</a:t>
            </a:r>
            <a:r>
              <a:rPr lang="en-US" sz="1800" dirty="0"/>
              <a:t> has some utilities for dealing “sub”-vehicles</a:t>
            </a:r>
          </a:p>
          <a:p>
            <a:r>
              <a:rPr lang="en-US" dirty="0"/>
              <a:t>Each assembly is responsible for properly connecting its children assemblies!</a:t>
            </a:r>
          </a:p>
          <a:p>
            <a:r>
              <a:rPr lang="en-US" dirty="0"/>
              <a:t>Full system model consists of all the sub-systems in the assembly tree</a:t>
            </a:r>
          </a:p>
          <a:p>
            <a:pPr marL="457200" lvl="1" indent="0">
              <a:buNone/>
            </a:pPr>
            <a:endParaRPr lang="en-US" sz="2400" dirty="0"/>
          </a:p>
        </p:txBody>
      </p:sp>
      <p:sp>
        <p:nvSpPr>
          <p:cNvPr id="6" name="Rectangle 5"/>
          <p:cNvSpPr/>
          <p:nvPr/>
        </p:nvSpPr>
        <p:spPr bwMode="auto">
          <a:xfrm>
            <a:off x="7772401" y="1747148"/>
            <a:ext cx="1295595" cy="38404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1600" dirty="0">
                <a:solidFill>
                  <a:srgbClr val="000000"/>
                </a:solidFill>
              </a:rPr>
              <a:t>Spacecraft1</a:t>
            </a:r>
            <a:endParaRPr lang="en-US" sz="1100" dirty="0">
              <a:solidFill>
                <a:srgbClr val="000000"/>
              </a:solidFill>
            </a:endParaRPr>
          </a:p>
        </p:txBody>
      </p:sp>
      <p:sp>
        <p:nvSpPr>
          <p:cNvPr id="7" name="Rectangle 6"/>
          <p:cNvSpPr/>
          <p:nvPr/>
        </p:nvSpPr>
        <p:spPr bwMode="auto">
          <a:xfrm>
            <a:off x="7139531" y="2728761"/>
            <a:ext cx="1028700" cy="38404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1600" dirty="0">
                <a:solidFill>
                  <a:srgbClr val="000000"/>
                </a:solidFill>
              </a:rPr>
              <a:t>Gravity</a:t>
            </a:r>
            <a:endParaRPr lang="en-US" sz="1100" dirty="0">
              <a:solidFill>
                <a:srgbClr val="000000"/>
              </a:solidFill>
            </a:endParaRPr>
          </a:p>
        </p:txBody>
      </p:sp>
      <p:sp>
        <p:nvSpPr>
          <p:cNvPr id="8" name="Rectangle 7"/>
          <p:cNvSpPr/>
          <p:nvPr/>
        </p:nvSpPr>
        <p:spPr bwMode="auto">
          <a:xfrm>
            <a:off x="9110321" y="2728761"/>
            <a:ext cx="876300" cy="38404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1600" dirty="0">
                <a:solidFill>
                  <a:srgbClr val="000000"/>
                </a:solidFill>
              </a:rPr>
              <a:t>Probe</a:t>
            </a:r>
            <a:endParaRPr lang="en-US" sz="1100" dirty="0">
              <a:solidFill>
                <a:srgbClr val="000000"/>
              </a:solidFill>
            </a:endParaRPr>
          </a:p>
        </p:txBody>
      </p:sp>
      <p:sp>
        <p:nvSpPr>
          <p:cNvPr id="9" name="Rectangle 8"/>
          <p:cNvSpPr/>
          <p:nvPr/>
        </p:nvSpPr>
        <p:spPr bwMode="auto">
          <a:xfrm>
            <a:off x="8996021" y="3490761"/>
            <a:ext cx="1085850" cy="38404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1600" dirty="0">
                <a:solidFill>
                  <a:srgbClr val="000000"/>
                </a:solidFill>
              </a:rPr>
              <a:t>Gravity</a:t>
            </a:r>
            <a:endParaRPr lang="en-US" sz="1100" dirty="0">
              <a:solidFill>
                <a:srgbClr val="000000"/>
              </a:solidFill>
            </a:endParaRPr>
          </a:p>
        </p:txBody>
      </p:sp>
      <p:sp>
        <p:nvSpPr>
          <p:cNvPr id="10" name="Rectangle 9"/>
          <p:cNvSpPr/>
          <p:nvPr/>
        </p:nvSpPr>
        <p:spPr bwMode="auto">
          <a:xfrm>
            <a:off x="8277326" y="2730839"/>
            <a:ext cx="723900" cy="38404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1600" dirty="0">
                <a:solidFill>
                  <a:srgbClr val="000000"/>
                </a:solidFill>
              </a:rPr>
              <a:t>IMU</a:t>
            </a:r>
            <a:endParaRPr lang="en-US" sz="1100" dirty="0">
              <a:solidFill>
                <a:srgbClr val="000000"/>
              </a:solidFill>
            </a:endParaRPr>
          </a:p>
        </p:txBody>
      </p:sp>
      <p:cxnSp>
        <p:nvCxnSpPr>
          <p:cNvPr id="12" name="Straight Arrow Connector 11"/>
          <p:cNvCxnSpPr>
            <a:stCxn id="6" idx="2"/>
            <a:endCxn id="7" idx="0"/>
          </p:cNvCxnSpPr>
          <p:nvPr/>
        </p:nvCxnSpPr>
        <p:spPr bwMode="auto">
          <a:xfrm flipH="1">
            <a:off x="7653882" y="2131197"/>
            <a:ext cx="766317" cy="597565"/>
          </a:xfrm>
          <a:prstGeom prst="straightConnector1">
            <a:avLst/>
          </a:prstGeom>
          <a:ln w="5715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6" idx="2"/>
            <a:endCxn id="8" idx="0"/>
          </p:cNvCxnSpPr>
          <p:nvPr/>
        </p:nvCxnSpPr>
        <p:spPr bwMode="auto">
          <a:xfrm>
            <a:off x="8420199" y="2131197"/>
            <a:ext cx="1128273" cy="597565"/>
          </a:xfrm>
          <a:prstGeom prst="straightConnector1">
            <a:avLst/>
          </a:prstGeom>
          <a:ln w="5715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2"/>
            <a:endCxn id="10" idx="0"/>
          </p:cNvCxnSpPr>
          <p:nvPr/>
        </p:nvCxnSpPr>
        <p:spPr bwMode="auto">
          <a:xfrm>
            <a:off x="8420198" y="2131197"/>
            <a:ext cx="219078" cy="599643"/>
          </a:xfrm>
          <a:prstGeom prst="straightConnector1">
            <a:avLst/>
          </a:prstGeom>
          <a:ln w="57150">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8" idx="2"/>
            <a:endCxn id="9" idx="0"/>
          </p:cNvCxnSpPr>
          <p:nvPr/>
        </p:nvCxnSpPr>
        <p:spPr bwMode="auto">
          <a:xfrm flipH="1">
            <a:off x="9538947" y="3112809"/>
            <a:ext cx="9525" cy="377952"/>
          </a:xfrm>
          <a:prstGeom prst="straightConnector1">
            <a:avLst/>
          </a:prstGeom>
          <a:ln w="57150">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9" name="Rectangle 28"/>
          <p:cNvSpPr/>
          <p:nvPr/>
        </p:nvSpPr>
        <p:spPr bwMode="auto">
          <a:xfrm>
            <a:off x="9325171" y="1747148"/>
            <a:ext cx="1252001" cy="38404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sz="1600" dirty="0">
                <a:solidFill>
                  <a:srgbClr val="000000"/>
                </a:solidFill>
              </a:rPr>
              <a:t>Spacecraft2</a:t>
            </a:r>
            <a:endParaRPr lang="en-US" sz="1100" dirty="0">
              <a:solidFill>
                <a:srgbClr val="000000"/>
              </a:solidFill>
            </a:endParaRPr>
          </a:p>
        </p:txBody>
      </p:sp>
    </p:spTree>
    <p:extLst>
      <p:ext uri="{BB962C8B-B14F-4D97-AF65-F5344CB8AC3E}">
        <p14:creationId xmlns:p14="http://schemas.microsoft.com/office/powerpoint/2010/main" val="37080979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36</a:t>
            </a:fld>
            <a:endParaRPr lang="en-US">
              <a:solidFill>
                <a:srgbClr val="000000"/>
              </a:solidFill>
            </a:endParaRPr>
          </a:p>
        </p:txBody>
      </p:sp>
      <p:sp>
        <p:nvSpPr>
          <p:cNvPr id="157698" name="Rectangle 1026"/>
          <p:cNvSpPr>
            <a:spLocks noGrp="1" noChangeArrowheads="1"/>
          </p:cNvSpPr>
          <p:nvPr>
            <p:ph type="title"/>
          </p:nvPr>
        </p:nvSpPr>
        <p:spPr/>
        <p:txBody>
          <a:bodyPr/>
          <a:lstStyle/>
          <a:p>
            <a:r>
              <a:rPr lang="en-US" altLang="en-US" sz="2600" dirty="0"/>
              <a:t>Passing information between Assemblies</a:t>
            </a:r>
          </a:p>
        </p:txBody>
      </p:sp>
      <p:sp>
        <p:nvSpPr>
          <p:cNvPr id="157699" name="Rectangle 1027"/>
          <p:cNvSpPr>
            <a:spLocks noGrp="1" noChangeArrowheads="1"/>
          </p:cNvSpPr>
          <p:nvPr>
            <p:ph type="body" idx="1"/>
          </p:nvPr>
        </p:nvSpPr>
        <p:spPr/>
        <p:txBody>
          <a:bodyPr>
            <a:normAutofit lnSpcReduction="10000"/>
          </a:bodyPr>
          <a:lstStyle/>
          <a:p>
            <a:pPr>
              <a:lnSpc>
                <a:spcPct val="90000"/>
              </a:lnSpc>
            </a:pPr>
            <a:r>
              <a:rPr lang="en-US" altLang="en-US" sz="2800" dirty="0"/>
              <a:t>Assemblies define the models and signals they contain</a:t>
            </a:r>
          </a:p>
          <a:p>
            <a:pPr>
              <a:lnSpc>
                <a:spcPct val="90000"/>
              </a:lnSpc>
            </a:pPr>
            <a:r>
              <a:rPr lang="en-US" altLang="en-US" sz="2800" dirty="0"/>
              <a:t>Signals serve as the interface objects to inter-connect models within and across assemblies</a:t>
            </a:r>
          </a:p>
          <a:p>
            <a:pPr>
              <a:lnSpc>
                <a:spcPct val="90000"/>
              </a:lnSpc>
            </a:pPr>
            <a:r>
              <a:rPr lang="en-US" altLang="en-US" sz="2800" dirty="0"/>
              <a:t>So who creates/owns the interface signals?</a:t>
            </a:r>
            <a:br>
              <a:rPr lang="en-US" altLang="en-US" sz="2800" dirty="0"/>
            </a:br>
            <a:br>
              <a:rPr lang="en-US" altLang="en-US" sz="2800" dirty="0"/>
            </a:br>
            <a:br>
              <a:rPr lang="en-US" altLang="en-US" sz="2800" dirty="0"/>
            </a:br>
            <a:br>
              <a:rPr lang="en-US" altLang="en-US" sz="2800" dirty="0"/>
            </a:br>
            <a:endParaRPr lang="en-US" altLang="en-US" sz="1000" dirty="0"/>
          </a:p>
          <a:p>
            <a:pPr>
              <a:lnSpc>
                <a:spcPct val="90000"/>
              </a:lnSpc>
            </a:pPr>
            <a:r>
              <a:rPr lang="en-US" altLang="en-US" sz="2800" dirty="0"/>
              <a:t>Assembly “Signal ties” provide a connectivity solution that allows us to design assemblies and their constituent signals, while still allowing sharing of signal with other assemblies</a:t>
            </a:r>
          </a:p>
        </p:txBody>
      </p:sp>
      <p:cxnSp>
        <p:nvCxnSpPr>
          <p:cNvPr id="157707" name="AutoShape 1035"/>
          <p:cNvCxnSpPr>
            <a:cxnSpLocks noChangeShapeType="1"/>
            <a:stCxn id="29" idx="6"/>
          </p:cNvCxnSpPr>
          <p:nvPr/>
        </p:nvCxnSpPr>
        <p:spPr bwMode="auto">
          <a:xfrm>
            <a:off x="9335821" y="3866838"/>
            <a:ext cx="651584" cy="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157709" name="Text Box 1037"/>
          <p:cNvSpPr txBox="1">
            <a:spLocks noChangeArrowheads="1"/>
          </p:cNvSpPr>
          <p:nvPr/>
        </p:nvSpPr>
        <p:spPr bwMode="auto">
          <a:xfrm>
            <a:off x="5929304" y="3516868"/>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a:solidFill>
                  <a:srgbClr val="000099"/>
                </a:solidFill>
              </a:rPr>
              <a:t>Signal</a:t>
            </a:r>
          </a:p>
        </p:txBody>
      </p:sp>
      <p:cxnSp>
        <p:nvCxnSpPr>
          <p:cNvPr id="157711" name="AutoShape 1039"/>
          <p:cNvCxnSpPr>
            <a:cxnSpLocks noChangeShapeType="1"/>
            <a:endCxn id="10" idx="2"/>
          </p:cNvCxnSpPr>
          <p:nvPr/>
        </p:nvCxnSpPr>
        <p:spPr bwMode="auto">
          <a:xfrm flipV="1">
            <a:off x="2667001" y="3866839"/>
            <a:ext cx="572821" cy="7495"/>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
        <p:nvSpPr>
          <p:cNvPr id="10" name="Oval 9"/>
          <p:cNvSpPr/>
          <p:nvPr/>
        </p:nvSpPr>
        <p:spPr bwMode="auto">
          <a:xfrm>
            <a:off x="3239821" y="3483457"/>
            <a:ext cx="1905000" cy="76676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altLang="en-US" b="1" dirty="0"/>
              <a:t>Assembly 1</a:t>
            </a:r>
          </a:p>
        </p:txBody>
      </p:sp>
      <p:sp>
        <p:nvSpPr>
          <p:cNvPr id="29" name="Oval 28"/>
          <p:cNvSpPr/>
          <p:nvPr/>
        </p:nvSpPr>
        <p:spPr bwMode="auto">
          <a:xfrm>
            <a:off x="7430821" y="3483457"/>
            <a:ext cx="1905000" cy="76676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altLang="en-US" b="1" dirty="0"/>
              <a:t>Assembly 2</a:t>
            </a:r>
          </a:p>
        </p:txBody>
      </p:sp>
      <p:sp>
        <p:nvSpPr>
          <p:cNvPr id="18" name="Rectangle 1041"/>
          <p:cNvSpPr>
            <a:spLocks noChangeArrowheads="1"/>
          </p:cNvSpPr>
          <p:nvPr/>
        </p:nvSpPr>
        <p:spPr bwMode="auto">
          <a:xfrm>
            <a:off x="5043914" y="3792333"/>
            <a:ext cx="152400" cy="152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712" name="Rectangle 1040"/>
          <p:cNvSpPr>
            <a:spLocks noChangeArrowheads="1"/>
          </p:cNvSpPr>
          <p:nvPr/>
        </p:nvSpPr>
        <p:spPr bwMode="auto">
          <a:xfrm>
            <a:off x="7362669" y="3810000"/>
            <a:ext cx="152400" cy="152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157705" name="AutoShape 1033"/>
          <p:cNvCxnSpPr>
            <a:cxnSpLocks noChangeShapeType="1"/>
            <a:stCxn id="10" idx="6"/>
            <a:endCxn id="29" idx="2"/>
          </p:cNvCxnSpPr>
          <p:nvPr/>
        </p:nvCxnSpPr>
        <p:spPr bwMode="auto">
          <a:xfrm>
            <a:off x="5144821" y="3866838"/>
            <a:ext cx="2286000" cy="0"/>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251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idx="12"/>
          </p:nvPr>
        </p:nvSpPr>
        <p:spPr/>
        <p:txBody>
          <a:bodyPr/>
          <a:lstStyle/>
          <a:p>
            <a:fld id="{A370513E-CC6B-4688-84CD-7786F3725A67}" type="slidenum">
              <a:rPr lang="en-US" smtClean="0">
                <a:solidFill>
                  <a:srgbClr val="000000"/>
                </a:solidFill>
              </a:rPr>
              <a:pPr/>
              <a:t>37</a:t>
            </a:fld>
            <a:endParaRPr lang="en-US">
              <a:solidFill>
                <a:srgbClr val="000000"/>
              </a:solidFill>
            </a:endParaRPr>
          </a:p>
        </p:txBody>
      </p:sp>
      <p:sp>
        <p:nvSpPr>
          <p:cNvPr id="14" name="Title 13"/>
          <p:cNvSpPr>
            <a:spLocks noGrp="1"/>
          </p:cNvSpPr>
          <p:nvPr>
            <p:ph type="title"/>
          </p:nvPr>
        </p:nvSpPr>
        <p:spPr/>
        <p:txBody>
          <a:bodyPr/>
          <a:lstStyle/>
          <a:p>
            <a:r>
              <a:rPr lang="en-US" sz="2800" dirty="0"/>
              <a:t>Connecting Sub-System Assemblies</a:t>
            </a:r>
          </a:p>
        </p:txBody>
      </p:sp>
      <p:sp>
        <p:nvSpPr>
          <p:cNvPr id="22" name="Content Placeholder 19"/>
          <p:cNvSpPr txBox="1">
            <a:spLocks/>
          </p:cNvSpPr>
          <p:nvPr/>
        </p:nvSpPr>
        <p:spPr bwMode="auto">
          <a:xfrm>
            <a:off x="636547" y="1645301"/>
            <a:ext cx="5896990" cy="44457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231775" indent="-231775"/>
            <a:r>
              <a:rPr lang="en-US" sz="2400" dirty="0">
                <a:solidFill>
                  <a:srgbClr val="000000"/>
                </a:solidFill>
              </a:rPr>
              <a:t>The parent assembly provides signals used to connect models in peer assemblies</a:t>
            </a:r>
          </a:p>
          <a:p>
            <a:pPr marL="231775" indent="-231775"/>
            <a:r>
              <a:rPr lang="en-US" sz="2400" b="1" dirty="0">
                <a:solidFill>
                  <a:srgbClr val="000000"/>
                </a:solidFill>
              </a:rPr>
              <a:t>Assembly B </a:t>
            </a:r>
            <a:r>
              <a:rPr lang="en-US" sz="2400" dirty="0">
                <a:solidFill>
                  <a:srgbClr val="000000"/>
                </a:solidFill>
              </a:rPr>
              <a:t>does not know about </a:t>
            </a:r>
            <a:r>
              <a:rPr lang="en-US" sz="2400" b="1" dirty="0">
                <a:solidFill>
                  <a:srgbClr val="000000"/>
                </a:solidFill>
              </a:rPr>
              <a:t>Assembly C</a:t>
            </a:r>
            <a:r>
              <a:rPr lang="en-US" sz="2400" dirty="0">
                <a:solidFill>
                  <a:srgbClr val="000000"/>
                </a:solidFill>
              </a:rPr>
              <a:t>, therefore the parent  assembly </a:t>
            </a:r>
            <a:r>
              <a:rPr lang="en-US" sz="2400" b="1" dirty="0">
                <a:solidFill>
                  <a:srgbClr val="000000"/>
                </a:solidFill>
              </a:rPr>
              <a:t>A</a:t>
            </a:r>
            <a:r>
              <a:rPr lang="en-US" sz="2400" dirty="0">
                <a:solidFill>
                  <a:srgbClr val="000000"/>
                </a:solidFill>
              </a:rPr>
              <a:t> must create </a:t>
            </a:r>
            <a:br>
              <a:rPr lang="en-US" sz="2400" dirty="0">
                <a:solidFill>
                  <a:srgbClr val="000000"/>
                </a:solidFill>
              </a:rPr>
            </a:br>
            <a:r>
              <a:rPr lang="en-US" sz="2400" b="1" dirty="0">
                <a:solidFill>
                  <a:srgbClr val="000000"/>
                </a:solidFill>
              </a:rPr>
              <a:t>Signal ‘a’ </a:t>
            </a:r>
            <a:r>
              <a:rPr lang="en-US" sz="2400" dirty="0">
                <a:solidFill>
                  <a:srgbClr val="000000"/>
                </a:solidFill>
              </a:rPr>
              <a:t>and use it to connect the models in its children assemblies </a:t>
            </a:r>
          </a:p>
          <a:p>
            <a:pPr marL="231775" indent="-231775"/>
            <a:r>
              <a:rPr lang="en-US" sz="2400" dirty="0">
                <a:solidFill>
                  <a:srgbClr val="000000"/>
                </a:solidFill>
              </a:rPr>
              <a:t>But at the same time ensuring that </a:t>
            </a:r>
            <a:r>
              <a:rPr lang="en-US" sz="2400" b="1" dirty="0">
                <a:solidFill>
                  <a:srgbClr val="000000"/>
                </a:solidFill>
              </a:rPr>
              <a:t>B&amp;C</a:t>
            </a:r>
            <a:r>
              <a:rPr lang="en-US" sz="2400" dirty="0">
                <a:solidFill>
                  <a:srgbClr val="000000"/>
                </a:solidFill>
              </a:rPr>
              <a:t> do not create duplicate signals </a:t>
            </a:r>
          </a:p>
          <a:p>
            <a:pPr marL="231775" indent="-231775"/>
            <a:r>
              <a:rPr lang="en-US" sz="2400" dirty="0">
                <a:solidFill>
                  <a:srgbClr val="000000"/>
                </a:solidFill>
              </a:rPr>
              <a:t>Assembly “Signal Ties”</a:t>
            </a:r>
          </a:p>
        </p:txBody>
      </p:sp>
      <p:grpSp>
        <p:nvGrpSpPr>
          <p:cNvPr id="26" name="Group 25"/>
          <p:cNvGrpSpPr/>
          <p:nvPr/>
        </p:nvGrpSpPr>
        <p:grpSpPr>
          <a:xfrm>
            <a:off x="6885039" y="1900577"/>
            <a:ext cx="4648200" cy="3925846"/>
            <a:chOff x="4191000" y="1937561"/>
            <a:chExt cx="4648200" cy="3925846"/>
          </a:xfrm>
        </p:grpSpPr>
        <p:sp>
          <p:nvSpPr>
            <p:cNvPr id="2" name="Oval 1"/>
            <p:cNvSpPr/>
            <p:nvPr/>
          </p:nvSpPr>
          <p:spPr>
            <a:xfrm>
              <a:off x="4191000" y="1937561"/>
              <a:ext cx="4648200" cy="3925846"/>
            </a:xfrm>
            <a:prstGeom prst="ellipse">
              <a:avLst/>
            </a:prstGeom>
            <a:solidFill>
              <a:srgbClr val="F5F9D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000000"/>
                </a:solidFill>
              </a:endParaRPr>
            </a:p>
          </p:txBody>
        </p:sp>
        <p:sp>
          <p:nvSpPr>
            <p:cNvPr id="3" name="Rectangle 2"/>
            <p:cNvSpPr/>
            <p:nvPr/>
          </p:nvSpPr>
          <p:spPr>
            <a:xfrm>
              <a:off x="6980098" y="3900484"/>
              <a:ext cx="1277340" cy="327154"/>
            </a:xfrm>
            <a:prstGeom prst="rect">
              <a:avLst/>
            </a:prstGeom>
            <a:solidFill>
              <a:srgbClr val="FFDB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000000"/>
                  </a:solidFill>
                </a:rPr>
                <a:t>Signal ‘a’</a:t>
              </a:r>
            </a:p>
          </p:txBody>
        </p:sp>
        <p:sp>
          <p:nvSpPr>
            <p:cNvPr id="28" name="TextBox 27"/>
            <p:cNvSpPr txBox="1"/>
            <p:nvPr/>
          </p:nvSpPr>
          <p:spPr>
            <a:xfrm>
              <a:off x="6937758" y="2360405"/>
              <a:ext cx="1514305" cy="584775"/>
            </a:xfrm>
            <a:prstGeom prst="rect">
              <a:avLst/>
            </a:prstGeom>
            <a:noFill/>
          </p:spPr>
          <p:txBody>
            <a:bodyPr wrap="square" rtlCol="0">
              <a:spAutoFit/>
            </a:bodyPr>
            <a:lstStyle/>
            <a:p>
              <a:pPr algn="l"/>
              <a:r>
                <a:rPr lang="en-US" sz="1600" b="1" dirty="0"/>
                <a:t>Parent</a:t>
              </a:r>
              <a:br>
                <a:rPr lang="en-US" sz="1600" b="1" dirty="0"/>
              </a:br>
              <a:r>
                <a:rPr lang="en-US" sz="1600" b="1" dirty="0"/>
                <a:t>Assembly A</a:t>
              </a:r>
            </a:p>
          </p:txBody>
        </p:sp>
        <p:grpSp>
          <p:nvGrpSpPr>
            <p:cNvPr id="18" name="Group 17"/>
            <p:cNvGrpSpPr/>
            <p:nvPr/>
          </p:nvGrpSpPr>
          <p:grpSpPr>
            <a:xfrm>
              <a:off x="4909504" y="2399923"/>
              <a:ext cx="1969233" cy="1328328"/>
              <a:chOff x="4909504" y="2399923"/>
              <a:chExt cx="1969233" cy="1328328"/>
            </a:xfrm>
          </p:grpSpPr>
          <p:sp>
            <p:nvSpPr>
              <p:cNvPr id="5" name="Oval 4"/>
              <p:cNvSpPr/>
              <p:nvPr/>
            </p:nvSpPr>
            <p:spPr>
              <a:xfrm>
                <a:off x="4909504" y="2399923"/>
                <a:ext cx="1969233" cy="1328328"/>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600" b="1" dirty="0">
                    <a:solidFill>
                      <a:srgbClr val="000000"/>
                    </a:solidFill>
                  </a:rPr>
                  <a:t>Assembly B</a:t>
                </a:r>
              </a:p>
            </p:txBody>
          </p:sp>
          <p:grpSp>
            <p:nvGrpSpPr>
              <p:cNvPr id="6" name="Group 22"/>
              <p:cNvGrpSpPr/>
              <p:nvPr/>
            </p:nvGrpSpPr>
            <p:grpSpPr>
              <a:xfrm>
                <a:off x="5384836" y="2945180"/>
                <a:ext cx="1018569" cy="650239"/>
                <a:chOff x="6332349" y="3193130"/>
                <a:chExt cx="1143000" cy="746024"/>
              </a:xfrm>
              <a:solidFill>
                <a:srgbClr val="FFFF00"/>
              </a:solidFill>
            </p:grpSpPr>
            <p:sp>
              <p:nvSpPr>
                <p:cNvPr id="7" name="Rounded Rectangle 6"/>
                <p:cNvSpPr/>
                <p:nvPr/>
              </p:nvSpPr>
              <p:spPr>
                <a:xfrm>
                  <a:off x="6332349" y="3193130"/>
                  <a:ext cx="1143000" cy="746024"/>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600" dirty="0">
                      <a:solidFill>
                        <a:srgbClr val="000000"/>
                      </a:solidFill>
                    </a:rPr>
                    <a:t>Model B</a:t>
                  </a:r>
                </a:p>
              </p:txBody>
            </p:sp>
            <p:sp>
              <p:nvSpPr>
                <p:cNvPr id="8" name="Rectangle 7"/>
                <p:cNvSpPr/>
                <p:nvPr/>
              </p:nvSpPr>
              <p:spPr>
                <a:xfrm>
                  <a:off x="6446649" y="3568476"/>
                  <a:ext cx="914400" cy="304800"/>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rPr>
                    <a:t>b_out</a:t>
                  </a:r>
                  <a:endParaRPr lang="en-US" sz="1600" dirty="0">
                    <a:solidFill>
                      <a:srgbClr val="000000"/>
                    </a:solidFill>
                  </a:endParaRPr>
                </a:p>
              </p:txBody>
            </p:sp>
          </p:grpSp>
        </p:grpSp>
        <p:sp>
          <p:nvSpPr>
            <p:cNvPr id="10" name="Oval 9"/>
            <p:cNvSpPr/>
            <p:nvPr/>
          </p:nvSpPr>
          <p:spPr>
            <a:xfrm>
              <a:off x="4909504" y="3900484"/>
              <a:ext cx="1969233" cy="16074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600" b="1" dirty="0">
                  <a:solidFill>
                    <a:srgbClr val="000000"/>
                  </a:solidFill>
                </a:rPr>
                <a:t>Assembly C</a:t>
              </a:r>
            </a:p>
          </p:txBody>
        </p:sp>
        <p:grpSp>
          <p:nvGrpSpPr>
            <p:cNvPr id="11" name="Group 29"/>
            <p:cNvGrpSpPr/>
            <p:nvPr/>
          </p:nvGrpSpPr>
          <p:grpSpPr>
            <a:xfrm>
              <a:off x="5384836" y="4528160"/>
              <a:ext cx="1018569" cy="757557"/>
              <a:chOff x="6332349" y="3162662"/>
              <a:chExt cx="1143000" cy="718251"/>
            </a:xfrm>
            <a:solidFill>
              <a:srgbClr val="FFFF00"/>
            </a:solidFill>
          </p:grpSpPr>
          <p:sp>
            <p:nvSpPr>
              <p:cNvPr id="12" name="Rounded Rectangle 11"/>
              <p:cNvSpPr/>
              <p:nvPr/>
            </p:nvSpPr>
            <p:spPr>
              <a:xfrm>
                <a:off x="6332349" y="3162662"/>
                <a:ext cx="1143000" cy="718251"/>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1600" dirty="0">
                    <a:solidFill>
                      <a:srgbClr val="000000"/>
                    </a:solidFill>
                  </a:rPr>
                  <a:t>Model C</a:t>
                </a:r>
              </a:p>
            </p:txBody>
          </p:sp>
          <p:sp>
            <p:nvSpPr>
              <p:cNvPr id="13" name="Rectangle 12"/>
              <p:cNvSpPr/>
              <p:nvPr/>
            </p:nvSpPr>
            <p:spPr>
              <a:xfrm>
                <a:off x="6446648" y="3490915"/>
                <a:ext cx="914400" cy="304800"/>
              </a:xfrm>
              <a:prstGeom prst="rect">
                <a:avLst/>
              </a:prstGeom>
              <a:solidFill>
                <a:srgbClr val="FF99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0000"/>
                    </a:solidFill>
                  </a:rPr>
                  <a:t>c_in</a:t>
                </a:r>
                <a:endParaRPr lang="en-US" sz="1600" dirty="0">
                  <a:solidFill>
                    <a:srgbClr val="000000"/>
                  </a:solidFill>
                </a:endParaRPr>
              </a:p>
            </p:txBody>
          </p:sp>
        </p:grpSp>
        <p:cxnSp>
          <p:nvCxnSpPr>
            <p:cNvPr id="15" name="Curved Connector 14"/>
            <p:cNvCxnSpPr>
              <a:stCxn id="8" idx="3"/>
              <a:endCxn id="3" idx="0"/>
            </p:cNvCxnSpPr>
            <p:nvPr/>
          </p:nvCxnSpPr>
          <p:spPr>
            <a:xfrm>
              <a:off x="6301548" y="3405167"/>
              <a:ext cx="1317220" cy="495317"/>
            </a:xfrm>
            <a:prstGeom prst="curvedConnector2">
              <a:avLst/>
            </a:prstGeom>
            <a:ln w="254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3" idx="2"/>
              <a:endCxn id="13" idx="3"/>
            </p:cNvCxnSpPr>
            <p:nvPr/>
          </p:nvCxnSpPr>
          <p:spPr>
            <a:xfrm rot="5400000">
              <a:off x="6556419" y="3972767"/>
              <a:ext cx="807479" cy="1317221"/>
            </a:xfrm>
            <a:prstGeom prst="curvedConnector2">
              <a:avLst/>
            </a:prstGeom>
            <a:ln w="25400">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6906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38</a:t>
            </a:fld>
            <a:endParaRPr lang="en-US" dirty="0">
              <a:solidFill>
                <a:srgbClr val="000000"/>
              </a:solidFill>
            </a:endParaRPr>
          </a:p>
        </p:txBody>
      </p:sp>
      <p:sp>
        <p:nvSpPr>
          <p:cNvPr id="2" name="Title 1"/>
          <p:cNvSpPr>
            <a:spLocks noGrp="1"/>
          </p:cNvSpPr>
          <p:nvPr>
            <p:ph type="title"/>
          </p:nvPr>
        </p:nvSpPr>
        <p:spPr/>
        <p:txBody>
          <a:bodyPr/>
          <a:lstStyle/>
          <a:p>
            <a:r>
              <a:rPr lang="en-US" dirty="0"/>
              <a:t>Assembly Signals and Signal Ties</a:t>
            </a:r>
          </a:p>
        </p:txBody>
      </p:sp>
      <p:graphicFrame>
        <p:nvGraphicFramePr>
          <p:cNvPr id="5" name="Table 4"/>
          <p:cNvGraphicFramePr>
            <a:graphicFrameLocks noGrp="1"/>
          </p:cNvGraphicFramePr>
          <p:nvPr/>
        </p:nvGraphicFramePr>
        <p:xfrm>
          <a:off x="1981200" y="1158242"/>
          <a:ext cx="8229600" cy="3672839"/>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3317194028"/>
                    </a:ext>
                  </a:extLst>
                </a:gridCol>
                <a:gridCol w="1981200">
                  <a:extLst>
                    <a:ext uri="{9D8B030D-6E8A-4147-A177-3AD203B41FA5}">
                      <a16:colId xmlns:a16="http://schemas.microsoft.com/office/drawing/2014/main" val="2843435002"/>
                    </a:ext>
                  </a:extLst>
                </a:gridCol>
                <a:gridCol w="1889760">
                  <a:extLst>
                    <a:ext uri="{9D8B030D-6E8A-4147-A177-3AD203B41FA5}">
                      <a16:colId xmlns:a16="http://schemas.microsoft.com/office/drawing/2014/main" val="1227413546"/>
                    </a:ext>
                  </a:extLst>
                </a:gridCol>
                <a:gridCol w="1645920">
                  <a:extLst>
                    <a:ext uri="{9D8B030D-6E8A-4147-A177-3AD203B41FA5}">
                      <a16:colId xmlns:a16="http://schemas.microsoft.com/office/drawing/2014/main" val="4018022701"/>
                    </a:ext>
                  </a:extLst>
                </a:gridCol>
                <a:gridCol w="1645920">
                  <a:extLst>
                    <a:ext uri="{9D8B030D-6E8A-4147-A177-3AD203B41FA5}">
                      <a16:colId xmlns:a16="http://schemas.microsoft.com/office/drawing/2014/main" val="3664987463"/>
                    </a:ext>
                  </a:extLst>
                </a:gridCol>
              </a:tblGrid>
              <a:tr h="304800">
                <a:tc>
                  <a:txBody>
                    <a:bodyPr/>
                    <a:lstStyle/>
                    <a:p>
                      <a:endParaRPr 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noFill/>
                  </a:tcPr>
                </a:tc>
                <a:tc gridSpan="2">
                  <a:txBody>
                    <a:bodyPr/>
                    <a:lstStyle/>
                    <a:p>
                      <a:pPr algn="ctr"/>
                      <a:r>
                        <a:rPr lang="en-US" b="1" dirty="0">
                          <a:solidFill>
                            <a:schemeClr val="tx1"/>
                          </a:solidFill>
                        </a:rPr>
                        <a:t>Tied</a:t>
                      </a:r>
                      <a:r>
                        <a:rPr lang="en-US" b="1" baseline="0" dirty="0">
                          <a:solidFill>
                            <a:schemeClr val="tx1"/>
                          </a:solidFill>
                        </a:rPr>
                        <a:t> to local model</a:t>
                      </a:r>
                      <a:endParaRPr lang="en-US" b="1"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en-US" dirty="0"/>
                    </a:p>
                  </a:txBody>
                  <a:tcPr/>
                </a:tc>
                <a:tc gridSpan="2">
                  <a:txBody>
                    <a:bodyPr/>
                    <a:lstStyle/>
                    <a:p>
                      <a:pPr algn="ctr"/>
                      <a:r>
                        <a:rPr lang="en-US" b="1" dirty="0">
                          <a:solidFill>
                            <a:schemeClr val="tx1"/>
                          </a:solidFill>
                        </a:rPr>
                        <a:t>NOT tied to local model</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1796647577"/>
                  </a:ext>
                </a:extLst>
              </a:tr>
              <a:tr h="1600199">
                <a:tc>
                  <a:txBody>
                    <a:bodyPr/>
                    <a:lstStyle/>
                    <a:p>
                      <a:r>
                        <a:rPr lang="en-US" b="1" dirty="0"/>
                        <a:t>Signal created</a:t>
                      </a:r>
                      <a:r>
                        <a:rPr lang="en-US" b="1" baseline="0" dirty="0"/>
                        <a:t> locally in the </a:t>
                      </a:r>
                      <a:r>
                        <a:rPr lang="en-US" b="1" baseline="0" dirty="0" err="1"/>
                        <a:t>asm</a:t>
                      </a:r>
                      <a:endParaRPr lang="en-US"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r>
                        <a:rPr lang="en-US" dirty="0"/>
                        <a:t>Not</a:t>
                      </a:r>
                      <a:r>
                        <a:rPr lang="en-US" baseline="0" dirty="0"/>
                        <a:t> p</a:t>
                      </a:r>
                      <a:r>
                        <a:rPr lang="en-US" dirty="0"/>
                        <a:t>assed down</a:t>
                      </a: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lang="en-US" baseline="0" dirty="0"/>
                        <a:t>Passed down</a:t>
                      </a:r>
                      <a:endParaRPr lang="en-US" dirty="0"/>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Not</a:t>
                      </a:r>
                      <a:r>
                        <a:rPr lang="en-US" b="1" baseline="0" dirty="0"/>
                        <a:t> p</a:t>
                      </a:r>
                      <a:r>
                        <a:rPr lang="en-US" b="1" dirty="0"/>
                        <a:t>assed down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INVALID</a:t>
                      </a:r>
                      <a:endParaRPr lang="en-US" b="1" dirty="0"/>
                    </a:p>
                    <a:p>
                      <a:pPr algn="ctr"/>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FFB9B9"/>
                    </a:solidFill>
                  </a:tcPr>
                </a:tc>
                <a:tc>
                  <a:txBody>
                    <a:bodyPr/>
                    <a:lstStyle/>
                    <a:p>
                      <a:r>
                        <a:rPr lang="en-US" dirty="0"/>
                        <a:t>Passed down</a:t>
                      </a: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BECDE"/>
                    </a:solidFill>
                  </a:tcPr>
                </a:tc>
                <a:extLst>
                  <a:ext uri="{0D108BD9-81ED-4DB2-BD59-A6C34878D82A}">
                    <a16:rowId xmlns:a16="http://schemas.microsoft.com/office/drawing/2014/main" val="1457750435"/>
                  </a:ext>
                </a:extLst>
              </a:tr>
              <a:tr h="1767840">
                <a:tc>
                  <a:txBody>
                    <a:bodyPr/>
                    <a:lstStyle/>
                    <a:p>
                      <a:r>
                        <a:rPr lang="en-US" b="1" dirty="0"/>
                        <a:t>Signal created</a:t>
                      </a:r>
                      <a:r>
                        <a:rPr lang="en-US" b="1" baseline="0" dirty="0"/>
                        <a:t> by parent </a:t>
                      </a:r>
                      <a:r>
                        <a:rPr lang="en-US" b="1" baseline="0" dirty="0" err="1"/>
                        <a:t>asm</a:t>
                      </a:r>
                      <a:endParaRPr lang="en-US" b="1" dirty="0"/>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99"/>
                    </a:solidFill>
                  </a:tcPr>
                </a:tc>
                <a:tc>
                  <a:txBody>
                    <a:bodyPr/>
                    <a:lstStyle/>
                    <a:p>
                      <a:r>
                        <a:rPr lang="en-US" dirty="0"/>
                        <a:t>Not</a:t>
                      </a:r>
                      <a:r>
                        <a:rPr lang="en-US" baseline="0" dirty="0"/>
                        <a:t> p</a:t>
                      </a:r>
                      <a:r>
                        <a:rPr lang="en-US" dirty="0"/>
                        <a:t>assed down</a:t>
                      </a:r>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r>
                        <a:rPr lang="en-US" baseline="0" dirty="0"/>
                        <a:t>Passed down</a:t>
                      </a:r>
                      <a:endParaRPr lang="en-US" dirty="0"/>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Not</a:t>
                      </a:r>
                      <a:r>
                        <a:rPr lang="en-US" baseline="0" dirty="0"/>
                        <a:t> p</a:t>
                      </a:r>
                      <a:r>
                        <a:rPr lang="en-US" dirty="0"/>
                        <a:t>assed down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ERROR</a:t>
                      </a:r>
                    </a:p>
                    <a:p>
                      <a:pPr algn="ctr"/>
                      <a:endParaRPr lang="en-US" dirty="0"/>
                    </a:p>
                  </a:txBody>
                  <a:tcP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B9B9"/>
                    </a:solidFill>
                  </a:tcPr>
                </a:tc>
                <a:tc>
                  <a:txBody>
                    <a:bodyPr/>
                    <a:lstStyle/>
                    <a:p>
                      <a:r>
                        <a:rPr lang="en-US" dirty="0"/>
                        <a:t>Passed down</a:t>
                      </a:r>
                    </a:p>
                  </a:txBody>
                  <a:tcP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E7F6EF"/>
                    </a:solidFill>
                  </a:tcPr>
                </a:tc>
                <a:extLst>
                  <a:ext uri="{0D108BD9-81ED-4DB2-BD59-A6C34878D82A}">
                    <a16:rowId xmlns:a16="http://schemas.microsoft.com/office/drawing/2014/main" val="1411504134"/>
                  </a:ext>
                </a:extLst>
              </a:tr>
            </a:tbl>
          </a:graphicData>
        </a:graphic>
      </p:graphicFrame>
      <p:sp>
        <p:nvSpPr>
          <p:cNvPr id="6" name="Rectangle 5"/>
          <p:cNvSpPr/>
          <p:nvPr/>
        </p:nvSpPr>
        <p:spPr bwMode="auto">
          <a:xfrm>
            <a:off x="5257800" y="1905000"/>
            <a:ext cx="1371600" cy="914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1600" i="1" dirty="0" err="1"/>
              <a:t>asm</a:t>
            </a:r>
            <a:endParaRPr lang="en-US" sz="1600" i="1" dirty="0"/>
          </a:p>
        </p:txBody>
      </p:sp>
      <p:sp>
        <p:nvSpPr>
          <p:cNvPr id="7" name="Oval 6"/>
          <p:cNvSpPr/>
          <p:nvPr/>
        </p:nvSpPr>
        <p:spPr bwMode="auto">
          <a:xfrm>
            <a:off x="5791200" y="2362201"/>
            <a:ext cx="533400" cy="2946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i="1" dirty="0"/>
              <a:t>mdl</a:t>
            </a:r>
          </a:p>
        </p:txBody>
      </p:sp>
      <p:cxnSp>
        <p:nvCxnSpPr>
          <p:cNvPr id="17" name="Straight Connector 16"/>
          <p:cNvCxnSpPr>
            <a:endCxn id="7" idx="2"/>
          </p:cNvCxnSpPr>
          <p:nvPr/>
        </p:nvCxnSpPr>
        <p:spPr bwMode="auto">
          <a:xfrm>
            <a:off x="5334000" y="2509512"/>
            <a:ext cx="457200" cy="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bwMode="auto">
          <a:xfrm>
            <a:off x="5638800" y="2509512"/>
            <a:ext cx="0" cy="538489"/>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3" name="Rectangle 22"/>
          <p:cNvSpPr/>
          <p:nvPr/>
        </p:nvSpPr>
        <p:spPr bwMode="auto">
          <a:xfrm>
            <a:off x="3394435" y="1905000"/>
            <a:ext cx="1371600" cy="914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1600" i="1" dirty="0" err="1"/>
              <a:t>asm</a:t>
            </a:r>
            <a:endParaRPr lang="en-US" sz="1600" i="1" dirty="0"/>
          </a:p>
        </p:txBody>
      </p:sp>
      <p:sp>
        <p:nvSpPr>
          <p:cNvPr id="24" name="Oval 23"/>
          <p:cNvSpPr/>
          <p:nvPr/>
        </p:nvSpPr>
        <p:spPr bwMode="auto">
          <a:xfrm>
            <a:off x="3927835" y="2362201"/>
            <a:ext cx="533400" cy="2946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i="1" dirty="0"/>
              <a:t>mdl</a:t>
            </a:r>
          </a:p>
        </p:txBody>
      </p:sp>
      <p:cxnSp>
        <p:nvCxnSpPr>
          <p:cNvPr id="25" name="Straight Connector 24"/>
          <p:cNvCxnSpPr>
            <a:endCxn id="24" idx="2"/>
          </p:cNvCxnSpPr>
          <p:nvPr/>
        </p:nvCxnSpPr>
        <p:spPr bwMode="auto">
          <a:xfrm>
            <a:off x="3542369" y="2509512"/>
            <a:ext cx="385467"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7" name="Rectangle 26"/>
          <p:cNvSpPr/>
          <p:nvPr/>
        </p:nvSpPr>
        <p:spPr bwMode="auto">
          <a:xfrm>
            <a:off x="8697307" y="1905000"/>
            <a:ext cx="1371600" cy="914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1600" i="1" dirty="0" err="1"/>
              <a:t>asm</a:t>
            </a:r>
            <a:endParaRPr lang="en-US" sz="1600" i="1" dirty="0"/>
          </a:p>
        </p:txBody>
      </p:sp>
      <p:sp>
        <p:nvSpPr>
          <p:cNvPr id="28" name="Oval 27"/>
          <p:cNvSpPr/>
          <p:nvPr/>
        </p:nvSpPr>
        <p:spPr bwMode="auto">
          <a:xfrm>
            <a:off x="9412566" y="2067578"/>
            <a:ext cx="533400" cy="2946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i="1" dirty="0"/>
              <a:t>mdl</a:t>
            </a:r>
          </a:p>
        </p:txBody>
      </p:sp>
      <p:cxnSp>
        <p:nvCxnSpPr>
          <p:cNvPr id="30" name="Straight Arrow Connector 29"/>
          <p:cNvCxnSpPr/>
          <p:nvPr/>
        </p:nvCxnSpPr>
        <p:spPr bwMode="auto">
          <a:xfrm>
            <a:off x="9679266" y="2509512"/>
            <a:ext cx="0" cy="538489"/>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2" name="Rectangle 31"/>
          <p:cNvSpPr/>
          <p:nvPr/>
        </p:nvSpPr>
        <p:spPr bwMode="auto">
          <a:xfrm>
            <a:off x="3394435" y="3672867"/>
            <a:ext cx="1371600" cy="914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1600" i="1" dirty="0" err="1"/>
              <a:t>asm</a:t>
            </a:r>
            <a:endParaRPr lang="en-US" sz="1600" i="1" dirty="0"/>
          </a:p>
        </p:txBody>
      </p:sp>
      <p:sp>
        <p:nvSpPr>
          <p:cNvPr id="33" name="Oval 32"/>
          <p:cNvSpPr/>
          <p:nvPr/>
        </p:nvSpPr>
        <p:spPr bwMode="auto">
          <a:xfrm>
            <a:off x="3927835" y="4130068"/>
            <a:ext cx="533400" cy="2946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i="1" dirty="0"/>
              <a:t>mdl</a:t>
            </a:r>
          </a:p>
        </p:txBody>
      </p:sp>
      <p:cxnSp>
        <p:nvCxnSpPr>
          <p:cNvPr id="35" name="Straight Arrow Connector 34"/>
          <p:cNvCxnSpPr>
            <a:endCxn id="33" idx="0"/>
          </p:cNvCxnSpPr>
          <p:nvPr/>
        </p:nvCxnSpPr>
        <p:spPr bwMode="auto">
          <a:xfrm>
            <a:off x="4194535" y="3505201"/>
            <a:ext cx="0" cy="624867"/>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7" name="Rectangle 36"/>
          <p:cNvSpPr/>
          <p:nvPr/>
        </p:nvSpPr>
        <p:spPr bwMode="auto">
          <a:xfrm>
            <a:off x="5259371" y="3657601"/>
            <a:ext cx="1371600" cy="914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1600" i="1" dirty="0" err="1"/>
              <a:t>asm</a:t>
            </a:r>
            <a:endParaRPr lang="en-US" sz="1600" i="1" dirty="0"/>
          </a:p>
        </p:txBody>
      </p:sp>
      <p:sp>
        <p:nvSpPr>
          <p:cNvPr id="38" name="Oval 37"/>
          <p:cNvSpPr/>
          <p:nvPr/>
        </p:nvSpPr>
        <p:spPr bwMode="auto">
          <a:xfrm>
            <a:off x="5410200" y="4114801"/>
            <a:ext cx="533400" cy="2946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i="1" dirty="0"/>
              <a:t>mdl</a:t>
            </a:r>
          </a:p>
        </p:txBody>
      </p:sp>
      <p:cxnSp>
        <p:nvCxnSpPr>
          <p:cNvPr id="39" name="Straight Connector 38"/>
          <p:cNvCxnSpPr>
            <a:stCxn id="38" idx="6"/>
          </p:cNvCxnSpPr>
          <p:nvPr/>
        </p:nvCxnSpPr>
        <p:spPr bwMode="auto">
          <a:xfrm flipV="1">
            <a:off x="5943600" y="4262112"/>
            <a:ext cx="304800" cy="1"/>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bwMode="auto">
          <a:xfrm>
            <a:off x="6248400" y="3515378"/>
            <a:ext cx="0" cy="129540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47" name="Rectangle 46"/>
          <p:cNvSpPr/>
          <p:nvPr/>
        </p:nvSpPr>
        <p:spPr bwMode="auto">
          <a:xfrm>
            <a:off x="8690433" y="3657600"/>
            <a:ext cx="1371600" cy="91440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1600" i="1" dirty="0" err="1"/>
              <a:t>asm</a:t>
            </a:r>
            <a:endParaRPr lang="en-US" sz="1600" i="1" dirty="0"/>
          </a:p>
        </p:txBody>
      </p:sp>
      <p:sp>
        <p:nvSpPr>
          <p:cNvPr id="48" name="Oval 47"/>
          <p:cNvSpPr/>
          <p:nvPr/>
        </p:nvSpPr>
        <p:spPr bwMode="auto">
          <a:xfrm>
            <a:off x="8842833" y="4114800"/>
            <a:ext cx="533400" cy="294623"/>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i="1" dirty="0"/>
              <a:t>mdl</a:t>
            </a:r>
          </a:p>
        </p:txBody>
      </p:sp>
      <p:cxnSp>
        <p:nvCxnSpPr>
          <p:cNvPr id="49" name="Straight Arrow Connector 48"/>
          <p:cNvCxnSpPr/>
          <p:nvPr/>
        </p:nvCxnSpPr>
        <p:spPr bwMode="auto">
          <a:xfrm>
            <a:off x="9672392" y="3505200"/>
            <a:ext cx="0" cy="130557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bwMode="auto">
          <a:xfrm flipV="1">
            <a:off x="8874846" y="2509511"/>
            <a:ext cx="804421" cy="37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53" name="TextBox 52"/>
          <p:cNvSpPr txBox="1"/>
          <p:nvPr/>
        </p:nvSpPr>
        <p:spPr>
          <a:xfrm>
            <a:off x="1676400" y="4951378"/>
            <a:ext cx="8839200" cy="1631216"/>
          </a:xfrm>
          <a:prstGeom prst="rect">
            <a:avLst/>
          </a:prstGeom>
          <a:noFill/>
        </p:spPr>
        <p:txBody>
          <a:bodyPr wrap="square" rtlCol="0">
            <a:spAutoFit/>
          </a:bodyPr>
          <a:lstStyle/>
          <a:p>
            <a:pPr algn="l"/>
            <a:r>
              <a:rPr lang="en-US" sz="2000" b="1" dirty="0"/>
              <a:t>NOTES:</a:t>
            </a:r>
          </a:p>
          <a:p>
            <a:pPr marL="169863" indent="-169863">
              <a:buFont typeface="Arial" panose="020B0604020202020204" pitchFamily="34" charset="0"/>
              <a:buChar char="•"/>
            </a:pPr>
            <a:r>
              <a:rPr lang="en-US" sz="1600" dirty="0"/>
              <a:t>“Passed down” (to child assemblies) is either directly by </a:t>
            </a:r>
            <a:r>
              <a:rPr lang="en-US" sz="1600" dirty="0" err="1"/>
              <a:t>signalTies</a:t>
            </a:r>
            <a:r>
              <a:rPr lang="en-US" sz="1600" dirty="0"/>
              <a:t> into child assemblies or by “Pending Ties”</a:t>
            </a:r>
          </a:p>
          <a:p>
            <a:pPr marL="169863" indent="-169863">
              <a:buFont typeface="Arial" panose="020B0604020202020204" pitchFamily="34" charset="0"/>
              <a:buChar char="•"/>
            </a:pPr>
            <a:r>
              <a:rPr lang="en-US" sz="1600" dirty="0"/>
              <a:t>The </a:t>
            </a:r>
            <a:r>
              <a:rPr lang="en-US" sz="1600" b="1" dirty="0">
                <a:solidFill>
                  <a:srgbClr val="FF0000"/>
                </a:solidFill>
              </a:rPr>
              <a:t>O</a:t>
            </a:r>
            <a:r>
              <a:rPr lang="en-US" sz="1600" dirty="0"/>
              <a:t> symbol means the assembly creates signal with “</a:t>
            </a:r>
            <a:r>
              <a:rPr lang="en-US" sz="1600" dirty="0" err="1"/>
              <a:t>addSignal</a:t>
            </a:r>
            <a:r>
              <a:rPr lang="en-US" sz="1600" dirty="0"/>
              <a:t>()” but actually uses signal from parent (via the “signal ties” used which creating the child assembly).   In case of “pending ties” there may be no “</a:t>
            </a:r>
            <a:r>
              <a:rPr lang="en-US" sz="1600" dirty="0" err="1"/>
              <a:t>addSignal</a:t>
            </a:r>
            <a:r>
              <a:rPr lang="en-US" sz="1600" dirty="0"/>
              <a:t>()” call.</a:t>
            </a:r>
          </a:p>
        </p:txBody>
      </p:sp>
      <p:sp>
        <p:nvSpPr>
          <p:cNvPr id="61" name="Oval 60"/>
          <p:cNvSpPr/>
          <p:nvPr/>
        </p:nvSpPr>
        <p:spPr bwMode="auto">
          <a:xfrm>
            <a:off x="3470635" y="2433311"/>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54864" tIns="45720" rIns="54864" bIns="45720" numCol="1" rtlCol="0" anchor="ctr" anchorCtr="0" compatLnSpc="1">
            <a:prstTxWarp prst="textNoShape">
              <a:avLst/>
            </a:prstTxWarp>
          </a:bodyPr>
          <a:lstStyle/>
          <a:p>
            <a:endParaRPr lang="en-US"/>
          </a:p>
        </p:txBody>
      </p:sp>
      <p:sp>
        <p:nvSpPr>
          <p:cNvPr id="62" name="Oval 61"/>
          <p:cNvSpPr/>
          <p:nvPr/>
        </p:nvSpPr>
        <p:spPr bwMode="auto">
          <a:xfrm>
            <a:off x="5304688" y="2433311"/>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54864" tIns="45720" rIns="54864" bIns="45720" numCol="1" rtlCol="0" anchor="ctr" anchorCtr="0" compatLnSpc="1">
            <a:prstTxWarp prst="textNoShape">
              <a:avLst/>
            </a:prstTxWarp>
          </a:bodyPr>
          <a:lstStyle/>
          <a:p>
            <a:endParaRPr lang="en-US"/>
          </a:p>
        </p:txBody>
      </p:sp>
      <p:sp>
        <p:nvSpPr>
          <p:cNvPr id="63" name="Oval 62"/>
          <p:cNvSpPr/>
          <p:nvPr/>
        </p:nvSpPr>
        <p:spPr bwMode="auto">
          <a:xfrm>
            <a:off x="8819069" y="2433311"/>
            <a:ext cx="152400" cy="152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54864" tIns="45720" rIns="54864" bIns="45720" numCol="1" rtlCol="0" anchor="ctr" anchorCtr="0" compatLnSpc="1">
            <a:prstTxWarp prst="textNoShape">
              <a:avLst/>
            </a:prstTxWarp>
          </a:bodyPr>
          <a:lstStyle/>
          <a:p>
            <a:endParaRPr lang="en-US"/>
          </a:p>
        </p:txBody>
      </p:sp>
      <p:sp>
        <p:nvSpPr>
          <p:cNvPr id="65" name="Oval 64"/>
          <p:cNvSpPr/>
          <p:nvPr/>
        </p:nvSpPr>
        <p:spPr bwMode="auto">
          <a:xfrm>
            <a:off x="9596192" y="3966031"/>
            <a:ext cx="152400" cy="152400"/>
          </a:xfrm>
          <a:prstGeom prst="ellipse">
            <a:avLst/>
          </a:prstGeom>
          <a:noFill/>
          <a:ln w="38100" cap="flat" cmpd="sng" algn="ctr">
            <a:solidFill>
              <a:srgbClr val="FF0000"/>
            </a:solidFill>
            <a:prstDash val="solid"/>
            <a:round/>
            <a:headEnd type="none" w="med" len="med"/>
            <a:tailEnd type="none" w="med" len="med"/>
          </a:ln>
          <a:effectLst/>
        </p:spPr>
        <p:txBody>
          <a:bodyPr vert="horz" wrap="none" lIns="54864" tIns="45720" rIns="54864" bIns="45720" numCol="1" rtlCol="0" anchor="ctr" anchorCtr="0" compatLnSpc="1">
            <a:prstTxWarp prst="textNoShape">
              <a:avLst/>
            </a:prstTxWarp>
          </a:bodyPr>
          <a:lstStyle/>
          <a:p>
            <a:endParaRPr lang="en-US"/>
          </a:p>
        </p:txBody>
      </p:sp>
      <p:sp>
        <p:nvSpPr>
          <p:cNvPr id="66" name="Oval 65"/>
          <p:cNvSpPr/>
          <p:nvPr/>
        </p:nvSpPr>
        <p:spPr bwMode="auto">
          <a:xfrm>
            <a:off x="6172200" y="3854482"/>
            <a:ext cx="152400" cy="152400"/>
          </a:xfrm>
          <a:prstGeom prst="ellipse">
            <a:avLst/>
          </a:prstGeom>
          <a:noFill/>
          <a:ln w="38100" cap="flat" cmpd="sng" algn="ctr">
            <a:solidFill>
              <a:srgbClr val="FF0000"/>
            </a:solidFill>
            <a:prstDash val="solid"/>
            <a:round/>
            <a:headEnd type="none" w="med" len="med"/>
            <a:tailEnd type="none" w="med" len="med"/>
          </a:ln>
          <a:effectLst/>
        </p:spPr>
        <p:txBody>
          <a:bodyPr vert="horz" wrap="none" lIns="54864" tIns="45720" rIns="54864" bIns="45720" numCol="1" rtlCol="0" anchor="ctr" anchorCtr="0" compatLnSpc="1">
            <a:prstTxWarp prst="textNoShape">
              <a:avLst/>
            </a:prstTxWarp>
          </a:bodyPr>
          <a:lstStyle/>
          <a:p>
            <a:endParaRPr lang="en-US"/>
          </a:p>
        </p:txBody>
      </p:sp>
      <p:sp>
        <p:nvSpPr>
          <p:cNvPr id="67" name="Oval 66"/>
          <p:cNvSpPr/>
          <p:nvPr/>
        </p:nvSpPr>
        <p:spPr bwMode="auto">
          <a:xfrm>
            <a:off x="4118335" y="3778282"/>
            <a:ext cx="152400" cy="152400"/>
          </a:xfrm>
          <a:prstGeom prst="ellipse">
            <a:avLst/>
          </a:prstGeom>
          <a:noFill/>
          <a:ln w="38100" cap="flat" cmpd="sng" algn="ctr">
            <a:solidFill>
              <a:srgbClr val="FF0000"/>
            </a:solidFill>
            <a:prstDash val="solid"/>
            <a:round/>
            <a:headEnd type="none" w="med" len="med"/>
            <a:tailEnd type="none" w="med" len="med"/>
          </a:ln>
          <a:effectLst/>
        </p:spPr>
        <p:txBody>
          <a:bodyPr vert="horz" wrap="none" lIns="54864" tIns="45720" rIns="54864" bIns="45720" numCol="1" rtlCol="0" anchor="ctr" anchorCtr="0" compatLnSpc="1">
            <a:prstTxWarp prst="textNoShape">
              <a:avLst/>
            </a:prstTxWarp>
          </a:bodyPr>
          <a:lstStyle/>
          <a:p>
            <a:endParaRPr lang="en-US"/>
          </a:p>
        </p:txBody>
      </p:sp>
      <p:cxnSp>
        <p:nvCxnSpPr>
          <p:cNvPr id="71" name="Straight Connector 70"/>
          <p:cNvCxnSpPr/>
          <p:nvPr/>
        </p:nvCxnSpPr>
        <p:spPr bwMode="auto">
          <a:xfrm>
            <a:off x="6934200" y="1524000"/>
            <a:ext cx="1600200" cy="16002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2" name="Straight Connector 71"/>
          <p:cNvCxnSpPr/>
          <p:nvPr/>
        </p:nvCxnSpPr>
        <p:spPr bwMode="auto">
          <a:xfrm flipH="1">
            <a:off x="6934200" y="1524000"/>
            <a:ext cx="1600200" cy="16002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bwMode="auto">
          <a:xfrm>
            <a:off x="6937735" y="3130582"/>
            <a:ext cx="1600200" cy="176784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bwMode="auto">
          <a:xfrm flipH="1">
            <a:off x="6932629" y="3130582"/>
            <a:ext cx="1605306" cy="1761458"/>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25100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39</a:t>
            </a:fld>
            <a:endParaRPr lang="en-US">
              <a:solidFill>
                <a:srgbClr val="000000"/>
              </a:solidFill>
            </a:endParaRPr>
          </a:p>
        </p:txBody>
      </p:sp>
      <p:sp>
        <p:nvSpPr>
          <p:cNvPr id="2" name="Title 1"/>
          <p:cNvSpPr>
            <a:spLocks noGrp="1"/>
          </p:cNvSpPr>
          <p:nvPr>
            <p:ph type="title"/>
          </p:nvPr>
        </p:nvSpPr>
        <p:spPr/>
        <p:txBody>
          <a:bodyPr/>
          <a:lstStyle/>
          <a:p>
            <a:r>
              <a:rPr lang="en-US" dirty="0"/>
              <a:t>Notebooks: Assembly signals</a:t>
            </a:r>
            <a:endParaRPr lang="en-US" sz="1800" dirty="0"/>
          </a:p>
        </p:txBody>
      </p:sp>
      <p:sp>
        <p:nvSpPr>
          <p:cNvPr id="3" name="Content Placeholder 2"/>
          <p:cNvSpPr>
            <a:spLocks noGrp="1"/>
          </p:cNvSpPr>
          <p:nvPr>
            <p:ph type="body" idx="1"/>
          </p:nvPr>
        </p:nvSpPr>
        <p:spPr/>
        <p:txBody>
          <a:bodyPr/>
          <a:lstStyle/>
          <a:p>
            <a:r>
              <a:rPr lang="en-US" dirty="0"/>
              <a:t>Show how to connect signals from one peer assembly into another</a:t>
            </a:r>
          </a:p>
          <a:p>
            <a:pPr lvl="1"/>
            <a:r>
              <a:rPr lang="en-US" sz="2000" dirty="0">
                <a:hlinkClick r:id="rId2"/>
              </a:rPr>
              <a:t>E-Dshell/Part-3-Assemblies/03-Tie-models-in-peer-assemblies</a:t>
            </a:r>
          </a:p>
        </p:txBody>
      </p:sp>
    </p:spTree>
    <p:extLst>
      <p:ext uri="{BB962C8B-B14F-4D97-AF65-F5344CB8AC3E}">
        <p14:creationId xmlns:p14="http://schemas.microsoft.com/office/powerpoint/2010/main" val="2429183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4</a:t>
            </a:fld>
            <a:endParaRPr lang="en-US">
              <a:solidFill>
                <a:srgbClr val="000000"/>
              </a:solidFill>
            </a:endParaRPr>
          </a:p>
        </p:txBody>
      </p:sp>
      <p:sp>
        <p:nvSpPr>
          <p:cNvPr id="2" name="Title 1"/>
          <p:cNvSpPr>
            <a:spLocks noGrp="1"/>
          </p:cNvSpPr>
          <p:nvPr>
            <p:ph type="title"/>
          </p:nvPr>
        </p:nvSpPr>
        <p:spPr/>
        <p:txBody>
          <a:bodyPr/>
          <a:lstStyle/>
          <a:p>
            <a:r>
              <a:rPr lang="en-US"/>
              <a:t>Vehicle Simulation Examples</a:t>
            </a:r>
            <a:endParaRPr lang="en-US" dirty="0"/>
          </a:p>
        </p:txBody>
      </p:sp>
      <p:pic>
        <p:nvPicPr>
          <p:cNvPr id="9" name="Picture 8"/>
          <p:cNvPicPr>
            <a:picLocks noChangeAspect="1" noChangeArrowheads="1"/>
          </p:cNvPicPr>
          <p:nvPr/>
        </p:nvPicPr>
        <p:blipFill rotWithShape="1">
          <a:blip r:embed="rId2" cstate="print">
            <a:lum bright="29000" contrast="40000"/>
          </a:blip>
          <a:srcRect r="1976"/>
          <a:stretch/>
        </p:blipFill>
        <p:spPr bwMode="auto">
          <a:xfrm>
            <a:off x="5341004" y="1350229"/>
            <a:ext cx="2191540" cy="1724509"/>
          </a:xfrm>
          <a:prstGeom prst="rect">
            <a:avLst/>
          </a:prstGeom>
          <a:noFill/>
          <a:ln w="9525">
            <a:solidFill>
              <a:schemeClr val="bg1">
                <a:lumMod val="85000"/>
              </a:schemeClr>
            </a:solidFill>
            <a:miter lim="800000"/>
            <a:headEnd/>
            <a:tailEnd/>
          </a:ln>
          <a:effectLst>
            <a:outerShdw blurRad="50800" dist="38100" dir="2700000" algn="tl" rotWithShape="0">
              <a:prstClr val="black">
                <a:alpha val="40000"/>
              </a:prstClr>
            </a:outerShdw>
          </a:effectLst>
        </p:spPr>
      </p:pic>
      <p:pic>
        <p:nvPicPr>
          <p:cNvPr id="11" name="Picture 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4000"/>
                    </a14:imgEffect>
                  </a14:imgLayer>
                </a14:imgProps>
              </a:ext>
            </a:extLst>
          </a:blip>
          <a:srcRect l="487" t="2637" r="1103" b="1067"/>
          <a:stretch>
            <a:fillRect/>
          </a:stretch>
        </p:blipFill>
        <p:spPr bwMode="auto">
          <a:xfrm>
            <a:off x="2617778" y="1350228"/>
            <a:ext cx="2483370" cy="1717992"/>
          </a:xfrm>
          <a:prstGeom prst="rect">
            <a:avLst/>
          </a:prstGeom>
          <a:noFill/>
          <a:ln w="9525">
            <a:solidFill>
              <a:schemeClr val="bg1">
                <a:lumMod val="85000"/>
              </a:schemeClr>
            </a:solidFill>
            <a:round/>
            <a:headEnd/>
            <a:tailEnd/>
          </a:ln>
          <a:effectLst>
            <a:outerShdw blurRad="50800" dist="38100" dir="2700000" algn="tl" rotWithShape="0">
              <a:prstClr val="black">
                <a:alpha val="40000"/>
              </a:prstClr>
            </a:outerShdw>
          </a:effectLst>
        </p:spPr>
      </p:pic>
      <p:pic>
        <p:nvPicPr>
          <p:cNvPr id="1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0811"/>
          <a:stretch/>
        </p:blipFill>
        <p:spPr bwMode="auto">
          <a:xfrm>
            <a:off x="2596712" y="5029200"/>
            <a:ext cx="2482624" cy="156766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6" cstate="print"/>
          <a:srcRect l="28428" t="28783" r="22270" b="19022"/>
          <a:stretch>
            <a:fillRect/>
          </a:stretch>
        </p:blipFill>
        <p:spPr bwMode="auto">
          <a:xfrm>
            <a:off x="7772401" y="1343211"/>
            <a:ext cx="2431419" cy="1773834"/>
          </a:xfrm>
          <a:prstGeom prst="rect">
            <a:avLst/>
          </a:prstGeom>
          <a:noFill/>
          <a:ln w="9525">
            <a:solidFill>
              <a:schemeClr val="bg1">
                <a:lumMod val="85000"/>
              </a:schemeClr>
            </a:solidFill>
            <a:round/>
            <a:headEnd/>
            <a:tailEnd/>
          </a:ln>
          <a:effectLst>
            <a:outerShdw blurRad="50800" dist="38100" dir="2700000" algn="tl" rotWithShape="0">
              <a:prstClr val="black">
                <a:alpha val="40000"/>
              </a:prstClr>
            </a:outerShdw>
          </a:effectLst>
        </p:spPr>
      </p:pic>
      <p:pic>
        <p:nvPicPr>
          <p:cNvPr id="17"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r="4282"/>
          <a:stretch/>
        </p:blipFill>
        <p:spPr bwMode="auto">
          <a:xfrm>
            <a:off x="5339297" y="5015324"/>
            <a:ext cx="2173145" cy="1580980"/>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8" name="TextBox 17"/>
          <p:cNvSpPr txBox="1"/>
          <p:nvPr/>
        </p:nvSpPr>
        <p:spPr>
          <a:xfrm rot="16200000">
            <a:off x="1739732" y="2117827"/>
            <a:ext cx="792205" cy="307777"/>
          </a:xfrm>
          <a:prstGeom prst="rect">
            <a:avLst/>
          </a:prstGeom>
          <a:noFill/>
        </p:spPr>
        <p:txBody>
          <a:bodyPr wrap="none" rtlCol="0">
            <a:spAutoFit/>
          </a:bodyPr>
          <a:lstStyle/>
          <a:p>
            <a:r>
              <a:rPr lang="en-US" b="1" dirty="0"/>
              <a:t>Rovers</a:t>
            </a:r>
          </a:p>
        </p:txBody>
      </p:sp>
      <p:sp>
        <p:nvSpPr>
          <p:cNvPr id="19" name="TextBox 18"/>
          <p:cNvSpPr txBox="1"/>
          <p:nvPr/>
        </p:nvSpPr>
        <p:spPr>
          <a:xfrm rot="16200000">
            <a:off x="1585845" y="3918903"/>
            <a:ext cx="1099981" cy="307777"/>
          </a:xfrm>
          <a:prstGeom prst="rect">
            <a:avLst/>
          </a:prstGeom>
          <a:noFill/>
        </p:spPr>
        <p:txBody>
          <a:bodyPr wrap="none" rtlCol="0">
            <a:spAutoFit/>
          </a:bodyPr>
          <a:lstStyle/>
          <a:p>
            <a:r>
              <a:rPr lang="en-US" b="1" dirty="0"/>
              <a:t>Spacecraft</a:t>
            </a:r>
          </a:p>
        </p:txBody>
      </p:sp>
      <p:pic>
        <p:nvPicPr>
          <p:cNvPr id="20" name="Picture 47"/>
          <p:cNvPicPr>
            <a:picLocks noChangeAspect="1" noChangeArrowheads="1"/>
          </p:cNvPicPr>
          <p:nvPr/>
        </p:nvPicPr>
        <p:blipFill rotWithShape="1">
          <a:blip r:embed="rId8">
            <a:lum bright="22000" contrast="16000"/>
          </a:blip>
          <a:srcRect l="46696" t="19615" r="15720" b="12383"/>
          <a:stretch/>
        </p:blipFill>
        <p:spPr bwMode="auto">
          <a:xfrm>
            <a:off x="2590800" y="3277933"/>
            <a:ext cx="2514600" cy="1589714"/>
          </a:xfrm>
          <a:prstGeom prst="rect">
            <a:avLst/>
          </a:prstGeom>
          <a:noFill/>
          <a:ln w="9525">
            <a:noFill/>
            <a:round/>
            <a:headEnd/>
            <a:tailEnd/>
          </a:ln>
        </p:spPr>
      </p:pic>
      <p:sp>
        <p:nvSpPr>
          <p:cNvPr id="25" name="TextBox 24"/>
          <p:cNvSpPr txBox="1"/>
          <p:nvPr/>
        </p:nvSpPr>
        <p:spPr>
          <a:xfrm rot="16200000">
            <a:off x="1844294" y="5603522"/>
            <a:ext cx="683200" cy="307777"/>
          </a:xfrm>
          <a:prstGeom prst="rect">
            <a:avLst/>
          </a:prstGeom>
          <a:noFill/>
        </p:spPr>
        <p:txBody>
          <a:bodyPr wrap="none" rtlCol="0">
            <a:spAutoFit/>
          </a:bodyPr>
          <a:lstStyle/>
          <a:p>
            <a:r>
              <a:rPr lang="en-US" b="1" dirty="0"/>
              <a:t>Aerial</a:t>
            </a:r>
          </a:p>
        </p:txBody>
      </p:sp>
      <p:pic>
        <p:nvPicPr>
          <p:cNvPr id="26" name="Picture 4" descr="airship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72401" y="5015880"/>
            <a:ext cx="2431418" cy="15804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47873" y="3192582"/>
            <a:ext cx="2182054" cy="163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p:cNvPicPr>
            <a:picLocks noChangeAspect="1"/>
          </p:cNvPicPr>
          <p:nvPr/>
        </p:nvPicPr>
        <p:blipFill rotWithShape="1">
          <a:blip r:embed="rId11"/>
          <a:srcRect l="1" r="-865"/>
          <a:stretch/>
        </p:blipFill>
        <p:spPr>
          <a:xfrm>
            <a:off x="7772401" y="3230376"/>
            <a:ext cx="2431419" cy="15588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905657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40BDB1-2A3A-46D9-9A41-042CF45433AE}"/>
              </a:ext>
            </a:extLst>
          </p:cNvPr>
          <p:cNvSpPr>
            <a:spLocks noGrp="1"/>
          </p:cNvSpPr>
          <p:nvPr>
            <p:ph type="title"/>
          </p:nvPr>
        </p:nvSpPr>
        <p:spPr/>
        <p:txBody>
          <a:bodyPr/>
          <a:lstStyle/>
          <a:p>
            <a:r>
              <a:rPr lang="en-US" dirty="0"/>
              <a:t>Customizing a Simulation Assembly</a:t>
            </a:r>
          </a:p>
        </p:txBody>
      </p:sp>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4681057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41</a:t>
            </a:fld>
            <a:endParaRPr lang="en-US">
              <a:solidFill>
                <a:srgbClr val="000000"/>
              </a:solidFill>
            </a:endParaRPr>
          </a:p>
        </p:txBody>
      </p:sp>
      <p:sp>
        <p:nvSpPr>
          <p:cNvPr id="2" name="Title 1"/>
          <p:cNvSpPr>
            <a:spLocks noGrp="1"/>
          </p:cNvSpPr>
          <p:nvPr>
            <p:ph type="title"/>
          </p:nvPr>
        </p:nvSpPr>
        <p:spPr/>
        <p:txBody>
          <a:bodyPr/>
          <a:lstStyle/>
          <a:p>
            <a:r>
              <a:rPr lang="en-US" dirty="0"/>
              <a:t>Customizing Simulations</a:t>
            </a:r>
          </a:p>
        </p:txBody>
      </p:sp>
      <p:sp>
        <p:nvSpPr>
          <p:cNvPr id="3" name="Content Placeholder 2"/>
          <p:cNvSpPr>
            <a:spLocks noGrp="1"/>
          </p:cNvSpPr>
          <p:nvPr>
            <p:ph type="body" idx="1"/>
          </p:nvPr>
        </p:nvSpPr>
        <p:spPr/>
        <p:txBody>
          <a:bodyPr/>
          <a:lstStyle/>
          <a:p>
            <a:r>
              <a:rPr lang="en-US" dirty="0"/>
              <a:t>Assembly ‘</a:t>
            </a:r>
            <a:r>
              <a:rPr lang="en-US" dirty="0" err="1"/>
              <a:t>config</a:t>
            </a:r>
            <a:r>
              <a:rPr lang="en-US" dirty="0"/>
              <a:t>’ options allows choosing variants of an assembly, within baked-in limits, </a:t>
            </a:r>
            <a:r>
              <a:rPr lang="en-US" dirty="0" err="1"/>
              <a:t>eg</a:t>
            </a:r>
            <a:r>
              <a:rPr lang="en-US" dirty="0"/>
              <a:t>. number of thrusters in propulsion system</a:t>
            </a:r>
          </a:p>
          <a:p>
            <a:r>
              <a:rPr lang="en-US" dirty="0"/>
              <a:t>Can make changes beyond this (update quad-copter by adding another rotor!)</a:t>
            </a:r>
          </a:p>
          <a:p>
            <a:pPr lvl="1"/>
            <a:r>
              <a:rPr lang="en-US" dirty="0"/>
              <a:t>Calling assembly ‘</a:t>
            </a:r>
            <a:r>
              <a:rPr lang="en-US" dirty="0" err="1"/>
              <a:t>addAssembly</a:t>
            </a:r>
            <a:r>
              <a:rPr lang="en-US" dirty="0"/>
              <a:t>()’ method</a:t>
            </a:r>
          </a:p>
          <a:p>
            <a:pPr lvl="1"/>
            <a:r>
              <a:rPr lang="en-US" dirty="0"/>
              <a:t>Using assembly builder to add additional sub-assemblies via </a:t>
            </a:r>
            <a:r>
              <a:rPr lang="en-US" dirty="0" err="1"/>
              <a:t>config</a:t>
            </a:r>
            <a:r>
              <a:rPr lang="en-US" dirty="0"/>
              <a:t> dictionaries</a:t>
            </a:r>
          </a:p>
          <a:p>
            <a:r>
              <a:rPr lang="en-US" dirty="0"/>
              <a:t>Can even alter pre-fab assemblies via such surgery if desired</a:t>
            </a:r>
          </a:p>
          <a:p>
            <a:endParaRPr lang="en-US" dirty="0"/>
          </a:p>
          <a:p>
            <a:pPr marL="0" indent="0">
              <a:buNone/>
            </a:pPr>
            <a:endParaRPr lang="en-US" dirty="0"/>
          </a:p>
        </p:txBody>
      </p:sp>
    </p:spTree>
    <p:extLst>
      <p:ext uri="{BB962C8B-B14F-4D97-AF65-F5344CB8AC3E}">
        <p14:creationId xmlns:p14="http://schemas.microsoft.com/office/powerpoint/2010/main" val="36110597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42</a:t>
            </a:fld>
            <a:endParaRPr lang="en-US">
              <a:solidFill>
                <a:srgbClr val="000000"/>
              </a:solidFill>
            </a:endParaRPr>
          </a:p>
        </p:txBody>
      </p:sp>
      <p:sp>
        <p:nvSpPr>
          <p:cNvPr id="2" name="Title 1"/>
          <p:cNvSpPr>
            <a:spLocks noGrp="1"/>
          </p:cNvSpPr>
          <p:nvPr>
            <p:ph type="title"/>
          </p:nvPr>
        </p:nvSpPr>
        <p:spPr/>
        <p:txBody>
          <a:bodyPr/>
          <a:lstStyle/>
          <a:p>
            <a:r>
              <a:rPr lang="en-US" dirty="0"/>
              <a:t>Evolve &amp; configure simulations</a:t>
            </a:r>
          </a:p>
        </p:txBody>
      </p:sp>
      <p:sp>
        <p:nvSpPr>
          <p:cNvPr id="3" name="Content Placeholder 2"/>
          <p:cNvSpPr>
            <a:spLocks noGrp="1"/>
          </p:cNvSpPr>
          <p:nvPr>
            <p:ph type="body" idx="1"/>
          </p:nvPr>
        </p:nvSpPr>
        <p:spPr/>
        <p:txBody>
          <a:bodyPr/>
          <a:lstStyle/>
          <a:p>
            <a:r>
              <a:rPr lang="en-US" dirty="0"/>
              <a:t>Evolve simulations by adding and/or changing sub-system assemblies</a:t>
            </a:r>
          </a:p>
          <a:p>
            <a:pPr lvl="1"/>
            <a:r>
              <a:rPr lang="en-US" dirty="0" err="1"/>
              <a:t>Eg</a:t>
            </a:r>
            <a:r>
              <a:rPr lang="en-US" dirty="0"/>
              <a:t>. can add or remove a wheel, rotor blade, thruster by simply adding or removing the corresponding assembly</a:t>
            </a:r>
          </a:p>
          <a:p>
            <a:pPr lvl="2"/>
            <a:r>
              <a:rPr lang="en-US" dirty="0"/>
              <a:t>Does not require updating global interfaces</a:t>
            </a:r>
          </a:p>
          <a:p>
            <a:r>
              <a:rPr lang="en-US" dirty="0"/>
              <a:t>Can change the fidelity of specific sub-systems, </a:t>
            </a:r>
            <a:r>
              <a:rPr lang="en-US" dirty="0" err="1"/>
              <a:t>eg</a:t>
            </a:r>
            <a:r>
              <a:rPr lang="en-US" dirty="0"/>
              <a:t>. alternative fidelity gravity models</a:t>
            </a:r>
          </a:p>
          <a:p>
            <a:pPr marL="0" indent="0">
              <a:buNone/>
            </a:pPr>
            <a:endParaRPr lang="en-US" dirty="0"/>
          </a:p>
        </p:txBody>
      </p:sp>
    </p:spTree>
    <p:extLst>
      <p:ext uri="{BB962C8B-B14F-4D97-AF65-F5344CB8AC3E}">
        <p14:creationId xmlns:p14="http://schemas.microsoft.com/office/powerpoint/2010/main" val="961831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43</a:t>
            </a:fld>
            <a:endParaRPr lang="en-US">
              <a:solidFill>
                <a:srgbClr val="000000"/>
              </a:solidFill>
            </a:endParaRPr>
          </a:p>
        </p:txBody>
      </p:sp>
      <p:sp>
        <p:nvSpPr>
          <p:cNvPr id="2" name="Title 1"/>
          <p:cNvSpPr>
            <a:spLocks noGrp="1"/>
          </p:cNvSpPr>
          <p:nvPr>
            <p:ph type="title"/>
          </p:nvPr>
        </p:nvSpPr>
        <p:spPr/>
        <p:txBody>
          <a:bodyPr>
            <a:normAutofit/>
          </a:bodyPr>
          <a:lstStyle/>
          <a:p>
            <a:r>
              <a:rPr lang="en-US" dirty="0"/>
              <a:t>Add/Remove Assemblies at Runtime</a:t>
            </a:r>
          </a:p>
        </p:txBody>
      </p:sp>
      <p:sp>
        <p:nvSpPr>
          <p:cNvPr id="3" name="Content Placeholder 2"/>
          <p:cNvSpPr>
            <a:spLocks noGrp="1"/>
          </p:cNvSpPr>
          <p:nvPr>
            <p:ph type="body" idx="1"/>
          </p:nvPr>
        </p:nvSpPr>
        <p:spPr/>
        <p:txBody>
          <a:bodyPr/>
          <a:lstStyle/>
          <a:p>
            <a:r>
              <a:rPr lang="en-US" dirty="0"/>
              <a:t>It is possible to add or remove assemblies on the fly</a:t>
            </a:r>
          </a:p>
          <a:p>
            <a:pPr lvl="1"/>
            <a:r>
              <a:rPr lang="en-US" dirty="0"/>
              <a:t>Assemblies must delete any data they created</a:t>
            </a:r>
          </a:p>
          <a:p>
            <a:pPr lvl="2"/>
            <a:r>
              <a:rPr lang="en-US" dirty="0"/>
              <a:t>E.g., Bodies, nodes, frames, </a:t>
            </a:r>
            <a:r>
              <a:rPr lang="en-US"/>
              <a:t>etc.</a:t>
            </a:r>
            <a:endParaRPr lang="en-US" dirty="0"/>
          </a:p>
          <a:p>
            <a:pPr lvl="2"/>
            <a:r>
              <a:rPr lang="en-US" dirty="0"/>
              <a:t>Tagged items get removed automatically</a:t>
            </a:r>
          </a:p>
          <a:p>
            <a:r>
              <a:rPr lang="en-US" dirty="0"/>
              <a:t>Notebook:</a:t>
            </a:r>
          </a:p>
          <a:p>
            <a:pPr lvl="1"/>
            <a:r>
              <a:rPr lang="en-US" b="1" i="1" dirty="0">
                <a:hlinkClick r:id="rId2"/>
              </a:rPr>
              <a:t>E-Dshell/Part-3-Assemblies/05-Add-delete-rover-assemblies</a:t>
            </a:r>
          </a:p>
        </p:txBody>
      </p:sp>
    </p:spTree>
    <p:extLst>
      <p:ext uri="{BB962C8B-B14F-4D97-AF65-F5344CB8AC3E}">
        <p14:creationId xmlns:p14="http://schemas.microsoft.com/office/powerpoint/2010/main" val="2045185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9028D-F64E-D51E-4ADA-F39A1EA3E76B}"/>
              </a:ext>
            </a:extLst>
          </p:cNvPr>
          <p:cNvSpPr>
            <a:spLocks noGrp="1"/>
          </p:cNvSpPr>
          <p:nvPr>
            <p:ph type="title"/>
          </p:nvPr>
        </p:nvSpPr>
        <p:spPr/>
        <p:txBody>
          <a:bodyPr/>
          <a:lstStyle/>
          <a:p>
            <a:r>
              <a:rPr lang="en-US" dirty="0"/>
              <a:t>Architectural Issues</a:t>
            </a:r>
          </a:p>
        </p:txBody>
      </p:sp>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44</a:t>
            </a:fld>
            <a:endParaRPr lang="en-US">
              <a:solidFill>
                <a:srgbClr val="000000"/>
              </a:solidFill>
            </a:endParaRPr>
          </a:p>
        </p:txBody>
      </p:sp>
    </p:spTree>
    <p:extLst>
      <p:ext uri="{BB962C8B-B14F-4D97-AF65-F5344CB8AC3E}">
        <p14:creationId xmlns:p14="http://schemas.microsoft.com/office/powerpoint/2010/main" val="189259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45</a:t>
            </a:fld>
            <a:endParaRPr lang="en-US">
              <a:solidFill>
                <a:srgbClr val="000000"/>
              </a:solidFill>
            </a:endParaRPr>
          </a:p>
        </p:txBody>
      </p:sp>
      <p:sp>
        <p:nvSpPr>
          <p:cNvPr id="2" name="Title 1"/>
          <p:cNvSpPr>
            <a:spLocks noGrp="1"/>
          </p:cNvSpPr>
          <p:nvPr>
            <p:ph type="title"/>
          </p:nvPr>
        </p:nvSpPr>
        <p:spPr/>
        <p:txBody>
          <a:bodyPr/>
          <a:lstStyle/>
          <a:p>
            <a:r>
              <a:rPr lang="en-US" dirty="0"/>
              <a:t>Encapsulation</a:t>
            </a:r>
          </a:p>
        </p:txBody>
      </p:sp>
      <p:sp>
        <p:nvSpPr>
          <p:cNvPr id="3" name="Content Placeholder 2"/>
          <p:cNvSpPr>
            <a:spLocks noGrp="1"/>
          </p:cNvSpPr>
          <p:nvPr>
            <p:ph type="body" idx="1"/>
          </p:nvPr>
        </p:nvSpPr>
        <p:spPr>
          <a:xfrm>
            <a:off x="499250" y="1558449"/>
            <a:ext cx="6511150" cy="4739111"/>
          </a:xfrm>
        </p:spPr>
        <p:txBody>
          <a:bodyPr/>
          <a:lstStyle/>
          <a:p>
            <a:r>
              <a:rPr lang="en-US" dirty="0"/>
              <a:t>Assemblies share data only through signals connecting their models in the data flow</a:t>
            </a:r>
          </a:p>
          <a:p>
            <a:r>
              <a:rPr lang="en-US" dirty="0"/>
              <a:t>Information hiding to reduce coupling</a:t>
            </a:r>
          </a:p>
          <a:p>
            <a:r>
              <a:rPr lang="en-US" dirty="0"/>
              <a:t>Hiding internal detail allows replacing  assemblies with alternative ones for different fidelity and granularity</a:t>
            </a:r>
          </a:p>
          <a:p>
            <a:pPr lvl="1"/>
            <a:r>
              <a:rPr lang="en-US" sz="2000" dirty="0"/>
              <a:t>Assemblies have an “API”</a:t>
            </a:r>
          </a:p>
          <a:p>
            <a:pPr lvl="2"/>
            <a:r>
              <a:rPr lang="en-US" sz="1600" dirty="0"/>
              <a:t>Signals</a:t>
            </a:r>
          </a:p>
          <a:p>
            <a:pPr lvl="2"/>
            <a:r>
              <a:rPr lang="en-US" sz="1600" dirty="0"/>
              <a:t>Parameters</a:t>
            </a:r>
          </a:p>
          <a:p>
            <a:pPr lvl="1"/>
            <a:r>
              <a:rPr lang="en-US" sz="2000" dirty="0"/>
              <a:t>Any assembly matching the signals and parameters can be substituted</a:t>
            </a:r>
          </a:p>
          <a:p>
            <a:endParaRPr lang="en-US" dirty="0"/>
          </a:p>
        </p:txBody>
      </p:sp>
      <p:grpSp>
        <p:nvGrpSpPr>
          <p:cNvPr id="29" name="Group 28"/>
          <p:cNvGrpSpPr/>
          <p:nvPr/>
        </p:nvGrpSpPr>
        <p:grpSpPr>
          <a:xfrm>
            <a:off x="7600336" y="2317487"/>
            <a:ext cx="3186644" cy="2110355"/>
            <a:chOff x="6131257" y="2080645"/>
            <a:chExt cx="2479343" cy="1500755"/>
          </a:xfrm>
        </p:grpSpPr>
        <p:sp>
          <p:nvSpPr>
            <p:cNvPr id="6" name="Rectangle 5"/>
            <p:cNvSpPr/>
            <p:nvPr/>
          </p:nvSpPr>
          <p:spPr bwMode="auto">
            <a:xfrm>
              <a:off x="7239000" y="2590800"/>
              <a:ext cx="1371600" cy="9906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3200" dirty="0" err="1"/>
                <a:t>Asm</a:t>
              </a:r>
              <a:endParaRPr lang="en-US" sz="3200" dirty="0"/>
            </a:p>
          </p:txBody>
        </p:sp>
        <p:sp>
          <p:nvSpPr>
            <p:cNvPr id="7" name="TextBox 6"/>
            <p:cNvSpPr txBox="1"/>
            <p:nvPr/>
          </p:nvSpPr>
          <p:spPr>
            <a:xfrm>
              <a:off x="6131257" y="2860313"/>
              <a:ext cx="799707" cy="284534"/>
            </a:xfrm>
            <a:prstGeom prst="rect">
              <a:avLst/>
            </a:prstGeom>
            <a:noFill/>
          </p:spPr>
          <p:txBody>
            <a:bodyPr wrap="none" rtlCol="0">
              <a:spAutoFit/>
            </a:bodyPr>
            <a:lstStyle/>
            <a:p>
              <a:r>
                <a:rPr lang="en-US" sz="2000" dirty="0"/>
                <a:t>Signals</a:t>
              </a:r>
            </a:p>
          </p:txBody>
        </p:sp>
        <p:cxnSp>
          <p:nvCxnSpPr>
            <p:cNvPr id="14" name="Straight Arrow Connector 13"/>
            <p:cNvCxnSpPr/>
            <p:nvPr/>
          </p:nvCxnSpPr>
          <p:spPr bwMode="auto">
            <a:xfrm>
              <a:off x="7010400" y="3032641"/>
              <a:ext cx="228600" cy="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7254183" y="2080645"/>
              <a:ext cx="1173868" cy="284534"/>
            </a:xfrm>
            <a:prstGeom prst="rect">
              <a:avLst/>
            </a:prstGeom>
            <a:noFill/>
          </p:spPr>
          <p:txBody>
            <a:bodyPr wrap="none" rtlCol="0">
              <a:spAutoFit/>
            </a:bodyPr>
            <a:lstStyle/>
            <a:p>
              <a:r>
                <a:rPr lang="en-US" sz="2000" dirty="0"/>
                <a:t>Parameters</a:t>
              </a:r>
            </a:p>
          </p:txBody>
        </p:sp>
        <p:cxnSp>
          <p:nvCxnSpPr>
            <p:cNvPr id="28" name="Straight Arrow Connector 27"/>
            <p:cNvCxnSpPr/>
            <p:nvPr/>
          </p:nvCxnSpPr>
          <p:spPr bwMode="auto">
            <a:xfrm rot="5400000">
              <a:off x="7810500" y="2476500"/>
              <a:ext cx="228600" cy="0"/>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202671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46</a:t>
            </a:fld>
            <a:endParaRPr lang="en-US">
              <a:solidFill>
                <a:srgbClr val="000000"/>
              </a:solidFill>
            </a:endParaRPr>
          </a:p>
        </p:txBody>
      </p:sp>
      <p:sp>
        <p:nvSpPr>
          <p:cNvPr id="2" name="Title 1"/>
          <p:cNvSpPr>
            <a:spLocks noGrp="1"/>
          </p:cNvSpPr>
          <p:nvPr>
            <p:ph type="title"/>
          </p:nvPr>
        </p:nvSpPr>
        <p:spPr/>
        <p:txBody>
          <a:bodyPr/>
          <a:lstStyle/>
          <a:p>
            <a:r>
              <a:rPr lang="en-US" dirty="0"/>
              <a:t>Assembly Python Implementation</a:t>
            </a:r>
          </a:p>
        </p:txBody>
      </p:sp>
      <p:sp>
        <p:nvSpPr>
          <p:cNvPr id="3" name="Content Placeholder 2"/>
          <p:cNvSpPr>
            <a:spLocks noGrp="1"/>
          </p:cNvSpPr>
          <p:nvPr>
            <p:ph type="body" idx="1"/>
          </p:nvPr>
        </p:nvSpPr>
        <p:spPr/>
        <p:txBody>
          <a:bodyPr/>
          <a:lstStyle/>
          <a:p>
            <a:r>
              <a:rPr lang="en-US" dirty="0"/>
              <a:t>The </a:t>
            </a:r>
            <a:r>
              <a:rPr lang="en-US" dirty="0" err="1"/>
              <a:t>Dshell</a:t>
            </a:r>
            <a:r>
              <a:rPr lang="en-US" dirty="0"/>
              <a:t> base assembly class is a C++ class</a:t>
            </a:r>
          </a:p>
          <a:p>
            <a:r>
              <a:rPr lang="en-US" dirty="0"/>
              <a:t>Assembly classes are all derived from this C++ base class, however most are implemented in Python</a:t>
            </a:r>
          </a:p>
          <a:p>
            <a:r>
              <a:rPr lang="en-US" dirty="0"/>
              <a:t>Python implementations are convenient since no compilation is required</a:t>
            </a:r>
          </a:p>
          <a:p>
            <a:r>
              <a:rPr lang="en-US" dirty="0"/>
              <a:t>Moreover there is no impact on performance since all of the work that assemblies do is done upfront during initialization, and they are not involved during the time domain simulation part</a:t>
            </a:r>
            <a:endParaRPr lang="en-US" sz="1200" dirty="0"/>
          </a:p>
          <a:p>
            <a:endParaRPr lang="en-US" dirty="0"/>
          </a:p>
        </p:txBody>
      </p:sp>
    </p:spTree>
    <p:extLst>
      <p:ext uri="{BB962C8B-B14F-4D97-AF65-F5344CB8AC3E}">
        <p14:creationId xmlns:p14="http://schemas.microsoft.com/office/powerpoint/2010/main" val="1808768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91EC2107-2179-44B0-AA1C-E3E8257F87FF}" type="slidenum">
              <a:rPr lang="en-US" smtClean="0"/>
              <a:pPr/>
              <a:t>47</a:t>
            </a:fld>
            <a:endParaRPr lang="en-US"/>
          </a:p>
        </p:txBody>
      </p:sp>
      <p:sp>
        <p:nvSpPr>
          <p:cNvPr id="2" name="Title 1"/>
          <p:cNvSpPr>
            <a:spLocks noGrp="1"/>
          </p:cNvSpPr>
          <p:nvPr>
            <p:ph type="title"/>
          </p:nvPr>
        </p:nvSpPr>
        <p:spPr/>
        <p:txBody>
          <a:bodyPr/>
          <a:lstStyle/>
          <a:p>
            <a:pPr algn="ctr"/>
            <a:r>
              <a:rPr lang="en-US" dirty="0"/>
              <a:t>BACKUP</a:t>
            </a:r>
          </a:p>
        </p:txBody>
      </p:sp>
    </p:spTree>
    <p:extLst>
      <p:ext uri="{BB962C8B-B14F-4D97-AF65-F5344CB8AC3E}">
        <p14:creationId xmlns:p14="http://schemas.microsoft.com/office/powerpoint/2010/main" val="3406349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48</a:t>
            </a:fld>
            <a:endParaRPr lang="en-US">
              <a:solidFill>
                <a:srgbClr val="000000"/>
              </a:solidFill>
            </a:endParaRPr>
          </a:p>
        </p:txBody>
      </p:sp>
      <p:sp>
        <p:nvSpPr>
          <p:cNvPr id="2" name="Title 1"/>
          <p:cNvSpPr>
            <a:spLocks noGrp="1"/>
          </p:cNvSpPr>
          <p:nvPr>
            <p:ph type="title"/>
          </p:nvPr>
        </p:nvSpPr>
        <p:spPr/>
        <p:txBody>
          <a:bodyPr/>
          <a:lstStyle/>
          <a:p>
            <a:r>
              <a:rPr lang="en-US" dirty="0"/>
              <a:t>Recap</a:t>
            </a:r>
          </a:p>
        </p:txBody>
      </p:sp>
      <p:sp>
        <p:nvSpPr>
          <p:cNvPr id="3" name="Content Placeholder 2"/>
          <p:cNvSpPr>
            <a:spLocks noGrp="1"/>
          </p:cNvSpPr>
          <p:nvPr>
            <p:ph type="body" idx="1"/>
          </p:nvPr>
        </p:nvSpPr>
        <p:spPr/>
        <p:txBody>
          <a:bodyPr>
            <a:normAutofit fontScale="92500" lnSpcReduction="20000"/>
          </a:bodyPr>
          <a:lstStyle/>
          <a:p>
            <a:r>
              <a:rPr lang="en-US" sz="1800" dirty="0"/>
              <a:t>What is a </a:t>
            </a:r>
            <a:r>
              <a:rPr lang="en-US" sz="1800" dirty="0" err="1"/>
              <a:t>Dshell</a:t>
            </a:r>
            <a:r>
              <a:rPr lang="en-US" sz="1800" dirty="0"/>
              <a:t> assembly?</a:t>
            </a:r>
          </a:p>
          <a:p>
            <a:pPr lvl="1"/>
            <a:r>
              <a:rPr lang="en-US" sz="1600" dirty="0">
                <a:solidFill>
                  <a:srgbClr val="0070C0"/>
                </a:solidFill>
              </a:rPr>
              <a:t>A sub-system model that can be used to hierarchically create parts of a simulation.</a:t>
            </a:r>
          </a:p>
          <a:p>
            <a:r>
              <a:rPr lang="en-US" sz="1800" dirty="0"/>
              <a:t>What are examples of an assembly?</a:t>
            </a:r>
          </a:p>
          <a:p>
            <a:pPr lvl="1"/>
            <a:r>
              <a:rPr lang="en-US" sz="1600" dirty="0">
                <a:solidFill>
                  <a:srgbClr val="0070C0"/>
                </a:solidFill>
              </a:rPr>
              <a:t>Vehicle, Gravity, IMU, Wheel, Encoder, Thruster, </a:t>
            </a:r>
            <a:r>
              <a:rPr lang="en-US" sz="1600" dirty="0" err="1">
                <a:solidFill>
                  <a:srgbClr val="0070C0"/>
                </a:solidFill>
              </a:rPr>
              <a:t>PropulsionSystem</a:t>
            </a:r>
            <a:endParaRPr lang="en-US" sz="1600" dirty="0">
              <a:solidFill>
                <a:srgbClr val="0070C0"/>
              </a:solidFill>
            </a:endParaRPr>
          </a:p>
          <a:p>
            <a:r>
              <a:rPr lang="en-US" sz="1800" dirty="0"/>
              <a:t>What does an assembly create?</a:t>
            </a:r>
          </a:p>
          <a:p>
            <a:pPr lvl="1"/>
            <a:r>
              <a:rPr lang="en-US" sz="1600" dirty="0">
                <a:solidFill>
                  <a:srgbClr val="0070C0"/>
                </a:solidFill>
              </a:rPr>
              <a:t>Bodies, nodes, frames, </a:t>
            </a:r>
            <a:r>
              <a:rPr lang="en-US" sz="1600" dirty="0" err="1">
                <a:solidFill>
                  <a:srgbClr val="0070C0"/>
                </a:solidFill>
              </a:rPr>
              <a:t>Dshell</a:t>
            </a:r>
            <a:r>
              <a:rPr lang="en-US" sz="1600" dirty="0">
                <a:solidFill>
                  <a:srgbClr val="0070C0"/>
                </a:solidFill>
              </a:rPr>
              <a:t> models, signals, sub-assemblies</a:t>
            </a:r>
          </a:p>
          <a:p>
            <a:r>
              <a:rPr lang="en-US" sz="1800" dirty="0"/>
              <a:t>What do we need to instance an assembly?</a:t>
            </a:r>
          </a:p>
          <a:p>
            <a:pPr lvl="1"/>
            <a:r>
              <a:rPr lang="en-US" sz="1600" b="1" dirty="0" err="1">
                <a:solidFill>
                  <a:srgbClr val="0070C0"/>
                </a:solidFill>
              </a:rPr>
              <a:t>config</a:t>
            </a:r>
            <a:r>
              <a:rPr lang="en-US" sz="1600" b="1" dirty="0">
                <a:solidFill>
                  <a:srgbClr val="0070C0"/>
                </a:solidFill>
              </a:rPr>
              <a:t> </a:t>
            </a:r>
            <a:r>
              <a:rPr lang="en-US" sz="1600" dirty="0">
                <a:solidFill>
                  <a:srgbClr val="0070C0"/>
                </a:solidFill>
              </a:rPr>
              <a:t>defines the internal structure,</a:t>
            </a:r>
            <a:r>
              <a:rPr lang="en-US" sz="1600" b="1" dirty="0">
                <a:solidFill>
                  <a:srgbClr val="0070C0"/>
                </a:solidFill>
              </a:rPr>
              <a:t> context </a:t>
            </a:r>
            <a:r>
              <a:rPr lang="en-US" sz="1600" dirty="0">
                <a:solidFill>
                  <a:srgbClr val="0070C0"/>
                </a:solidFill>
              </a:rPr>
              <a:t>the external interface, </a:t>
            </a:r>
            <a:r>
              <a:rPr lang="en-US" sz="1600" dirty="0" err="1">
                <a:solidFill>
                  <a:srgbClr val="0070C0"/>
                </a:solidFill>
              </a:rPr>
              <a:t>etc</a:t>
            </a:r>
            <a:endParaRPr lang="en-US" sz="1600" dirty="0">
              <a:solidFill>
                <a:srgbClr val="0070C0"/>
              </a:solidFill>
            </a:endParaRPr>
          </a:p>
          <a:p>
            <a:r>
              <a:rPr lang="en-US" sz="1800" dirty="0"/>
              <a:t>How do we instance an assembly?</a:t>
            </a:r>
          </a:p>
          <a:p>
            <a:pPr lvl="1"/>
            <a:r>
              <a:rPr lang="en-US" sz="1600" dirty="0">
                <a:solidFill>
                  <a:srgbClr val="0070C0"/>
                </a:solidFill>
              </a:rPr>
              <a:t>Use the </a:t>
            </a:r>
            <a:r>
              <a:rPr lang="en-US" sz="1600" dirty="0" err="1">
                <a:solidFill>
                  <a:srgbClr val="0070C0"/>
                </a:solidFill>
              </a:rPr>
              <a:t>AssemblyBuilder</a:t>
            </a:r>
            <a:endParaRPr lang="en-US" sz="1600" dirty="0">
              <a:solidFill>
                <a:srgbClr val="0070C0"/>
              </a:solidFill>
            </a:endParaRPr>
          </a:p>
          <a:p>
            <a:r>
              <a:rPr lang="en-US" sz="1800" dirty="0"/>
              <a:t>How can one expand an assembly’s functionality at run-time?</a:t>
            </a:r>
          </a:p>
          <a:p>
            <a:pPr lvl="1"/>
            <a:r>
              <a:rPr lang="en-US" sz="1600" dirty="0">
                <a:solidFill>
                  <a:srgbClr val="0070C0"/>
                </a:solidFill>
              </a:rPr>
              <a:t>By using the </a:t>
            </a:r>
            <a:r>
              <a:rPr lang="en-US" sz="1600" dirty="0" err="1">
                <a:solidFill>
                  <a:srgbClr val="0070C0"/>
                </a:solidFill>
              </a:rPr>
              <a:t>addAssemblyFromDict</a:t>
            </a:r>
            <a:r>
              <a:rPr lang="en-US" sz="1600" dirty="0">
                <a:solidFill>
                  <a:srgbClr val="0070C0"/>
                </a:solidFill>
              </a:rPr>
              <a:t>() method</a:t>
            </a:r>
          </a:p>
          <a:p>
            <a:r>
              <a:rPr lang="en-US" sz="1800" dirty="0"/>
              <a:t>How do we inter-connect </a:t>
            </a:r>
            <a:r>
              <a:rPr lang="en-US" sz="1800" dirty="0" err="1"/>
              <a:t>dataflows</a:t>
            </a:r>
            <a:r>
              <a:rPr lang="en-US" sz="1800" dirty="0"/>
              <a:t> across assemblies?</a:t>
            </a:r>
          </a:p>
          <a:p>
            <a:pPr lvl="1"/>
            <a:r>
              <a:rPr lang="en-US" sz="1600" dirty="0">
                <a:solidFill>
                  <a:srgbClr val="0070C0"/>
                </a:solidFill>
              </a:rPr>
              <a:t>By using signal ties for sharing signals across assemblies.</a:t>
            </a:r>
          </a:p>
          <a:p>
            <a:r>
              <a:rPr lang="en-US" sz="1800" dirty="0"/>
              <a:t>How do we inspect an assembly?</a:t>
            </a:r>
          </a:p>
          <a:p>
            <a:pPr lvl="1"/>
            <a:r>
              <a:rPr lang="en-US" sz="1600" dirty="0">
                <a:solidFill>
                  <a:srgbClr val="0070C0"/>
                </a:solidFill>
              </a:rPr>
              <a:t>GUI, </a:t>
            </a:r>
            <a:r>
              <a:rPr lang="en-US" sz="1600" dirty="0" err="1">
                <a:solidFill>
                  <a:srgbClr val="0070C0"/>
                </a:solidFill>
              </a:rPr>
              <a:t>specNodes</a:t>
            </a:r>
            <a:endParaRPr lang="en-US" sz="1600" dirty="0">
              <a:solidFill>
                <a:srgbClr val="0070C0"/>
              </a:solidFill>
            </a:endParaRPr>
          </a:p>
          <a:p>
            <a:pPr lvl="1"/>
            <a:endParaRPr lang="en-US" sz="1600" dirty="0"/>
          </a:p>
        </p:txBody>
      </p:sp>
    </p:spTree>
    <p:extLst>
      <p:ext uri="{BB962C8B-B14F-4D97-AF65-F5344CB8AC3E}">
        <p14:creationId xmlns:p14="http://schemas.microsoft.com/office/powerpoint/2010/main" val="2212472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pPr/>
              <a:t>49</a:t>
            </a:fld>
            <a:endParaRPr lang="en-US"/>
          </a:p>
        </p:txBody>
      </p:sp>
      <p:sp>
        <p:nvSpPr>
          <p:cNvPr id="2" name="Title 1"/>
          <p:cNvSpPr>
            <a:spLocks noGrp="1"/>
          </p:cNvSpPr>
          <p:nvPr>
            <p:ph type="title"/>
          </p:nvPr>
        </p:nvSpPr>
        <p:spPr/>
        <p:txBody>
          <a:bodyPr/>
          <a:lstStyle/>
          <a:p>
            <a:r>
              <a:rPr lang="en-US"/>
              <a:t>What we did not cover …</a:t>
            </a:r>
            <a:endParaRPr lang="en-US" dirty="0"/>
          </a:p>
        </p:txBody>
      </p:sp>
      <p:sp>
        <p:nvSpPr>
          <p:cNvPr id="3" name="Content Placeholder 2"/>
          <p:cNvSpPr>
            <a:spLocks noGrp="1"/>
          </p:cNvSpPr>
          <p:nvPr>
            <p:ph type="body" idx="1"/>
          </p:nvPr>
        </p:nvSpPr>
        <p:spPr/>
        <p:txBody>
          <a:bodyPr/>
          <a:lstStyle/>
          <a:p>
            <a:r>
              <a:rPr lang="en-US" dirty="0"/>
              <a:t>Details of Parameter classes</a:t>
            </a:r>
          </a:p>
          <a:p>
            <a:r>
              <a:rPr lang="en-US" dirty="0"/>
              <a:t>Assemblies can also be deleted on the fly (must call its .close() method first)</a:t>
            </a:r>
          </a:p>
          <a:p>
            <a:endParaRPr lang="en-US" dirty="0"/>
          </a:p>
        </p:txBody>
      </p:sp>
    </p:spTree>
    <p:extLst>
      <p:ext uri="{BB962C8B-B14F-4D97-AF65-F5344CB8AC3E}">
        <p14:creationId xmlns:p14="http://schemas.microsoft.com/office/powerpoint/2010/main" val="247399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idx="12"/>
          </p:nvPr>
        </p:nvSpPr>
        <p:spPr/>
        <p:txBody>
          <a:bodyPr/>
          <a:lstStyle/>
          <a:p>
            <a:fld id="{A370513E-CC6B-4688-84CD-7786F3725A67}" type="slidenum">
              <a:rPr lang="en-US" smtClean="0">
                <a:solidFill>
                  <a:srgbClr val="000000"/>
                </a:solidFill>
              </a:rPr>
              <a:pPr/>
              <a:t>5</a:t>
            </a:fld>
            <a:endParaRPr lang="en-US">
              <a:solidFill>
                <a:srgbClr val="000000"/>
              </a:solidFill>
            </a:endParaRPr>
          </a:p>
        </p:txBody>
      </p:sp>
      <p:sp>
        <p:nvSpPr>
          <p:cNvPr id="2" name="Title 1"/>
          <p:cNvSpPr>
            <a:spLocks noGrp="1"/>
          </p:cNvSpPr>
          <p:nvPr>
            <p:ph type="title"/>
          </p:nvPr>
        </p:nvSpPr>
        <p:spPr/>
        <p:txBody>
          <a:bodyPr/>
          <a:lstStyle/>
          <a:p>
            <a:r>
              <a:rPr lang="en-US" dirty="0"/>
              <a:t>Simulation Complexity</a:t>
            </a:r>
          </a:p>
        </p:txBody>
      </p:sp>
      <p:graphicFrame>
        <p:nvGraphicFramePr>
          <p:cNvPr id="5" name="Table 4"/>
          <p:cNvGraphicFramePr>
            <a:graphicFrameLocks noGrp="1"/>
          </p:cNvGraphicFramePr>
          <p:nvPr/>
        </p:nvGraphicFramePr>
        <p:xfrm>
          <a:off x="1828800" y="1676400"/>
          <a:ext cx="8686800" cy="4820920"/>
        </p:xfrm>
        <a:graphic>
          <a:graphicData uri="http://schemas.openxmlformats.org/drawingml/2006/table">
            <a:tbl>
              <a:tblPr firstRow="1" bandRow="1">
                <a:tableStyleId>{5C22544A-7EE6-4342-B048-85BDC9FD1C3A}</a:tableStyleId>
              </a:tblPr>
              <a:tblGrid>
                <a:gridCol w="1660924">
                  <a:extLst>
                    <a:ext uri="{9D8B030D-6E8A-4147-A177-3AD203B41FA5}">
                      <a16:colId xmlns:a16="http://schemas.microsoft.com/office/drawing/2014/main" val="20000"/>
                    </a:ext>
                  </a:extLst>
                </a:gridCol>
                <a:gridCol w="1050818">
                  <a:extLst>
                    <a:ext uri="{9D8B030D-6E8A-4147-A177-3AD203B41FA5}">
                      <a16:colId xmlns:a16="http://schemas.microsoft.com/office/drawing/2014/main" val="20001"/>
                    </a:ext>
                  </a:extLst>
                </a:gridCol>
                <a:gridCol w="1075288">
                  <a:extLst>
                    <a:ext uri="{9D8B030D-6E8A-4147-A177-3AD203B41FA5}">
                      <a16:colId xmlns:a16="http://schemas.microsoft.com/office/drawing/2014/main" val="20002"/>
                    </a:ext>
                  </a:extLst>
                </a:gridCol>
                <a:gridCol w="1019863">
                  <a:extLst>
                    <a:ext uri="{9D8B030D-6E8A-4147-A177-3AD203B41FA5}">
                      <a16:colId xmlns:a16="http://schemas.microsoft.com/office/drawing/2014/main" val="20003"/>
                    </a:ext>
                  </a:extLst>
                </a:gridCol>
                <a:gridCol w="1163972">
                  <a:extLst>
                    <a:ext uri="{9D8B030D-6E8A-4147-A177-3AD203B41FA5}">
                      <a16:colId xmlns:a16="http://schemas.microsoft.com/office/drawing/2014/main" val="20004"/>
                    </a:ext>
                  </a:extLst>
                </a:gridCol>
                <a:gridCol w="1086374">
                  <a:extLst>
                    <a:ext uri="{9D8B030D-6E8A-4147-A177-3AD203B41FA5}">
                      <a16:colId xmlns:a16="http://schemas.microsoft.com/office/drawing/2014/main" val="20005"/>
                    </a:ext>
                  </a:extLst>
                </a:gridCol>
                <a:gridCol w="1629561">
                  <a:extLst>
                    <a:ext uri="{9D8B030D-6E8A-4147-A177-3AD203B41FA5}">
                      <a16:colId xmlns:a16="http://schemas.microsoft.com/office/drawing/2014/main" val="20006"/>
                    </a:ext>
                  </a:extLst>
                </a:gridCol>
              </a:tblGrid>
              <a:tr h="370840">
                <a:tc>
                  <a:txBody>
                    <a:bodyPr/>
                    <a:lstStyle/>
                    <a:p>
                      <a:r>
                        <a:rPr lang="en-US" dirty="0"/>
                        <a:t>Project</a:t>
                      </a:r>
                    </a:p>
                  </a:txBody>
                  <a:tcPr/>
                </a:tc>
                <a:tc>
                  <a:txBody>
                    <a:bodyPr/>
                    <a:lstStyle/>
                    <a:p>
                      <a:r>
                        <a:rPr lang="en-US" dirty="0"/>
                        <a:t>Frames</a:t>
                      </a:r>
                    </a:p>
                  </a:txBody>
                  <a:tcPr/>
                </a:tc>
                <a:tc>
                  <a:txBody>
                    <a:bodyPr/>
                    <a:lstStyle/>
                    <a:p>
                      <a:r>
                        <a:rPr lang="en-US" dirty="0" err="1"/>
                        <a:t>Dvars</a:t>
                      </a:r>
                      <a:endParaRPr lang="en-US" dirty="0"/>
                    </a:p>
                  </a:txBody>
                  <a:tcPr/>
                </a:tc>
                <a:tc>
                  <a:txBody>
                    <a:bodyPr/>
                    <a:lstStyle/>
                    <a:p>
                      <a:r>
                        <a:rPr lang="en-US" dirty="0"/>
                        <a:t>Bodies</a:t>
                      </a:r>
                    </a:p>
                  </a:txBody>
                  <a:tcPr/>
                </a:tc>
                <a:tc>
                  <a:txBody>
                    <a:bodyPr/>
                    <a:lstStyle/>
                    <a:p>
                      <a:r>
                        <a:rPr lang="en-US" dirty="0"/>
                        <a:t>Models</a:t>
                      </a:r>
                    </a:p>
                  </a:txBody>
                  <a:tcPr/>
                </a:tc>
                <a:tc>
                  <a:txBody>
                    <a:bodyPr/>
                    <a:lstStyle/>
                    <a:p>
                      <a:r>
                        <a:rPr lang="en-US" dirty="0"/>
                        <a:t>Signals</a:t>
                      </a:r>
                    </a:p>
                  </a:txBody>
                  <a:tcPr/>
                </a:tc>
                <a:tc>
                  <a:txBody>
                    <a:bodyPr/>
                    <a:lstStyle/>
                    <a:p>
                      <a:r>
                        <a:rPr lang="en-US" dirty="0"/>
                        <a:t>Assemblies</a:t>
                      </a:r>
                    </a:p>
                  </a:txBody>
                  <a:tcPr/>
                </a:tc>
                <a:extLst>
                  <a:ext uri="{0D108BD9-81ED-4DB2-BD59-A6C34878D82A}">
                    <a16:rowId xmlns:a16="http://schemas.microsoft.com/office/drawing/2014/main" val="10000"/>
                  </a:ext>
                </a:extLst>
              </a:tr>
              <a:tr h="370840">
                <a:tc>
                  <a:txBody>
                    <a:bodyPr/>
                    <a:lstStyle/>
                    <a:p>
                      <a:r>
                        <a:rPr lang="en-US" b="1" dirty="0"/>
                        <a:t>Quadcopter</a:t>
                      </a:r>
                    </a:p>
                  </a:txBody>
                  <a:tcPr/>
                </a:tc>
                <a:tc>
                  <a:txBody>
                    <a:bodyPr/>
                    <a:lstStyle/>
                    <a:p>
                      <a:pPr algn="ctr"/>
                      <a:r>
                        <a:rPr lang="en-US" dirty="0">
                          <a:solidFill>
                            <a:srgbClr val="FF9900"/>
                          </a:solidFill>
                        </a:rPr>
                        <a:t>33</a:t>
                      </a:r>
                    </a:p>
                  </a:txBody>
                  <a:tcPr/>
                </a:tc>
                <a:tc>
                  <a:txBody>
                    <a:bodyPr/>
                    <a:lstStyle/>
                    <a:p>
                      <a:pPr algn="ctr"/>
                      <a:r>
                        <a:rPr lang="en-US" dirty="0">
                          <a:solidFill>
                            <a:srgbClr val="FF9900"/>
                          </a:solidFill>
                        </a:rPr>
                        <a:t>2480</a:t>
                      </a:r>
                    </a:p>
                  </a:txBody>
                  <a:tcPr/>
                </a:tc>
                <a:tc>
                  <a:txBody>
                    <a:bodyPr/>
                    <a:lstStyle/>
                    <a:p>
                      <a:pPr algn="ctr"/>
                      <a:r>
                        <a:rPr lang="en-US" dirty="0">
                          <a:solidFill>
                            <a:srgbClr val="FF9900"/>
                          </a:solidFill>
                        </a:rPr>
                        <a:t>5</a:t>
                      </a:r>
                    </a:p>
                  </a:txBody>
                  <a:tcPr/>
                </a:tc>
                <a:tc>
                  <a:txBody>
                    <a:bodyPr/>
                    <a:lstStyle/>
                    <a:p>
                      <a:pPr algn="ctr"/>
                      <a:r>
                        <a:rPr lang="en-US" dirty="0">
                          <a:solidFill>
                            <a:srgbClr val="FF9900"/>
                          </a:solidFill>
                        </a:rPr>
                        <a:t>20</a:t>
                      </a:r>
                    </a:p>
                  </a:txBody>
                  <a:tcPr/>
                </a:tc>
                <a:tc>
                  <a:txBody>
                    <a:bodyPr/>
                    <a:lstStyle/>
                    <a:p>
                      <a:pPr algn="ctr"/>
                      <a:r>
                        <a:rPr lang="en-US" dirty="0">
                          <a:solidFill>
                            <a:srgbClr val="FF9900"/>
                          </a:solidFill>
                        </a:rPr>
                        <a:t>62</a:t>
                      </a:r>
                    </a:p>
                  </a:txBody>
                  <a:tcPr/>
                </a:tc>
                <a:tc>
                  <a:txBody>
                    <a:bodyPr/>
                    <a:lstStyle/>
                    <a:p>
                      <a:pPr algn="ctr"/>
                      <a:r>
                        <a:rPr lang="en-US" dirty="0">
                          <a:solidFill>
                            <a:srgbClr val="FF9900"/>
                          </a:solidFill>
                        </a:rPr>
                        <a:t>21</a:t>
                      </a:r>
                    </a:p>
                  </a:txBody>
                  <a:tcPr/>
                </a:tc>
                <a:extLst>
                  <a:ext uri="{0D108BD9-81ED-4DB2-BD59-A6C34878D82A}">
                    <a16:rowId xmlns:a16="http://schemas.microsoft.com/office/drawing/2014/main" val="10001"/>
                  </a:ext>
                </a:extLst>
              </a:tr>
              <a:tr h="370840">
                <a:tc>
                  <a:txBody>
                    <a:bodyPr/>
                    <a:lstStyle/>
                    <a:p>
                      <a:r>
                        <a:rPr lang="en-US" b="1" dirty="0"/>
                        <a:t>Mars Heli</a:t>
                      </a:r>
                    </a:p>
                  </a:txBody>
                  <a:tcPr/>
                </a:tc>
                <a:tc>
                  <a:txBody>
                    <a:bodyPr/>
                    <a:lstStyle/>
                    <a:p>
                      <a:pPr algn="ctr"/>
                      <a:r>
                        <a:rPr lang="en-US" dirty="0">
                          <a:solidFill>
                            <a:srgbClr val="FF0000"/>
                          </a:solidFill>
                        </a:rPr>
                        <a:t>112</a:t>
                      </a:r>
                    </a:p>
                  </a:txBody>
                  <a:tcPr/>
                </a:tc>
                <a:tc>
                  <a:txBody>
                    <a:bodyPr/>
                    <a:lstStyle/>
                    <a:p>
                      <a:pPr algn="ctr"/>
                      <a:r>
                        <a:rPr lang="en-US" dirty="0">
                          <a:solidFill>
                            <a:srgbClr val="FF0000"/>
                          </a:solidFill>
                        </a:rPr>
                        <a:t>13000</a:t>
                      </a:r>
                    </a:p>
                  </a:txBody>
                  <a:tcPr/>
                </a:tc>
                <a:tc>
                  <a:txBody>
                    <a:bodyPr/>
                    <a:lstStyle/>
                    <a:p>
                      <a:pPr algn="ctr"/>
                      <a:r>
                        <a:rPr lang="en-US" dirty="0">
                          <a:solidFill>
                            <a:srgbClr val="FF0000"/>
                          </a:solidFill>
                        </a:rPr>
                        <a:t>22</a:t>
                      </a:r>
                    </a:p>
                  </a:txBody>
                  <a:tcPr/>
                </a:tc>
                <a:tc>
                  <a:txBody>
                    <a:bodyPr/>
                    <a:lstStyle/>
                    <a:p>
                      <a:pPr algn="ctr"/>
                      <a:r>
                        <a:rPr lang="en-US" dirty="0">
                          <a:solidFill>
                            <a:srgbClr val="FF0000"/>
                          </a:solidFill>
                        </a:rPr>
                        <a:t>32</a:t>
                      </a:r>
                    </a:p>
                  </a:txBody>
                  <a:tcPr/>
                </a:tc>
                <a:tc>
                  <a:txBody>
                    <a:bodyPr/>
                    <a:lstStyle/>
                    <a:p>
                      <a:pPr algn="ctr"/>
                      <a:r>
                        <a:rPr lang="en-US" dirty="0">
                          <a:solidFill>
                            <a:srgbClr val="FF0000"/>
                          </a:solidFill>
                        </a:rPr>
                        <a:t>76</a:t>
                      </a:r>
                    </a:p>
                  </a:txBody>
                  <a:tcPr/>
                </a:tc>
                <a:tc>
                  <a:txBody>
                    <a:bodyPr/>
                    <a:lstStyle/>
                    <a:p>
                      <a:pPr algn="ctr"/>
                      <a:r>
                        <a:rPr lang="en-US" dirty="0">
                          <a:solidFill>
                            <a:srgbClr val="FF0000"/>
                          </a:solidFill>
                        </a:rPr>
                        <a:t>21</a:t>
                      </a:r>
                    </a:p>
                  </a:txBody>
                  <a:tcPr/>
                </a:tc>
                <a:extLst>
                  <a:ext uri="{0D108BD9-81ED-4DB2-BD59-A6C34878D82A}">
                    <a16:rowId xmlns:a16="http://schemas.microsoft.com/office/drawing/2014/main" val="10002"/>
                  </a:ext>
                </a:extLst>
              </a:tr>
              <a:tr h="370840">
                <a:tc>
                  <a:txBody>
                    <a:bodyPr/>
                    <a:lstStyle/>
                    <a:p>
                      <a:r>
                        <a:rPr lang="en-US" b="1" dirty="0"/>
                        <a:t>Rocky8</a:t>
                      </a:r>
                    </a:p>
                  </a:txBody>
                  <a:tcPr/>
                </a:tc>
                <a:tc>
                  <a:txBody>
                    <a:bodyPr/>
                    <a:lstStyle/>
                    <a:p>
                      <a:pPr algn="ctr"/>
                      <a:r>
                        <a:rPr lang="en-US" dirty="0">
                          <a:solidFill>
                            <a:srgbClr val="FF0000"/>
                          </a:solidFill>
                        </a:rPr>
                        <a:t>157</a:t>
                      </a:r>
                    </a:p>
                  </a:txBody>
                  <a:tcPr/>
                </a:tc>
                <a:tc>
                  <a:txBody>
                    <a:bodyPr/>
                    <a:lstStyle/>
                    <a:p>
                      <a:pPr algn="ctr"/>
                      <a:r>
                        <a:rPr lang="en-US" dirty="0">
                          <a:solidFill>
                            <a:srgbClr val="FF0000"/>
                          </a:solidFill>
                        </a:rPr>
                        <a:t>21750</a:t>
                      </a:r>
                    </a:p>
                  </a:txBody>
                  <a:tcPr/>
                </a:tc>
                <a:tc>
                  <a:txBody>
                    <a:bodyPr/>
                    <a:lstStyle/>
                    <a:p>
                      <a:pPr algn="ctr"/>
                      <a:r>
                        <a:rPr lang="en-US" dirty="0">
                          <a:solidFill>
                            <a:srgbClr val="FF0000"/>
                          </a:solidFill>
                        </a:rPr>
                        <a:t>23</a:t>
                      </a:r>
                    </a:p>
                  </a:txBody>
                  <a:tcPr/>
                </a:tc>
                <a:tc>
                  <a:txBody>
                    <a:bodyPr/>
                    <a:lstStyle/>
                    <a:p>
                      <a:pPr algn="ctr"/>
                      <a:r>
                        <a:rPr lang="en-US" dirty="0">
                          <a:solidFill>
                            <a:srgbClr val="FF0000"/>
                          </a:solidFill>
                        </a:rPr>
                        <a:t>96</a:t>
                      </a:r>
                    </a:p>
                  </a:txBody>
                  <a:tcPr/>
                </a:tc>
                <a:tc>
                  <a:txBody>
                    <a:bodyPr/>
                    <a:lstStyle/>
                    <a:p>
                      <a:pPr algn="ctr"/>
                      <a:r>
                        <a:rPr lang="en-US" dirty="0">
                          <a:solidFill>
                            <a:srgbClr val="FF0000"/>
                          </a:solidFill>
                        </a:rPr>
                        <a:t>294</a:t>
                      </a:r>
                    </a:p>
                  </a:txBody>
                  <a:tcPr/>
                </a:tc>
                <a:tc>
                  <a:txBody>
                    <a:bodyPr/>
                    <a:lstStyle/>
                    <a:p>
                      <a:pPr algn="ctr"/>
                      <a:r>
                        <a:rPr lang="en-US" dirty="0">
                          <a:solidFill>
                            <a:srgbClr val="FF0000"/>
                          </a:solidFill>
                        </a:rPr>
                        <a:t>94</a:t>
                      </a:r>
                    </a:p>
                  </a:txBody>
                  <a:tcPr/>
                </a:tc>
                <a:extLst>
                  <a:ext uri="{0D108BD9-81ED-4DB2-BD59-A6C34878D82A}">
                    <a16:rowId xmlns:a16="http://schemas.microsoft.com/office/drawing/2014/main" val="10003"/>
                  </a:ext>
                </a:extLst>
              </a:tr>
              <a:tr h="370840">
                <a:tc>
                  <a:txBody>
                    <a:bodyPr/>
                    <a:lstStyle/>
                    <a:p>
                      <a:r>
                        <a:rPr lang="en-US" b="1" dirty="0"/>
                        <a:t>HMMWV</a:t>
                      </a:r>
                    </a:p>
                  </a:txBody>
                  <a:tcPr/>
                </a:tc>
                <a:tc>
                  <a:txBody>
                    <a:bodyPr/>
                    <a:lstStyle/>
                    <a:p>
                      <a:pPr algn="ctr"/>
                      <a:r>
                        <a:rPr lang="en-US" dirty="0">
                          <a:solidFill>
                            <a:srgbClr val="FF0000"/>
                          </a:solidFill>
                        </a:rPr>
                        <a:t>265</a:t>
                      </a:r>
                    </a:p>
                  </a:txBody>
                  <a:tcPr/>
                </a:tc>
                <a:tc>
                  <a:txBody>
                    <a:bodyPr/>
                    <a:lstStyle/>
                    <a:p>
                      <a:pPr algn="ctr"/>
                      <a:r>
                        <a:rPr lang="en-US" dirty="0">
                          <a:solidFill>
                            <a:srgbClr val="FF0000"/>
                          </a:solidFill>
                        </a:rPr>
                        <a:t>24115</a:t>
                      </a:r>
                    </a:p>
                  </a:txBody>
                  <a:tcPr/>
                </a:tc>
                <a:tc>
                  <a:txBody>
                    <a:bodyPr/>
                    <a:lstStyle/>
                    <a:p>
                      <a:pPr algn="ctr"/>
                      <a:r>
                        <a:rPr lang="en-US" dirty="0">
                          <a:solidFill>
                            <a:srgbClr val="FF0000"/>
                          </a:solidFill>
                        </a:rPr>
                        <a:t>36</a:t>
                      </a:r>
                    </a:p>
                  </a:txBody>
                  <a:tcPr/>
                </a:tc>
                <a:tc>
                  <a:txBody>
                    <a:bodyPr/>
                    <a:lstStyle/>
                    <a:p>
                      <a:pPr algn="ctr"/>
                      <a:r>
                        <a:rPr lang="en-US" dirty="0">
                          <a:solidFill>
                            <a:srgbClr val="FF0000"/>
                          </a:solidFill>
                        </a:rPr>
                        <a:t>34</a:t>
                      </a:r>
                    </a:p>
                  </a:txBody>
                  <a:tcPr/>
                </a:tc>
                <a:tc>
                  <a:txBody>
                    <a:bodyPr/>
                    <a:lstStyle/>
                    <a:p>
                      <a:pPr algn="ctr"/>
                      <a:r>
                        <a:rPr lang="en-US" dirty="0">
                          <a:solidFill>
                            <a:srgbClr val="FF0000"/>
                          </a:solidFill>
                        </a:rPr>
                        <a:t>92</a:t>
                      </a:r>
                    </a:p>
                  </a:txBody>
                  <a:tcPr/>
                </a:tc>
                <a:tc>
                  <a:txBody>
                    <a:bodyPr/>
                    <a:lstStyle/>
                    <a:p>
                      <a:pPr algn="ctr"/>
                      <a:r>
                        <a:rPr lang="en-US" dirty="0">
                          <a:solidFill>
                            <a:srgbClr val="FF0000"/>
                          </a:solidFill>
                        </a:rPr>
                        <a:t>34</a:t>
                      </a:r>
                    </a:p>
                  </a:txBody>
                  <a:tcPr/>
                </a:tc>
                <a:extLst>
                  <a:ext uri="{0D108BD9-81ED-4DB2-BD59-A6C34878D82A}">
                    <a16:rowId xmlns:a16="http://schemas.microsoft.com/office/drawing/2014/main" val="10004"/>
                  </a:ext>
                </a:extLst>
              </a:tr>
              <a:tr h="370840">
                <a:tc>
                  <a:txBody>
                    <a:bodyPr/>
                    <a:lstStyle/>
                    <a:p>
                      <a:r>
                        <a:rPr lang="en-US" b="1" dirty="0"/>
                        <a:t>Athlete</a:t>
                      </a:r>
                    </a:p>
                  </a:txBody>
                  <a:tcPr/>
                </a:tc>
                <a:tc>
                  <a:txBody>
                    <a:bodyPr/>
                    <a:lstStyle/>
                    <a:p>
                      <a:pPr algn="ctr"/>
                      <a:r>
                        <a:rPr lang="en-US" dirty="0">
                          <a:solidFill>
                            <a:srgbClr val="FF0000"/>
                          </a:solidFill>
                        </a:rPr>
                        <a:t>250</a:t>
                      </a:r>
                    </a:p>
                  </a:txBody>
                  <a:tcPr/>
                </a:tc>
                <a:tc>
                  <a:txBody>
                    <a:bodyPr/>
                    <a:lstStyle/>
                    <a:p>
                      <a:pPr algn="ctr"/>
                      <a:r>
                        <a:rPr lang="en-US" dirty="0">
                          <a:solidFill>
                            <a:srgbClr val="FF0000"/>
                          </a:solidFill>
                        </a:rPr>
                        <a:t>34649</a:t>
                      </a:r>
                    </a:p>
                  </a:txBody>
                  <a:tcPr/>
                </a:tc>
                <a:tc>
                  <a:txBody>
                    <a:bodyPr/>
                    <a:lstStyle/>
                    <a:p>
                      <a:pPr algn="ctr"/>
                      <a:r>
                        <a:rPr lang="en-US" dirty="0">
                          <a:solidFill>
                            <a:srgbClr val="FF0000"/>
                          </a:solidFill>
                        </a:rPr>
                        <a:t>43</a:t>
                      </a:r>
                    </a:p>
                  </a:txBody>
                  <a:tcPr/>
                </a:tc>
                <a:tc>
                  <a:txBody>
                    <a:bodyPr/>
                    <a:lstStyle/>
                    <a:p>
                      <a:pPr algn="ctr"/>
                      <a:r>
                        <a:rPr lang="en-US" dirty="0">
                          <a:solidFill>
                            <a:srgbClr val="FF0000"/>
                          </a:solidFill>
                        </a:rPr>
                        <a:t>176</a:t>
                      </a:r>
                    </a:p>
                  </a:txBody>
                  <a:tcPr/>
                </a:tc>
                <a:tc>
                  <a:txBody>
                    <a:bodyPr/>
                    <a:lstStyle/>
                    <a:p>
                      <a:pPr algn="ctr"/>
                      <a:r>
                        <a:rPr lang="en-US" dirty="0">
                          <a:solidFill>
                            <a:srgbClr val="FF0000"/>
                          </a:solidFill>
                        </a:rPr>
                        <a:t>586</a:t>
                      </a:r>
                    </a:p>
                  </a:txBody>
                  <a:tcPr/>
                </a:tc>
                <a:tc>
                  <a:txBody>
                    <a:bodyPr/>
                    <a:lstStyle/>
                    <a:p>
                      <a:pPr algn="ctr"/>
                      <a:r>
                        <a:rPr lang="en-US" dirty="0">
                          <a:solidFill>
                            <a:srgbClr val="FF0000"/>
                          </a:solidFill>
                        </a:rPr>
                        <a:t>182</a:t>
                      </a:r>
                    </a:p>
                  </a:txBody>
                  <a:tcPr/>
                </a:tc>
                <a:extLst>
                  <a:ext uri="{0D108BD9-81ED-4DB2-BD59-A6C34878D82A}">
                    <a16:rowId xmlns:a16="http://schemas.microsoft.com/office/drawing/2014/main" val="10005"/>
                  </a:ext>
                </a:extLst>
              </a:tr>
              <a:tr h="370840">
                <a:tc>
                  <a:txBody>
                    <a:bodyPr/>
                    <a:lstStyle/>
                    <a:p>
                      <a:r>
                        <a:rPr lang="en-US" b="1" dirty="0" err="1"/>
                        <a:t>RoboSimian</a:t>
                      </a:r>
                      <a:endParaRPr lang="en-US" b="1" dirty="0"/>
                    </a:p>
                  </a:txBody>
                  <a:tcPr/>
                </a:tc>
                <a:tc>
                  <a:txBody>
                    <a:bodyPr/>
                    <a:lstStyle/>
                    <a:p>
                      <a:pPr algn="ctr"/>
                      <a:r>
                        <a:rPr lang="en-US" dirty="0">
                          <a:solidFill>
                            <a:srgbClr val="FF0000"/>
                          </a:solidFill>
                        </a:rPr>
                        <a:t>301</a:t>
                      </a:r>
                    </a:p>
                  </a:txBody>
                  <a:tcPr/>
                </a:tc>
                <a:tc>
                  <a:txBody>
                    <a:bodyPr/>
                    <a:lstStyle/>
                    <a:p>
                      <a:pPr algn="ctr"/>
                      <a:r>
                        <a:rPr lang="en-US" dirty="0">
                          <a:solidFill>
                            <a:srgbClr val="FF0000"/>
                          </a:solidFill>
                        </a:rPr>
                        <a:t>71310</a:t>
                      </a:r>
                    </a:p>
                  </a:txBody>
                  <a:tcPr/>
                </a:tc>
                <a:tc>
                  <a:txBody>
                    <a:bodyPr/>
                    <a:lstStyle/>
                    <a:p>
                      <a:pPr algn="ctr"/>
                      <a:r>
                        <a:rPr lang="en-US" dirty="0">
                          <a:solidFill>
                            <a:srgbClr val="FF0000"/>
                          </a:solidFill>
                        </a:rPr>
                        <a:t>69</a:t>
                      </a:r>
                    </a:p>
                  </a:txBody>
                  <a:tcPr/>
                </a:tc>
                <a:tc>
                  <a:txBody>
                    <a:bodyPr/>
                    <a:lstStyle/>
                    <a:p>
                      <a:pPr algn="ctr"/>
                      <a:r>
                        <a:rPr lang="en-US" dirty="0">
                          <a:solidFill>
                            <a:srgbClr val="FF0000"/>
                          </a:solidFill>
                        </a:rPr>
                        <a:t>167</a:t>
                      </a:r>
                    </a:p>
                  </a:txBody>
                  <a:tcPr/>
                </a:tc>
                <a:tc>
                  <a:txBody>
                    <a:bodyPr/>
                    <a:lstStyle/>
                    <a:p>
                      <a:pPr algn="ctr"/>
                      <a:r>
                        <a:rPr lang="en-US" dirty="0">
                          <a:solidFill>
                            <a:srgbClr val="FF0000"/>
                          </a:solidFill>
                        </a:rPr>
                        <a:t>341</a:t>
                      </a:r>
                    </a:p>
                  </a:txBody>
                  <a:tcPr/>
                </a:tc>
                <a:tc>
                  <a:txBody>
                    <a:bodyPr/>
                    <a:lstStyle/>
                    <a:p>
                      <a:pPr algn="ctr"/>
                      <a:r>
                        <a:rPr lang="en-US" dirty="0">
                          <a:solidFill>
                            <a:srgbClr val="FF0000"/>
                          </a:solidFill>
                        </a:rPr>
                        <a:t>249</a:t>
                      </a:r>
                    </a:p>
                  </a:txBody>
                  <a:tcPr/>
                </a:tc>
                <a:extLst>
                  <a:ext uri="{0D108BD9-81ED-4DB2-BD59-A6C34878D82A}">
                    <a16:rowId xmlns:a16="http://schemas.microsoft.com/office/drawing/2014/main" val="10006"/>
                  </a:ext>
                </a:extLst>
              </a:tr>
              <a:tr h="370840">
                <a:tc>
                  <a:txBody>
                    <a:bodyPr/>
                    <a:lstStyle/>
                    <a:p>
                      <a:r>
                        <a:rPr lang="en-US" b="1" dirty="0"/>
                        <a:t>Dual-Arm</a:t>
                      </a:r>
                    </a:p>
                  </a:txBody>
                  <a:tcPr/>
                </a:tc>
                <a:tc>
                  <a:txBody>
                    <a:bodyPr/>
                    <a:lstStyle/>
                    <a:p>
                      <a:pPr algn="ctr"/>
                      <a:r>
                        <a:rPr lang="en-US" dirty="0"/>
                        <a:t>508</a:t>
                      </a:r>
                    </a:p>
                  </a:txBody>
                  <a:tcPr/>
                </a:tc>
                <a:tc>
                  <a:txBody>
                    <a:bodyPr/>
                    <a:lstStyle/>
                    <a:p>
                      <a:pPr algn="ctr"/>
                      <a:r>
                        <a:rPr lang="en-US" dirty="0"/>
                        <a:t>11858</a:t>
                      </a:r>
                    </a:p>
                  </a:txBody>
                  <a:tcPr/>
                </a:tc>
                <a:tc>
                  <a:txBody>
                    <a:bodyPr/>
                    <a:lstStyle/>
                    <a:p>
                      <a:pPr algn="ctr"/>
                      <a:r>
                        <a:rPr lang="en-US" dirty="0"/>
                        <a:t>41</a:t>
                      </a:r>
                    </a:p>
                  </a:txBody>
                  <a:tcPr/>
                </a:tc>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7"/>
                  </a:ext>
                </a:extLst>
              </a:tr>
              <a:tr h="370840">
                <a:tc>
                  <a:txBody>
                    <a:bodyPr/>
                    <a:lstStyle/>
                    <a:p>
                      <a:r>
                        <a:rPr lang="en-US" b="1" dirty="0"/>
                        <a:t>ISS</a:t>
                      </a:r>
                      <a:r>
                        <a:rPr lang="en-US" b="1" baseline="0" dirty="0"/>
                        <a:t> Jettison</a:t>
                      </a:r>
                      <a:endParaRPr lang="en-US" b="1" dirty="0"/>
                    </a:p>
                  </a:txBody>
                  <a:tcPr/>
                </a:tc>
                <a:tc>
                  <a:txBody>
                    <a:bodyPr/>
                    <a:lstStyle/>
                    <a:p>
                      <a:pPr algn="ctr"/>
                      <a:r>
                        <a:rPr lang="en-US" dirty="0">
                          <a:solidFill>
                            <a:schemeClr val="accent2"/>
                          </a:solidFill>
                        </a:rPr>
                        <a:t>64</a:t>
                      </a:r>
                    </a:p>
                  </a:txBody>
                  <a:tcPr/>
                </a:tc>
                <a:tc>
                  <a:txBody>
                    <a:bodyPr/>
                    <a:lstStyle/>
                    <a:p>
                      <a:pPr algn="ctr"/>
                      <a:r>
                        <a:rPr lang="en-US" dirty="0">
                          <a:solidFill>
                            <a:schemeClr val="accent2"/>
                          </a:solidFill>
                        </a:rPr>
                        <a:t>7147</a:t>
                      </a:r>
                    </a:p>
                  </a:txBody>
                  <a:tcPr/>
                </a:tc>
                <a:tc>
                  <a:txBody>
                    <a:bodyPr/>
                    <a:lstStyle/>
                    <a:p>
                      <a:pPr algn="ctr"/>
                      <a:r>
                        <a:rPr lang="en-US" dirty="0">
                          <a:solidFill>
                            <a:schemeClr val="accent2"/>
                          </a:solidFill>
                        </a:rPr>
                        <a:t>4</a:t>
                      </a:r>
                    </a:p>
                  </a:txBody>
                  <a:tcPr/>
                </a:tc>
                <a:tc>
                  <a:txBody>
                    <a:bodyPr/>
                    <a:lstStyle/>
                    <a:p>
                      <a:pPr algn="ctr"/>
                      <a:r>
                        <a:rPr lang="en-US" dirty="0">
                          <a:solidFill>
                            <a:schemeClr val="accent2"/>
                          </a:solidFill>
                        </a:rPr>
                        <a:t>30</a:t>
                      </a:r>
                    </a:p>
                  </a:txBody>
                  <a:tcPr/>
                </a:tc>
                <a:tc>
                  <a:txBody>
                    <a:bodyPr/>
                    <a:lstStyle/>
                    <a:p>
                      <a:pPr algn="ctr"/>
                      <a:r>
                        <a:rPr lang="en-US" dirty="0">
                          <a:solidFill>
                            <a:schemeClr val="accent2"/>
                          </a:solidFill>
                        </a:rPr>
                        <a:t>123</a:t>
                      </a:r>
                    </a:p>
                  </a:txBody>
                  <a:tcPr/>
                </a:tc>
                <a:tc>
                  <a:txBody>
                    <a:bodyPr/>
                    <a:lstStyle/>
                    <a:p>
                      <a:pPr algn="ctr"/>
                      <a:r>
                        <a:rPr lang="en-US" dirty="0">
                          <a:solidFill>
                            <a:schemeClr val="accent2"/>
                          </a:solidFill>
                        </a:rPr>
                        <a:t>28</a:t>
                      </a:r>
                    </a:p>
                  </a:txBody>
                  <a:tcPr/>
                </a:tc>
                <a:extLst>
                  <a:ext uri="{0D108BD9-81ED-4DB2-BD59-A6C34878D82A}">
                    <a16:rowId xmlns:a16="http://schemas.microsoft.com/office/drawing/2014/main" val="10008"/>
                  </a:ext>
                </a:extLst>
              </a:tr>
              <a:tr h="370840">
                <a:tc>
                  <a:txBody>
                    <a:bodyPr/>
                    <a:lstStyle/>
                    <a:p>
                      <a:r>
                        <a:rPr lang="en-US" b="1" dirty="0"/>
                        <a:t>SLS</a:t>
                      </a:r>
                    </a:p>
                  </a:txBody>
                  <a:tcPr/>
                </a:tc>
                <a:tc>
                  <a:txBody>
                    <a:bodyPr/>
                    <a:lstStyle/>
                    <a:p>
                      <a:pPr algn="ctr"/>
                      <a:r>
                        <a:rPr lang="en-US" dirty="0">
                          <a:solidFill>
                            <a:srgbClr val="FF0000"/>
                          </a:solidFill>
                        </a:rPr>
                        <a:t>274</a:t>
                      </a:r>
                    </a:p>
                  </a:txBody>
                  <a:tcPr/>
                </a:tc>
                <a:tc>
                  <a:txBody>
                    <a:bodyPr/>
                    <a:lstStyle/>
                    <a:p>
                      <a:pPr algn="ctr"/>
                      <a:r>
                        <a:rPr lang="en-US" dirty="0">
                          <a:solidFill>
                            <a:srgbClr val="FF0000"/>
                          </a:solidFill>
                        </a:rPr>
                        <a:t>23230</a:t>
                      </a:r>
                    </a:p>
                  </a:txBody>
                  <a:tcPr/>
                </a:tc>
                <a:tc>
                  <a:txBody>
                    <a:bodyPr/>
                    <a:lstStyle/>
                    <a:p>
                      <a:pPr algn="ctr"/>
                      <a:r>
                        <a:rPr lang="en-US" dirty="0">
                          <a:solidFill>
                            <a:srgbClr val="FF0000"/>
                          </a:solidFill>
                        </a:rPr>
                        <a:t>41</a:t>
                      </a:r>
                    </a:p>
                  </a:txBody>
                  <a:tcPr/>
                </a:tc>
                <a:tc>
                  <a:txBody>
                    <a:bodyPr/>
                    <a:lstStyle/>
                    <a:p>
                      <a:pPr algn="ctr"/>
                      <a:r>
                        <a:rPr lang="en-US" dirty="0">
                          <a:solidFill>
                            <a:srgbClr val="FF0000"/>
                          </a:solidFill>
                        </a:rPr>
                        <a:t>110</a:t>
                      </a:r>
                    </a:p>
                  </a:txBody>
                  <a:tcPr/>
                </a:tc>
                <a:tc>
                  <a:txBody>
                    <a:bodyPr/>
                    <a:lstStyle/>
                    <a:p>
                      <a:pPr algn="ctr"/>
                      <a:r>
                        <a:rPr lang="en-US" dirty="0">
                          <a:solidFill>
                            <a:srgbClr val="FF0000"/>
                          </a:solidFill>
                        </a:rPr>
                        <a:t>614</a:t>
                      </a:r>
                    </a:p>
                  </a:txBody>
                  <a:tcPr/>
                </a:tc>
                <a:tc>
                  <a:txBody>
                    <a:bodyPr/>
                    <a:lstStyle/>
                    <a:p>
                      <a:pPr algn="ctr"/>
                      <a:r>
                        <a:rPr lang="en-US" dirty="0">
                          <a:solidFill>
                            <a:srgbClr val="FF0000"/>
                          </a:solidFill>
                        </a:rPr>
                        <a:t>103</a:t>
                      </a:r>
                    </a:p>
                  </a:txBody>
                  <a:tcPr/>
                </a:tc>
                <a:extLst>
                  <a:ext uri="{0D108BD9-81ED-4DB2-BD59-A6C34878D82A}">
                    <a16:rowId xmlns:a16="http://schemas.microsoft.com/office/drawing/2014/main" val="10009"/>
                  </a:ext>
                </a:extLst>
              </a:tr>
              <a:tr h="370840">
                <a:tc>
                  <a:txBody>
                    <a:bodyPr/>
                    <a:lstStyle/>
                    <a:p>
                      <a:r>
                        <a:rPr lang="en-US" b="1" dirty="0"/>
                        <a:t>PERA</a:t>
                      </a:r>
                    </a:p>
                  </a:txBody>
                  <a:tcPr/>
                </a:tc>
                <a:tc>
                  <a:txBody>
                    <a:bodyPr/>
                    <a:lstStyle/>
                    <a:p>
                      <a:pPr algn="ctr"/>
                      <a:r>
                        <a:rPr lang="en-US" dirty="0">
                          <a:solidFill>
                            <a:schemeClr val="accent2"/>
                          </a:solidFill>
                        </a:rPr>
                        <a:t>114</a:t>
                      </a:r>
                    </a:p>
                  </a:txBody>
                  <a:tcPr/>
                </a:tc>
                <a:tc>
                  <a:txBody>
                    <a:bodyPr/>
                    <a:lstStyle/>
                    <a:p>
                      <a:pPr algn="ctr"/>
                      <a:r>
                        <a:rPr lang="en-US" dirty="0">
                          <a:solidFill>
                            <a:schemeClr val="accent2"/>
                          </a:solidFill>
                        </a:rPr>
                        <a:t>6625</a:t>
                      </a:r>
                    </a:p>
                  </a:txBody>
                  <a:tcPr/>
                </a:tc>
                <a:tc>
                  <a:txBody>
                    <a:bodyPr/>
                    <a:lstStyle/>
                    <a:p>
                      <a:pPr algn="ctr"/>
                      <a:r>
                        <a:rPr lang="en-US" dirty="0">
                          <a:solidFill>
                            <a:schemeClr val="accent2"/>
                          </a:solidFill>
                        </a:rPr>
                        <a:t>7</a:t>
                      </a:r>
                    </a:p>
                  </a:txBody>
                  <a:tcPr/>
                </a:tc>
                <a:tc>
                  <a:txBody>
                    <a:bodyPr/>
                    <a:lstStyle/>
                    <a:p>
                      <a:pPr algn="ctr"/>
                      <a:r>
                        <a:rPr lang="en-US" dirty="0">
                          <a:solidFill>
                            <a:schemeClr val="accent2"/>
                          </a:solidFill>
                        </a:rPr>
                        <a:t>46</a:t>
                      </a:r>
                    </a:p>
                  </a:txBody>
                  <a:tcPr/>
                </a:tc>
                <a:tc>
                  <a:txBody>
                    <a:bodyPr/>
                    <a:lstStyle/>
                    <a:p>
                      <a:pPr algn="ctr"/>
                      <a:r>
                        <a:rPr lang="en-US" dirty="0">
                          <a:solidFill>
                            <a:schemeClr val="accent2"/>
                          </a:solidFill>
                        </a:rPr>
                        <a:t>171</a:t>
                      </a:r>
                    </a:p>
                  </a:txBody>
                  <a:tcPr/>
                </a:tc>
                <a:tc>
                  <a:txBody>
                    <a:bodyPr/>
                    <a:lstStyle/>
                    <a:p>
                      <a:pPr algn="ctr"/>
                      <a:r>
                        <a:rPr lang="en-US" dirty="0">
                          <a:solidFill>
                            <a:schemeClr val="accent2"/>
                          </a:solidFill>
                        </a:rPr>
                        <a:t>52</a:t>
                      </a:r>
                    </a:p>
                  </a:txBody>
                  <a:tcPr/>
                </a:tc>
                <a:extLst>
                  <a:ext uri="{0D108BD9-81ED-4DB2-BD59-A6C34878D82A}">
                    <a16:rowId xmlns:a16="http://schemas.microsoft.com/office/drawing/2014/main" val="10010"/>
                  </a:ext>
                </a:extLst>
              </a:tr>
              <a:tr h="370840">
                <a:tc>
                  <a:txBody>
                    <a:bodyPr/>
                    <a:lstStyle/>
                    <a:p>
                      <a:r>
                        <a:rPr lang="en-US" b="1" dirty="0"/>
                        <a:t>Orion</a:t>
                      </a:r>
                    </a:p>
                  </a:txBody>
                  <a:tcPr/>
                </a:tc>
                <a:tc>
                  <a:txBody>
                    <a:bodyPr/>
                    <a:lstStyle/>
                    <a:p>
                      <a:pPr algn="ctr"/>
                      <a:r>
                        <a:rPr lang="en-US" dirty="0">
                          <a:solidFill>
                            <a:srgbClr val="FF0000"/>
                          </a:solidFill>
                        </a:rPr>
                        <a:t>251</a:t>
                      </a:r>
                    </a:p>
                  </a:txBody>
                  <a:tcPr/>
                </a:tc>
                <a:tc>
                  <a:txBody>
                    <a:bodyPr/>
                    <a:lstStyle/>
                    <a:p>
                      <a:pPr algn="ctr"/>
                      <a:r>
                        <a:rPr lang="en-US" dirty="0">
                          <a:solidFill>
                            <a:srgbClr val="FF0000"/>
                          </a:solidFill>
                        </a:rPr>
                        <a:t>18724</a:t>
                      </a:r>
                    </a:p>
                  </a:txBody>
                  <a:tcPr/>
                </a:tc>
                <a:tc>
                  <a:txBody>
                    <a:bodyPr/>
                    <a:lstStyle/>
                    <a:p>
                      <a:pPr algn="ctr"/>
                      <a:r>
                        <a:rPr lang="en-US" dirty="0">
                          <a:solidFill>
                            <a:srgbClr val="FF0000"/>
                          </a:solidFill>
                        </a:rPr>
                        <a:t>32</a:t>
                      </a:r>
                    </a:p>
                  </a:txBody>
                  <a:tcPr/>
                </a:tc>
                <a:tc>
                  <a:txBody>
                    <a:bodyPr/>
                    <a:lstStyle/>
                    <a:p>
                      <a:pPr algn="ctr"/>
                      <a:r>
                        <a:rPr lang="en-US" dirty="0">
                          <a:solidFill>
                            <a:srgbClr val="FF0000"/>
                          </a:solidFill>
                        </a:rPr>
                        <a:t>99</a:t>
                      </a:r>
                    </a:p>
                  </a:txBody>
                  <a:tcPr/>
                </a:tc>
                <a:tc>
                  <a:txBody>
                    <a:bodyPr/>
                    <a:lstStyle/>
                    <a:p>
                      <a:pPr algn="ctr"/>
                      <a:r>
                        <a:rPr lang="en-US" dirty="0">
                          <a:solidFill>
                            <a:srgbClr val="FF0000"/>
                          </a:solidFill>
                        </a:rPr>
                        <a:t>564</a:t>
                      </a:r>
                    </a:p>
                  </a:txBody>
                  <a:tcPr/>
                </a:tc>
                <a:tc>
                  <a:txBody>
                    <a:bodyPr/>
                    <a:lstStyle/>
                    <a:p>
                      <a:pPr algn="ctr"/>
                      <a:r>
                        <a:rPr lang="en-US" dirty="0">
                          <a:solidFill>
                            <a:srgbClr val="FF0000"/>
                          </a:solidFill>
                        </a:rPr>
                        <a:t>118</a:t>
                      </a:r>
                    </a:p>
                  </a:txBody>
                  <a:tcPr/>
                </a:tc>
                <a:extLst>
                  <a:ext uri="{0D108BD9-81ED-4DB2-BD59-A6C34878D82A}">
                    <a16:rowId xmlns:a16="http://schemas.microsoft.com/office/drawing/2014/main" val="10011"/>
                  </a:ext>
                </a:extLst>
              </a:tr>
              <a:tr h="370840">
                <a:tc>
                  <a:txBody>
                    <a:bodyPr/>
                    <a:lstStyle/>
                    <a:p>
                      <a:r>
                        <a:rPr lang="en-US" b="1" dirty="0"/>
                        <a:t>Mars 2020</a:t>
                      </a:r>
                    </a:p>
                  </a:txBody>
                  <a:tcPr/>
                </a:tc>
                <a:tc>
                  <a:txBody>
                    <a:bodyPr/>
                    <a:lstStyle/>
                    <a:p>
                      <a:pPr algn="ctr"/>
                      <a:r>
                        <a:rPr lang="en-US" dirty="0">
                          <a:solidFill>
                            <a:srgbClr val="FF0000"/>
                          </a:solidFill>
                        </a:rPr>
                        <a:t>190</a:t>
                      </a:r>
                    </a:p>
                  </a:txBody>
                  <a:tcPr/>
                </a:tc>
                <a:tc>
                  <a:txBody>
                    <a:bodyPr/>
                    <a:lstStyle/>
                    <a:p>
                      <a:pPr algn="ctr"/>
                      <a:r>
                        <a:rPr lang="en-US" dirty="0">
                          <a:solidFill>
                            <a:srgbClr val="FF0000"/>
                          </a:solidFill>
                        </a:rPr>
                        <a:t>32326</a:t>
                      </a:r>
                    </a:p>
                  </a:txBody>
                  <a:tcPr/>
                </a:tc>
                <a:tc>
                  <a:txBody>
                    <a:bodyPr/>
                    <a:lstStyle/>
                    <a:p>
                      <a:pPr algn="ctr"/>
                      <a:r>
                        <a:rPr lang="en-US" dirty="0">
                          <a:solidFill>
                            <a:srgbClr val="FF0000"/>
                          </a:solidFill>
                        </a:rPr>
                        <a:t>23</a:t>
                      </a:r>
                    </a:p>
                  </a:txBody>
                  <a:tcPr/>
                </a:tc>
                <a:tc>
                  <a:txBody>
                    <a:bodyPr/>
                    <a:lstStyle/>
                    <a:p>
                      <a:pPr algn="ctr"/>
                      <a:r>
                        <a:rPr lang="en-US" dirty="0">
                          <a:solidFill>
                            <a:srgbClr val="FF0000"/>
                          </a:solidFill>
                        </a:rPr>
                        <a:t>60</a:t>
                      </a:r>
                    </a:p>
                  </a:txBody>
                  <a:tcPr/>
                </a:tc>
                <a:tc>
                  <a:txBody>
                    <a:bodyPr/>
                    <a:lstStyle/>
                    <a:p>
                      <a:pPr algn="ctr"/>
                      <a:r>
                        <a:rPr lang="en-US" dirty="0">
                          <a:solidFill>
                            <a:srgbClr val="FF0000"/>
                          </a:solidFill>
                        </a:rPr>
                        <a:t>107</a:t>
                      </a:r>
                    </a:p>
                  </a:txBody>
                  <a:tcPr/>
                </a:tc>
                <a:tc>
                  <a:txBody>
                    <a:bodyPr/>
                    <a:lstStyle/>
                    <a:p>
                      <a:pPr algn="ctr"/>
                      <a:r>
                        <a:rPr lang="en-US" dirty="0">
                          <a:solidFill>
                            <a:srgbClr val="FF0000"/>
                          </a:solidFill>
                        </a:rPr>
                        <a:t>55</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12748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pPr/>
              <a:t>50</a:t>
            </a:fld>
            <a:endParaRPr lang="en-US"/>
          </a:p>
        </p:txBody>
      </p:sp>
      <p:sp>
        <p:nvSpPr>
          <p:cNvPr id="2" name="Title 1"/>
          <p:cNvSpPr>
            <a:spLocks noGrp="1"/>
          </p:cNvSpPr>
          <p:nvPr>
            <p:ph type="title"/>
          </p:nvPr>
        </p:nvSpPr>
        <p:spPr/>
        <p:txBody>
          <a:bodyPr>
            <a:normAutofit fontScale="90000"/>
          </a:bodyPr>
          <a:lstStyle/>
          <a:p>
            <a:r>
              <a:rPr lang="en-US" dirty="0"/>
              <a:t>Instancing an assembly notebook</a:t>
            </a:r>
            <a:br>
              <a:rPr lang="en-US" dirty="0"/>
            </a:br>
            <a:r>
              <a:rPr lang="en-US" sz="1800" dirty="0"/>
              <a:t>(Notebook: </a:t>
            </a:r>
            <a:r>
              <a:rPr lang="en-US" sz="1800" dirty="0">
                <a:hlinkClick r:id="rId2"/>
              </a:rPr>
              <a:t>Day2-TuAm-3Assemblies/1-InstanceAssembly</a:t>
            </a:r>
            <a:r>
              <a:rPr lang="en-US" sz="1800" dirty="0"/>
              <a:t>)</a:t>
            </a:r>
          </a:p>
        </p:txBody>
      </p:sp>
      <p:sp>
        <p:nvSpPr>
          <p:cNvPr id="3" name="Content Placeholder 2"/>
          <p:cNvSpPr>
            <a:spLocks noGrp="1"/>
          </p:cNvSpPr>
          <p:nvPr>
            <p:ph type="body" idx="1"/>
          </p:nvPr>
        </p:nvSpPr>
        <p:spPr/>
        <p:txBody>
          <a:bodyPr/>
          <a:lstStyle/>
          <a:p>
            <a:r>
              <a:rPr lang="en-US" dirty="0"/>
              <a:t>Add an assembly two ways</a:t>
            </a:r>
          </a:p>
          <a:p>
            <a:pPr lvl="1"/>
            <a:r>
              <a:rPr lang="en-US" dirty="0" err="1"/>
              <a:t>AssemblyBuilder</a:t>
            </a:r>
            <a:endParaRPr lang="en-US" dirty="0"/>
          </a:p>
          <a:p>
            <a:pPr lvl="1"/>
            <a:r>
              <a:rPr lang="en-US" dirty="0"/>
              <a:t>Add another assembly directly</a:t>
            </a:r>
          </a:p>
        </p:txBody>
      </p:sp>
    </p:spTree>
    <p:extLst>
      <p:ext uri="{BB962C8B-B14F-4D97-AF65-F5344CB8AC3E}">
        <p14:creationId xmlns:p14="http://schemas.microsoft.com/office/powerpoint/2010/main" val="1534911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pPr/>
              <a:t>51</a:t>
            </a:fld>
            <a:endParaRPr lang="en-US"/>
          </a:p>
        </p:txBody>
      </p:sp>
      <p:sp>
        <p:nvSpPr>
          <p:cNvPr id="2" name="Title 1"/>
          <p:cNvSpPr>
            <a:spLocks noGrp="1"/>
          </p:cNvSpPr>
          <p:nvPr>
            <p:ph type="title"/>
          </p:nvPr>
        </p:nvSpPr>
        <p:spPr/>
        <p:txBody>
          <a:bodyPr>
            <a:normAutofit fontScale="90000"/>
          </a:bodyPr>
          <a:lstStyle/>
          <a:p>
            <a:r>
              <a:rPr lang="en-US" dirty="0"/>
              <a:t>Assembly builder notebook</a:t>
            </a:r>
            <a:br>
              <a:rPr lang="en-US" dirty="0"/>
            </a:br>
            <a:r>
              <a:rPr lang="en-US" sz="1800" dirty="0"/>
              <a:t>(Notebook: Day2-TuAm-3Assemblies/1-InstanceAssembly)</a:t>
            </a:r>
          </a:p>
        </p:txBody>
      </p:sp>
      <p:sp>
        <p:nvSpPr>
          <p:cNvPr id="3" name="Content Placeholder 2"/>
          <p:cNvSpPr>
            <a:spLocks noGrp="1"/>
          </p:cNvSpPr>
          <p:nvPr>
            <p:ph type="body" idx="1"/>
          </p:nvPr>
        </p:nvSpPr>
        <p:spPr/>
        <p:txBody>
          <a:bodyPr/>
          <a:lstStyle/>
          <a:p>
            <a:r>
              <a:rPr lang="en-US" dirty="0"/>
              <a:t>Run script with </a:t>
            </a:r>
            <a:r>
              <a:rPr lang="en-US" dirty="0" err="1"/>
              <a:t>asm</a:t>
            </a:r>
            <a:r>
              <a:rPr lang="en-US" dirty="0"/>
              <a:t> </a:t>
            </a:r>
            <a:r>
              <a:rPr lang="en-US" dirty="0" err="1"/>
              <a:t>config</a:t>
            </a:r>
            <a:r>
              <a:rPr lang="en-US" dirty="0"/>
              <a:t> </a:t>
            </a:r>
            <a:r>
              <a:rPr lang="en-US" dirty="0" err="1"/>
              <a:t>dict</a:t>
            </a:r>
            <a:endParaRPr lang="en-US" dirty="0"/>
          </a:p>
          <a:p>
            <a:r>
              <a:rPr lang="en-US" dirty="0"/>
              <a:t>Add another assembly via assembly builder</a:t>
            </a:r>
          </a:p>
        </p:txBody>
      </p:sp>
    </p:spTree>
    <p:extLst>
      <p:ext uri="{BB962C8B-B14F-4D97-AF65-F5344CB8AC3E}">
        <p14:creationId xmlns:p14="http://schemas.microsoft.com/office/powerpoint/2010/main" val="2472430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pPr/>
              <a:t>52</a:t>
            </a:fld>
            <a:endParaRPr lang="en-US"/>
          </a:p>
        </p:txBody>
      </p:sp>
      <p:sp>
        <p:nvSpPr>
          <p:cNvPr id="2" name="Title 1"/>
          <p:cNvSpPr>
            <a:spLocks noGrp="1"/>
          </p:cNvSpPr>
          <p:nvPr>
            <p:ph type="title"/>
          </p:nvPr>
        </p:nvSpPr>
        <p:spPr/>
        <p:txBody>
          <a:bodyPr>
            <a:normAutofit fontScale="90000"/>
          </a:bodyPr>
          <a:lstStyle/>
          <a:p>
            <a:r>
              <a:rPr lang="en-US" dirty="0"/>
              <a:t>Introspection notebook</a:t>
            </a:r>
            <a:br>
              <a:rPr lang="en-US" dirty="0"/>
            </a:br>
            <a:r>
              <a:rPr lang="en-US" sz="1800" dirty="0"/>
              <a:t>(Notebook: Day2-TuAm-3Assemblies/1-InstanceAssembly)</a:t>
            </a:r>
          </a:p>
        </p:txBody>
      </p:sp>
      <p:sp>
        <p:nvSpPr>
          <p:cNvPr id="3" name="Content Placeholder 2"/>
          <p:cNvSpPr>
            <a:spLocks noGrp="1"/>
          </p:cNvSpPr>
          <p:nvPr>
            <p:ph type="body" idx="1"/>
          </p:nvPr>
        </p:nvSpPr>
        <p:spPr/>
        <p:txBody>
          <a:bodyPr/>
          <a:lstStyle/>
          <a:p>
            <a:r>
              <a:rPr lang="en-US" dirty="0"/>
              <a:t>Illustrate some previous commands for getting at info via </a:t>
            </a:r>
            <a:r>
              <a:rPr lang="en-US" dirty="0" err="1"/>
              <a:t>specNodes</a:t>
            </a:r>
            <a:endParaRPr lang="en-US" dirty="0"/>
          </a:p>
        </p:txBody>
      </p:sp>
    </p:spTree>
    <p:extLst>
      <p:ext uri="{BB962C8B-B14F-4D97-AF65-F5344CB8AC3E}">
        <p14:creationId xmlns:p14="http://schemas.microsoft.com/office/powerpoint/2010/main" val="30276559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idx="12"/>
          </p:nvPr>
        </p:nvSpPr>
        <p:spPr/>
        <p:txBody>
          <a:bodyPr/>
          <a:lstStyle/>
          <a:p>
            <a:fld id="{A370513E-CC6B-4688-84CD-7786F3725A67}" type="slidenum">
              <a:rPr lang="en-US" smtClean="0"/>
              <a:pPr/>
              <a:t>53</a:t>
            </a:fld>
            <a:endParaRPr lang="en-US"/>
          </a:p>
        </p:txBody>
      </p:sp>
      <p:sp>
        <p:nvSpPr>
          <p:cNvPr id="2" name="Title 1"/>
          <p:cNvSpPr>
            <a:spLocks noGrp="1"/>
          </p:cNvSpPr>
          <p:nvPr>
            <p:ph type="title"/>
          </p:nvPr>
        </p:nvSpPr>
        <p:spPr/>
        <p:txBody>
          <a:bodyPr/>
          <a:lstStyle/>
          <a:p>
            <a:r>
              <a:rPr lang="en-US" sz="2400" dirty="0"/>
              <a:t>Where does this topic fit in the big picture …</a:t>
            </a:r>
          </a:p>
        </p:txBody>
      </p:sp>
      <p:grpSp>
        <p:nvGrpSpPr>
          <p:cNvPr id="18" name="Group 17">
            <a:extLst>
              <a:ext uri="{FF2B5EF4-FFF2-40B4-BE49-F238E27FC236}">
                <a16:creationId xmlns:a16="http://schemas.microsoft.com/office/drawing/2014/main" id="{1292BB0F-8320-7F85-EEA4-D94C6D5E91C5}"/>
              </a:ext>
            </a:extLst>
          </p:cNvPr>
          <p:cNvGrpSpPr/>
          <p:nvPr/>
        </p:nvGrpSpPr>
        <p:grpSpPr>
          <a:xfrm>
            <a:off x="1916062" y="1201773"/>
            <a:ext cx="8359877" cy="5580028"/>
            <a:chOff x="1572561" y="710802"/>
            <a:chExt cx="9095439" cy="6070999"/>
          </a:xfrm>
        </p:grpSpPr>
        <p:sp>
          <p:nvSpPr>
            <p:cNvPr id="51" name="Rectangle 50"/>
            <p:cNvSpPr/>
            <p:nvPr/>
          </p:nvSpPr>
          <p:spPr bwMode="auto">
            <a:xfrm>
              <a:off x="8276869" y="1143000"/>
              <a:ext cx="2391131" cy="4343400"/>
            </a:xfrm>
            <a:prstGeom prst="rect">
              <a:avLst/>
            </a:prstGeom>
            <a:solidFill>
              <a:srgbClr val="FFCD9A"/>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8" name="Rectangle 47"/>
            <p:cNvSpPr/>
            <p:nvPr/>
          </p:nvSpPr>
          <p:spPr bwMode="auto">
            <a:xfrm>
              <a:off x="1572561" y="5073318"/>
              <a:ext cx="6591300" cy="1708483"/>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7" name="Rectangle 46"/>
            <p:cNvSpPr/>
            <p:nvPr/>
          </p:nvSpPr>
          <p:spPr bwMode="auto">
            <a:xfrm>
              <a:off x="1600200" y="974430"/>
              <a:ext cx="6400800" cy="2867129"/>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 name="Rectangle 3"/>
            <p:cNvSpPr/>
            <p:nvPr/>
          </p:nvSpPr>
          <p:spPr bwMode="auto">
            <a:xfrm>
              <a:off x="3818120" y="2514600"/>
              <a:ext cx="2095500" cy="121920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Dynamics</a:t>
              </a:r>
            </a:p>
            <a:p>
              <a:pPr algn="ctr"/>
              <a:r>
                <a:rPr lang="en-US" sz="1800" dirty="0"/>
                <a:t>Rigid/flex bodies</a:t>
              </a:r>
            </a:p>
            <a:p>
              <a:pPr algn="ctr"/>
              <a:r>
                <a:rPr lang="en-US" sz="1800" dirty="0"/>
                <a:t>Articulation</a:t>
              </a:r>
            </a:p>
            <a:p>
              <a:pPr algn="ctr"/>
              <a:r>
                <a:rPr lang="en-US" sz="1800" dirty="0"/>
                <a:t>Attach/detach </a:t>
              </a:r>
              <a:r>
                <a:rPr lang="en-US" sz="1800" dirty="0" err="1"/>
                <a:t>etc</a:t>
              </a:r>
              <a:endParaRPr lang="en-US" sz="1800" dirty="0"/>
            </a:p>
          </p:txBody>
        </p:sp>
        <p:sp>
          <p:nvSpPr>
            <p:cNvPr id="5" name="Rectangle 4"/>
            <p:cNvSpPr/>
            <p:nvPr/>
          </p:nvSpPr>
          <p:spPr bwMode="auto">
            <a:xfrm>
              <a:off x="3981137" y="1232311"/>
              <a:ext cx="1752600" cy="1044315"/>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Devices</a:t>
              </a:r>
            </a:p>
            <a:p>
              <a:pPr algn="ctr"/>
              <a:r>
                <a:rPr lang="en-US" sz="1800" dirty="0"/>
                <a:t>Thrusters, IMU,</a:t>
              </a:r>
            </a:p>
            <a:p>
              <a:pPr algn="ctr"/>
              <a:r>
                <a:rPr lang="en-US" sz="1800" dirty="0"/>
                <a:t>Cameras </a:t>
              </a:r>
              <a:r>
                <a:rPr lang="en-US" sz="1800" dirty="0" err="1"/>
                <a:t>etc</a:t>
              </a:r>
              <a:endParaRPr lang="en-US" sz="1800" dirty="0"/>
            </a:p>
          </p:txBody>
        </p:sp>
        <p:sp>
          <p:nvSpPr>
            <p:cNvPr id="6" name="Rectangle 5"/>
            <p:cNvSpPr/>
            <p:nvPr/>
          </p:nvSpPr>
          <p:spPr bwMode="auto">
            <a:xfrm>
              <a:off x="5943600" y="1249180"/>
              <a:ext cx="1981200" cy="126236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Environment</a:t>
              </a:r>
            </a:p>
            <a:p>
              <a:pPr algn="ctr"/>
              <a:r>
                <a:rPr lang="en-US" sz="1800" dirty="0"/>
                <a:t>Terrain, Gravity</a:t>
              </a:r>
            </a:p>
            <a:p>
              <a:pPr algn="ctr"/>
              <a:r>
                <a:rPr lang="en-US" sz="1800" dirty="0"/>
                <a:t>Atmosphere,</a:t>
              </a:r>
            </a:p>
            <a:p>
              <a:pPr algn="ctr"/>
              <a:r>
                <a:rPr lang="en-US" sz="1800" dirty="0"/>
                <a:t>Ephemerides </a:t>
              </a:r>
              <a:r>
                <a:rPr lang="en-US" sz="1800" dirty="0" err="1"/>
                <a:t>etc</a:t>
              </a:r>
              <a:endParaRPr lang="en-US" sz="1800" dirty="0"/>
            </a:p>
          </p:txBody>
        </p:sp>
        <p:sp>
          <p:nvSpPr>
            <p:cNvPr id="7" name="Rectangle 6"/>
            <p:cNvSpPr/>
            <p:nvPr/>
          </p:nvSpPr>
          <p:spPr bwMode="auto">
            <a:xfrm>
              <a:off x="6172200" y="2633343"/>
              <a:ext cx="1676400" cy="97561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Geometry</a:t>
              </a:r>
            </a:p>
            <a:p>
              <a:pPr algn="ctr"/>
              <a:r>
                <a:rPr lang="en-US" sz="1800" dirty="0"/>
                <a:t>CAD parts</a:t>
              </a:r>
            </a:p>
            <a:p>
              <a:pPr algn="ctr"/>
              <a:r>
                <a:rPr lang="en-US" sz="1800" dirty="0"/>
                <a:t>Primitives</a:t>
              </a:r>
            </a:p>
          </p:txBody>
        </p:sp>
        <p:sp>
          <p:nvSpPr>
            <p:cNvPr id="8" name="Rectangle 7"/>
            <p:cNvSpPr/>
            <p:nvPr/>
          </p:nvSpPr>
          <p:spPr bwMode="auto">
            <a:xfrm>
              <a:off x="8458200" y="2639208"/>
              <a:ext cx="2057400" cy="91440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Visualization</a:t>
              </a:r>
            </a:p>
            <a:p>
              <a:pPr algn="ctr"/>
              <a:r>
                <a:rPr lang="en-US" sz="1800" dirty="0"/>
                <a:t>3D graphics</a:t>
              </a:r>
            </a:p>
            <a:p>
              <a:pPr algn="ctr"/>
              <a:r>
                <a:rPr lang="en-US" sz="1800" dirty="0" err="1"/>
                <a:t>stripcharts</a:t>
              </a:r>
              <a:endParaRPr lang="en-US" sz="1800" dirty="0"/>
            </a:p>
          </p:txBody>
        </p:sp>
        <p:sp>
          <p:nvSpPr>
            <p:cNvPr id="10" name="Rectangle 9"/>
            <p:cNvSpPr/>
            <p:nvPr/>
          </p:nvSpPr>
          <p:spPr bwMode="auto">
            <a:xfrm>
              <a:off x="8728646" y="1274632"/>
              <a:ext cx="1558354" cy="123996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Analysis</a:t>
              </a:r>
            </a:p>
            <a:p>
              <a:pPr algn="ctr"/>
              <a:r>
                <a:rPr lang="en-US" sz="1800" dirty="0"/>
                <a:t>Data logging</a:t>
              </a:r>
            </a:p>
            <a:p>
              <a:pPr algn="ctr"/>
              <a:r>
                <a:rPr lang="en-US" sz="1800" dirty="0"/>
                <a:t>Parametric</a:t>
              </a:r>
            </a:p>
            <a:p>
              <a:pPr algn="ctr"/>
              <a:r>
                <a:rPr lang="en-US" sz="1800" dirty="0"/>
                <a:t>Monte Carlo</a:t>
              </a:r>
            </a:p>
          </p:txBody>
        </p:sp>
        <p:sp>
          <p:nvSpPr>
            <p:cNvPr id="11" name="Rectangle 10"/>
            <p:cNvSpPr/>
            <p:nvPr/>
          </p:nvSpPr>
          <p:spPr bwMode="auto">
            <a:xfrm>
              <a:off x="1682021" y="1219200"/>
              <a:ext cx="1905000" cy="1061488"/>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Closed-Loop</a:t>
              </a:r>
            </a:p>
            <a:p>
              <a:pPr algn="ctr"/>
              <a:r>
                <a:rPr lang="en-US" sz="1800" dirty="0"/>
                <a:t>Flight s/w</a:t>
              </a:r>
            </a:p>
            <a:p>
              <a:pPr algn="ctr"/>
              <a:r>
                <a:rPr lang="en-US" sz="1800" dirty="0"/>
                <a:t>Autonomy/Control</a:t>
              </a:r>
              <a:endParaRPr lang="en-US" dirty="0"/>
            </a:p>
          </p:txBody>
        </p:sp>
        <p:sp>
          <p:nvSpPr>
            <p:cNvPr id="13" name="Rectangle 12"/>
            <p:cNvSpPr/>
            <p:nvPr/>
          </p:nvSpPr>
          <p:spPr bwMode="auto">
            <a:xfrm>
              <a:off x="8350458" y="3733800"/>
              <a:ext cx="2241342" cy="156132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Usability</a:t>
              </a:r>
            </a:p>
            <a:p>
              <a:pPr algn="ctr"/>
              <a:r>
                <a:rPr lang="en-US" sz="1800" dirty="0"/>
                <a:t>Introspection</a:t>
              </a:r>
            </a:p>
            <a:p>
              <a:pPr algn="ctr"/>
              <a:r>
                <a:rPr lang="en-US" sz="1800" dirty="0"/>
                <a:t>CLI, GUIs, Scripting</a:t>
              </a:r>
            </a:p>
            <a:p>
              <a:pPr algn="ctr"/>
              <a:r>
                <a:rPr lang="en-US" sz="1800" dirty="0"/>
                <a:t>Docs, Training</a:t>
              </a:r>
            </a:p>
            <a:p>
              <a:pPr algn="ctr"/>
              <a:r>
                <a:rPr lang="en-US" sz="1800" dirty="0"/>
                <a:t>Knowledge base</a:t>
              </a:r>
            </a:p>
          </p:txBody>
        </p:sp>
        <p:sp>
          <p:nvSpPr>
            <p:cNvPr id="14" name="Rectangle 13"/>
            <p:cNvSpPr/>
            <p:nvPr/>
          </p:nvSpPr>
          <p:spPr bwMode="auto">
            <a:xfrm>
              <a:off x="3867994" y="5223406"/>
              <a:ext cx="1828800" cy="132538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S/W </a:t>
              </a:r>
              <a:r>
                <a:rPr lang="en-US" b="1" dirty="0" err="1"/>
                <a:t>Mgmt</a:t>
              </a:r>
              <a:endParaRPr lang="en-US" b="1" dirty="0"/>
            </a:p>
            <a:p>
              <a:pPr algn="ctr"/>
              <a:r>
                <a:rPr lang="en-US" sz="1800" dirty="0"/>
                <a:t>Version control</a:t>
              </a:r>
            </a:p>
            <a:p>
              <a:pPr algn="ctr"/>
              <a:r>
                <a:rPr lang="en-US" sz="1800" dirty="0"/>
                <a:t>Build system</a:t>
              </a:r>
            </a:p>
            <a:p>
              <a:pPr algn="ctr"/>
              <a:r>
                <a:rPr lang="en-US" sz="1800" dirty="0"/>
                <a:t>Test suite</a:t>
              </a:r>
            </a:p>
          </p:txBody>
        </p:sp>
        <p:sp>
          <p:nvSpPr>
            <p:cNvPr id="15" name="Rectangle 14"/>
            <p:cNvSpPr/>
            <p:nvPr/>
          </p:nvSpPr>
          <p:spPr bwMode="auto">
            <a:xfrm>
              <a:off x="5943601" y="5259320"/>
              <a:ext cx="2014303" cy="1253553"/>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Reusability</a:t>
              </a:r>
            </a:p>
            <a:p>
              <a:pPr algn="ctr"/>
              <a:r>
                <a:rPr lang="en-US" sz="1800" dirty="0"/>
                <a:t>Architecture</a:t>
              </a:r>
            </a:p>
            <a:p>
              <a:pPr algn="ctr"/>
              <a:r>
                <a:rPr lang="en-US" sz="1800" dirty="0"/>
                <a:t>Configurability</a:t>
              </a:r>
            </a:p>
            <a:p>
              <a:pPr algn="ctr"/>
              <a:r>
                <a:rPr lang="en-US" sz="1800" dirty="0"/>
                <a:t>Refactoring</a:t>
              </a:r>
            </a:p>
          </p:txBody>
        </p:sp>
        <p:sp>
          <p:nvSpPr>
            <p:cNvPr id="16" name="Rectangle 15"/>
            <p:cNvSpPr/>
            <p:nvPr/>
          </p:nvSpPr>
          <p:spPr bwMode="auto">
            <a:xfrm>
              <a:off x="1700871" y="5223406"/>
              <a:ext cx="1828800" cy="1325380"/>
            </a:xfrm>
            <a:prstGeom prst="rect">
              <a:avLst/>
            </a:prstGeom>
            <a:solidFill>
              <a:srgbClr val="99FF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Deployment</a:t>
              </a:r>
            </a:p>
            <a:p>
              <a:pPr algn="ctr"/>
              <a:r>
                <a:rPr lang="en-US" sz="1800" dirty="0"/>
                <a:t>Bundling</a:t>
              </a:r>
            </a:p>
            <a:p>
              <a:pPr algn="ctr"/>
              <a:r>
                <a:rPr lang="en-US" sz="1800" dirty="0"/>
                <a:t>Porting</a:t>
              </a:r>
            </a:p>
            <a:p>
              <a:pPr algn="ctr"/>
              <a:r>
                <a:rPr lang="en-US" sz="1800" dirty="0"/>
                <a:t>Issue tracking</a:t>
              </a:r>
            </a:p>
          </p:txBody>
        </p:sp>
        <p:sp>
          <p:nvSpPr>
            <p:cNvPr id="17" name="Rectangle 16"/>
            <p:cNvSpPr/>
            <p:nvPr/>
          </p:nvSpPr>
          <p:spPr bwMode="auto">
            <a:xfrm>
              <a:off x="4305300" y="3947738"/>
              <a:ext cx="2628900" cy="98935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Evolution</a:t>
              </a:r>
            </a:p>
            <a:p>
              <a:pPr algn="ctr"/>
              <a:r>
                <a:rPr lang="en-US" sz="1800" dirty="0"/>
                <a:t>R&amp;D, new applications</a:t>
              </a:r>
            </a:p>
            <a:p>
              <a:pPr algn="ctr"/>
              <a:r>
                <a:rPr lang="en-US" sz="1800" dirty="0"/>
                <a:t>new tools &amp; capabilities</a:t>
              </a:r>
            </a:p>
          </p:txBody>
        </p:sp>
        <p:cxnSp>
          <p:nvCxnSpPr>
            <p:cNvPr id="19" name="Straight Arrow Connector 18"/>
            <p:cNvCxnSpPr>
              <a:stCxn id="4" idx="0"/>
              <a:endCxn id="5" idx="2"/>
            </p:cNvCxnSpPr>
            <p:nvPr/>
          </p:nvCxnSpPr>
          <p:spPr bwMode="auto">
            <a:xfrm flipH="1" flipV="1">
              <a:off x="4857438" y="2276626"/>
              <a:ext cx="8433" cy="237975"/>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1" name="Straight Arrow Connector 20"/>
            <p:cNvCxnSpPr>
              <a:stCxn id="5" idx="1"/>
              <a:endCxn id="11" idx="3"/>
            </p:cNvCxnSpPr>
            <p:nvPr/>
          </p:nvCxnSpPr>
          <p:spPr bwMode="auto">
            <a:xfrm flipH="1" flipV="1">
              <a:off x="3587021" y="1749944"/>
              <a:ext cx="394116" cy="4524"/>
            </a:xfrm>
            <a:prstGeom prst="straightConnector1">
              <a:avLst/>
            </a:prstGeom>
            <a:solidFill>
              <a:schemeClr val="accent1"/>
            </a:solidFill>
            <a:ln w="9525" cap="flat" cmpd="sng" algn="ctr">
              <a:solidFill>
                <a:schemeClr val="tx1"/>
              </a:solidFill>
              <a:prstDash val="solid"/>
              <a:round/>
              <a:headEnd type="triangle"/>
              <a:tailEnd type="triangle"/>
            </a:ln>
            <a:effectLst/>
          </p:spPr>
        </p:cxnSp>
        <p:cxnSp>
          <p:nvCxnSpPr>
            <p:cNvPr id="24" name="Straight Arrow Connector 23"/>
            <p:cNvCxnSpPr>
              <a:stCxn id="5" idx="3"/>
              <a:endCxn id="6" idx="1"/>
            </p:cNvCxnSpPr>
            <p:nvPr/>
          </p:nvCxnSpPr>
          <p:spPr bwMode="auto">
            <a:xfrm>
              <a:off x="5733738" y="1754468"/>
              <a:ext cx="209863" cy="125896"/>
            </a:xfrm>
            <a:prstGeom prst="straightConnector1">
              <a:avLst/>
            </a:prstGeom>
            <a:solidFill>
              <a:schemeClr val="accent1"/>
            </a:solidFill>
            <a:ln w="9525" cap="flat" cmpd="sng" algn="ctr">
              <a:solidFill>
                <a:schemeClr val="tx1"/>
              </a:solidFill>
              <a:prstDash val="solid"/>
              <a:round/>
              <a:headEnd type="triangle"/>
              <a:tailEnd type="none"/>
            </a:ln>
            <a:effectLst/>
          </p:spPr>
        </p:cxnSp>
        <p:cxnSp>
          <p:nvCxnSpPr>
            <p:cNvPr id="27" name="Straight Arrow Connector 26"/>
            <p:cNvCxnSpPr>
              <a:stCxn id="7" idx="1"/>
              <a:endCxn id="4" idx="3"/>
            </p:cNvCxnSpPr>
            <p:nvPr/>
          </p:nvCxnSpPr>
          <p:spPr bwMode="auto">
            <a:xfrm flipH="1">
              <a:off x="5913620" y="3121148"/>
              <a:ext cx="258580" cy="3052"/>
            </a:xfrm>
            <a:prstGeom prst="straightConnector1">
              <a:avLst/>
            </a:prstGeom>
            <a:solidFill>
              <a:schemeClr val="accent1"/>
            </a:solidFill>
            <a:ln w="9525" cap="flat" cmpd="sng" algn="ctr">
              <a:solidFill>
                <a:schemeClr val="tx1"/>
              </a:solidFill>
              <a:prstDash val="solid"/>
              <a:round/>
              <a:headEnd type="triangle"/>
              <a:tailEnd type="none"/>
            </a:ln>
            <a:effectLst/>
          </p:spPr>
        </p:cxnSp>
        <p:cxnSp>
          <p:nvCxnSpPr>
            <p:cNvPr id="30" name="Straight Arrow Connector 29"/>
            <p:cNvCxnSpPr>
              <a:stCxn id="7" idx="3"/>
              <a:endCxn id="8" idx="1"/>
            </p:cNvCxnSpPr>
            <p:nvPr/>
          </p:nvCxnSpPr>
          <p:spPr bwMode="auto">
            <a:xfrm flipV="1">
              <a:off x="7848600" y="3096408"/>
              <a:ext cx="609600" cy="24740"/>
            </a:xfrm>
            <a:prstGeom prst="straightConnector1">
              <a:avLst/>
            </a:prstGeom>
            <a:solidFill>
              <a:schemeClr val="accent1"/>
            </a:solidFill>
            <a:ln w="9525" cap="flat" cmpd="sng" algn="ctr">
              <a:solidFill>
                <a:schemeClr val="tx1"/>
              </a:solidFill>
              <a:prstDash val="solid"/>
              <a:round/>
              <a:headEnd type="none"/>
              <a:tailEnd type="triangle"/>
            </a:ln>
            <a:effectLst/>
          </p:spPr>
        </p:cxnSp>
        <p:sp>
          <p:nvSpPr>
            <p:cNvPr id="23" name="Rectangle 22"/>
            <p:cNvSpPr/>
            <p:nvPr/>
          </p:nvSpPr>
          <p:spPr bwMode="auto">
            <a:xfrm>
              <a:off x="1690878" y="2533160"/>
              <a:ext cx="2035540" cy="975610"/>
            </a:xfrm>
            <a:prstGeom prst="rect">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b="1" dirty="0"/>
                <a:t>Sim Manager</a:t>
              </a:r>
            </a:p>
            <a:p>
              <a:pPr algn="ctr"/>
              <a:r>
                <a:rPr lang="en-US" sz="1800" dirty="0"/>
                <a:t>propagation, </a:t>
              </a:r>
              <a:r>
                <a:rPr lang="en-US" sz="1800" dirty="0" err="1"/>
                <a:t>fsm</a:t>
              </a:r>
              <a:r>
                <a:rPr lang="en-US" sz="1800" dirty="0"/>
                <a:t>, </a:t>
              </a:r>
            </a:p>
            <a:p>
              <a:pPr algn="ctr"/>
              <a:r>
                <a:rPr lang="en-US" sz="1800" dirty="0"/>
                <a:t>events</a:t>
              </a:r>
            </a:p>
          </p:txBody>
        </p:sp>
        <p:sp>
          <p:nvSpPr>
            <p:cNvPr id="3" name="Freeform 2"/>
            <p:cNvSpPr/>
            <p:nvPr/>
          </p:nvSpPr>
          <p:spPr bwMode="auto">
            <a:xfrm>
              <a:off x="3526753" y="710802"/>
              <a:ext cx="4740633" cy="1909355"/>
            </a:xfrm>
            <a:custGeom>
              <a:avLst/>
              <a:gdLst>
                <a:gd name="connsiteX0" fmla="*/ 1786218 w 3010567"/>
                <a:gd name="connsiteY0" fmla="*/ 17929 h 1521792"/>
                <a:gd name="connsiteX1" fmla="*/ 253254 w 3010567"/>
                <a:gd name="connsiteY1" fmla="*/ 259976 h 1521792"/>
                <a:gd name="connsiteX2" fmla="*/ 127748 w 3010567"/>
                <a:gd name="connsiteY2" fmla="*/ 1389529 h 1521792"/>
                <a:gd name="connsiteX3" fmla="*/ 1535206 w 3010567"/>
                <a:gd name="connsiteY3" fmla="*/ 1488141 h 1521792"/>
                <a:gd name="connsiteX4" fmla="*/ 2844054 w 3010567"/>
                <a:gd name="connsiteY4" fmla="*/ 1290917 h 1521792"/>
                <a:gd name="connsiteX5" fmla="*/ 2745442 w 3010567"/>
                <a:gd name="connsiteY5" fmla="*/ 394447 h 1521792"/>
                <a:gd name="connsiteX6" fmla="*/ 602877 w 3010567"/>
                <a:gd name="connsiteY6" fmla="*/ 0 h 1521792"/>
                <a:gd name="connsiteX0" fmla="*/ 1786218 w 3005132"/>
                <a:gd name="connsiteY0" fmla="*/ 161364 h 1665227"/>
                <a:gd name="connsiteX1" fmla="*/ 253254 w 3005132"/>
                <a:gd name="connsiteY1" fmla="*/ 403411 h 1665227"/>
                <a:gd name="connsiteX2" fmla="*/ 127748 w 3005132"/>
                <a:gd name="connsiteY2" fmla="*/ 1532964 h 1665227"/>
                <a:gd name="connsiteX3" fmla="*/ 1535206 w 3005132"/>
                <a:gd name="connsiteY3" fmla="*/ 1631576 h 1665227"/>
                <a:gd name="connsiteX4" fmla="*/ 2844054 w 3005132"/>
                <a:gd name="connsiteY4" fmla="*/ 1434352 h 1665227"/>
                <a:gd name="connsiteX5" fmla="*/ 2745442 w 3005132"/>
                <a:gd name="connsiteY5" fmla="*/ 537882 h 1665227"/>
                <a:gd name="connsiteX6" fmla="*/ 692524 w 3005132"/>
                <a:gd name="connsiteY6" fmla="*/ 0 h 1665227"/>
                <a:gd name="connsiteX0" fmla="*/ 2951071 w 3067326"/>
                <a:gd name="connsiteY0" fmla="*/ 188258 h 1665227"/>
                <a:gd name="connsiteX1" fmla="*/ 315448 w 3067326"/>
                <a:gd name="connsiteY1" fmla="*/ 403411 h 1665227"/>
                <a:gd name="connsiteX2" fmla="*/ 189942 w 3067326"/>
                <a:gd name="connsiteY2" fmla="*/ 1532964 h 1665227"/>
                <a:gd name="connsiteX3" fmla="*/ 1597400 w 3067326"/>
                <a:gd name="connsiteY3" fmla="*/ 1631576 h 1665227"/>
                <a:gd name="connsiteX4" fmla="*/ 2906248 w 3067326"/>
                <a:gd name="connsiteY4" fmla="*/ 1434352 h 1665227"/>
                <a:gd name="connsiteX5" fmla="*/ 2807636 w 3067326"/>
                <a:gd name="connsiteY5" fmla="*/ 537882 h 1665227"/>
                <a:gd name="connsiteX6" fmla="*/ 754718 w 3067326"/>
                <a:gd name="connsiteY6" fmla="*/ 0 h 1665227"/>
                <a:gd name="connsiteX0" fmla="*/ 2951071 w 3084990"/>
                <a:gd name="connsiteY0" fmla="*/ 62752 h 1539721"/>
                <a:gd name="connsiteX1" fmla="*/ 315448 w 3084990"/>
                <a:gd name="connsiteY1" fmla="*/ 277905 h 1539721"/>
                <a:gd name="connsiteX2" fmla="*/ 189942 w 3084990"/>
                <a:gd name="connsiteY2" fmla="*/ 1407458 h 1539721"/>
                <a:gd name="connsiteX3" fmla="*/ 1597400 w 3084990"/>
                <a:gd name="connsiteY3" fmla="*/ 1506070 h 1539721"/>
                <a:gd name="connsiteX4" fmla="*/ 2906248 w 3084990"/>
                <a:gd name="connsiteY4" fmla="*/ 1308846 h 1539721"/>
                <a:gd name="connsiteX5" fmla="*/ 2807636 w 3084990"/>
                <a:gd name="connsiteY5" fmla="*/ 412376 h 1539721"/>
                <a:gd name="connsiteX6" fmla="*/ 467847 w 3084990"/>
                <a:gd name="connsiteY6" fmla="*/ 0 h 1539721"/>
                <a:gd name="connsiteX0" fmla="*/ 2551719 w 3062156"/>
                <a:gd name="connsiteY0" fmla="*/ 53787 h 1539721"/>
                <a:gd name="connsiteX1" fmla="*/ 292614 w 3062156"/>
                <a:gd name="connsiteY1" fmla="*/ 277905 h 1539721"/>
                <a:gd name="connsiteX2" fmla="*/ 167108 w 3062156"/>
                <a:gd name="connsiteY2" fmla="*/ 1407458 h 1539721"/>
                <a:gd name="connsiteX3" fmla="*/ 1574566 w 3062156"/>
                <a:gd name="connsiteY3" fmla="*/ 1506070 h 1539721"/>
                <a:gd name="connsiteX4" fmla="*/ 2883414 w 3062156"/>
                <a:gd name="connsiteY4" fmla="*/ 1308846 h 1539721"/>
                <a:gd name="connsiteX5" fmla="*/ 2784802 w 3062156"/>
                <a:gd name="connsiteY5" fmla="*/ 412376 h 1539721"/>
                <a:gd name="connsiteX6" fmla="*/ 445013 w 3062156"/>
                <a:gd name="connsiteY6" fmla="*/ 0 h 1539721"/>
                <a:gd name="connsiteX0" fmla="*/ 2445972 w 2956409"/>
                <a:gd name="connsiteY0" fmla="*/ 53787 h 1539721"/>
                <a:gd name="connsiteX1" fmla="*/ 186867 w 2956409"/>
                <a:gd name="connsiteY1" fmla="*/ 277905 h 1539721"/>
                <a:gd name="connsiteX2" fmla="*/ 276514 w 2956409"/>
                <a:gd name="connsiteY2" fmla="*/ 1407458 h 1539721"/>
                <a:gd name="connsiteX3" fmla="*/ 1468819 w 2956409"/>
                <a:gd name="connsiteY3" fmla="*/ 1506070 h 1539721"/>
                <a:gd name="connsiteX4" fmla="*/ 2777667 w 2956409"/>
                <a:gd name="connsiteY4" fmla="*/ 1308846 h 1539721"/>
                <a:gd name="connsiteX5" fmla="*/ 2679055 w 2956409"/>
                <a:gd name="connsiteY5" fmla="*/ 412376 h 1539721"/>
                <a:gd name="connsiteX6" fmla="*/ 339266 w 2956409"/>
                <a:gd name="connsiteY6" fmla="*/ 0 h 1539721"/>
                <a:gd name="connsiteX0" fmla="*/ 2439476 w 2949913"/>
                <a:gd name="connsiteY0" fmla="*/ 53787 h 1532278"/>
                <a:gd name="connsiteX1" fmla="*/ 189336 w 2949913"/>
                <a:gd name="connsiteY1" fmla="*/ 403411 h 1532278"/>
                <a:gd name="connsiteX2" fmla="*/ 270018 w 2949913"/>
                <a:gd name="connsiteY2" fmla="*/ 1407458 h 1532278"/>
                <a:gd name="connsiteX3" fmla="*/ 1462323 w 2949913"/>
                <a:gd name="connsiteY3" fmla="*/ 1506070 h 1532278"/>
                <a:gd name="connsiteX4" fmla="*/ 2771171 w 2949913"/>
                <a:gd name="connsiteY4" fmla="*/ 1308846 h 1532278"/>
                <a:gd name="connsiteX5" fmla="*/ 2672559 w 2949913"/>
                <a:gd name="connsiteY5" fmla="*/ 412376 h 1532278"/>
                <a:gd name="connsiteX6" fmla="*/ 332770 w 2949913"/>
                <a:gd name="connsiteY6" fmla="*/ 0 h 1532278"/>
                <a:gd name="connsiteX0" fmla="*/ 2426660 w 2937097"/>
                <a:gd name="connsiteY0" fmla="*/ 53787 h 1537545"/>
                <a:gd name="connsiteX1" fmla="*/ 194449 w 2937097"/>
                <a:gd name="connsiteY1" fmla="*/ 313764 h 1537545"/>
                <a:gd name="connsiteX2" fmla="*/ 257202 w 2937097"/>
                <a:gd name="connsiteY2" fmla="*/ 1407458 h 1537545"/>
                <a:gd name="connsiteX3" fmla="*/ 1449507 w 2937097"/>
                <a:gd name="connsiteY3" fmla="*/ 1506070 h 1537545"/>
                <a:gd name="connsiteX4" fmla="*/ 2758355 w 2937097"/>
                <a:gd name="connsiteY4" fmla="*/ 1308846 h 1537545"/>
                <a:gd name="connsiteX5" fmla="*/ 2659743 w 2937097"/>
                <a:gd name="connsiteY5" fmla="*/ 412376 h 1537545"/>
                <a:gd name="connsiteX6" fmla="*/ 319954 w 2937097"/>
                <a:gd name="connsiteY6" fmla="*/ 0 h 1537545"/>
                <a:gd name="connsiteX0" fmla="*/ 2426244 w 2937238"/>
                <a:gd name="connsiteY0" fmla="*/ 53787 h 1492249"/>
                <a:gd name="connsiteX1" fmla="*/ 194033 w 2937238"/>
                <a:gd name="connsiteY1" fmla="*/ 313764 h 1492249"/>
                <a:gd name="connsiteX2" fmla="*/ 256786 w 2937238"/>
                <a:gd name="connsiteY2" fmla="*/ 1407458 h 1492249"/>
                <a:gd name="connsiteX3" fmla="*/ 1440126 w 2937238"/>
                <a:gd name="connsiteY3" fmla="*/ 1407458 h 1492249"/>
                <a:gd name="connsiteX4" fmla="*/ 2757939 w 2937238"/>
                <a:gd name="connsiteY4" fmla="*/ 1308846 h 1492249"/>
                <a:gd name="connsiteX5" fmla="*/ 2659327 w 2937238"/>
                <a:gd name="connsiteY5" fmla="*/ 412376 h 1492249"/>
                <a:gd name="connsiteX6" fmla="*/ 319538 w 2937238"/>
                <a:gd name="connsiteY6" fmla="*/ 0 h 1492249"/>
                <a:gd name="connsiteX0" fmla="*/ 2426244 w 2937238"/>
                <a:gd name="connsiteY0" fmla="*/ 53787 h 1422781"/>
                <a:gd name="connsiteX1" fmla="*/ 194033 w 2937238"/>
                <a:gd name="connsiteY1" fmla="*/ 313764 h 1422781"/>
                <a:gd name="connsiteX2" fmla="*/ 256786 w 2937238"/>
                <a:gd name="connsiteY2" fmla="*/ 1281952 h 1422781"/>
                <a:gd name="connsiteX3" fmla="*/ 1440126 w 2937238"/>
                <a:gd name="connsiteY3" fmla="*/ 1407458 h 1422781"/>
                <a:gd name="connsiteX4" fmla="*/ 2757939 w 2937238"/>
                <a:gd name="connsiteY4" fmla="*/ 1308846 h 1422781"/>
                <a:gd name="connsiteX5" fmla="*/ 2659327 w 2937238"/>
                <a:gd name="connsiteY5" fmla="*/ 412376 h 1422781"/>
                <a:gd name="connsiteX6" fmla="*/ 319538 w 2937238"/>
                <a:gd name="connsiteY6" fmla="*/ 0 h 1422781"/>
                <a:gd name="connsiteX0" fmla="*/ 3860843 w 4371837"/>
                <a:gd name="connsiteY0" fmla="*/ 1297989 h 2758659"/>
                <a:gd name="connsiteX1" fmla="*/ 54809 w 4371837"/>
                <a:gd name="connsiteY1" fmla="*/ 19312 h 2758659"/>
                <a:gd name="connsiteX2" fmla="*/ 1691385 w 4371837"/>
                <a:gd name="connsiteY2" fmla="*/ 2526154 h 2758659"/>
                <a:gd name="connsiteX3" fmla="*/ 2874725 w 4371837"/>
                <a:gd name="connsiteY3" fmla="*/ 2651660 h 2758659"/>
                <a:gd name="connsiteX4" fmla="*/ 4192538 w 4371837"/>
                <a:gd name="connsiteY4" fmla="*/ 2553048 h 2758659"/>
                <a:gd name="connsiteX5" fmla="*/ 4093926 w 4371837"/>
                <a:gd name="connsiteY5" fmla="*/ 1656578 h 2758659"/>
                <a:gd name="connsiteX6" fmla="*/ 1754137 w 4371837"/>
                <a:gd name="connsiteY6" fmla="*/ 1244202 h 2758659"/>
                <a:gd name="connsiteX0" fmla="*/ 4212904 w 4723898"/>
                <a:gd name="connsiteY0" fmla="*/ 1299496 h 2797372"/>
                <a:gd name="connsiteX1" fmla="*/ 406870 w 4723898"/>
                <a:gd name="connsiteY1" fmla="*/ 20819 h 2797372"/>
                <a:gd name="connsiteX2" fmla="*/ 425661 w 4723898"/>
                <a:gd name="connsiteY2" fmla="*/ 2580414 h 2797372"/>
                <a:gd name="connsiteX3" fmla="*/ 3226786 w 4723898"/>
                <a:gd name="connsiteY3" fmla="*/ 2653167 h 2797372"/>
                <a:gd name="connsiteX4" fmla="*/ 4544599 w 4723898"/>
                <a:gd name="connsiteY4" fmla="*/ 2554555 h 2797372"/>
                <a:gd name="connsiteX5" fmla="*/ 4445987 w 4723898"/>
                <a:gd name="connsiteY5" fmla="*/ 1658085 h 2797372"/>
                <a:gd name="connsiteX6" fmla="*/ 2106198 w 4723898"/>
                <a:gd name="connsiteY6" fmla="*/ 1245709 h 2797372"/>
                <a:gd name="connsiteX0" fmla="*/ 4212904 w 6651701"/>
                <a:gd name="connsiteY0" fmla="*/ 1299496 h 2792397"/>
                <a:gd name="connsiteX1" fmla="*/ 406870 w 6651701"/>
                <a:gd name="connsiteY1" fmla="*/ 20819 h 2792397"/>
                <a:gd name="connsiteX2" fmla="*/ 425661 w 6651701"/>
                <a:gd name="connsiteY2" fmla="*/ 2580414 h 2792397"/>
                <a:gd name="connsiteX3" fmla="*/ 3226786 w 6651701"/>
                <a:gd name="connsiteY3" fmla="*/ 2653167 h 2792397"/>
                <a:gd name="connsiteX4" fmla="*/ 6637168 w 6651701"/>
                <a:gd name="connsiteY4" fmla="*/ 2668855 h 2792397"/>
                <a:gd name="connsiteX5" fmla="*/ 4445987 w 6651701"/>
                <a:gd name="connsiteY5" fmla="*/ 1658085 h 2792397"/>
                <a:gd name="connsiteX6" fmla="*/ 2106198 w 6651701"/>
                <a:gd name="connsiteY6" fmla="*/ 1245709 h 2792397"/>
                <a:gd name="connsiteX0" fmla="*/ 4212904 w 7076385"/>
                <a:gd name="connsiteY0" fmla="*/ 1299496 h 2860964"/>
                <a:gd name="connsiteX1" fmla="*/ 406870 w 7076385"/>
                <a:gd name="connsiteY1" fmla="*/ 20819 h 2860964"/>
                <a:gd name="connsiteX2" fmla="*/ 425661 w 7076385"/>
                <a:gd name="connsiteY2" fmla="*/ 2580414 h 2860964"/>
                <a:gd name="connsiteX3" fmla="*/ 3226786 w 7076385"/>
                <a:gd name="connsiteY3" fmla="*/ 2653167 h 2860964"/>
                <a:gd name="connsiteX4" fmla="*/ 6637168 w 7076385"/>
                <a:gd name="connsiteY4" fmla="*/ 2668855 h 2860964"/>
                <a:gd name="connsiteX5" fmla="*/ 6767156 w 7076385"/>
                <a:gd name="connsiteY5" fmla="*/ 49093 h 2860964"/>
                <a:gd name="connsiteX6" fmla="*/ 2106198 w 7076385"/>
                <a:gd name="connsiteY6" fmla="*/ 1245709 h 2860964"/>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132511 w 7102698"/>
                <a:gd name="connsiteY6" fmla="*/ 14117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626079 w 7102698"/>
                <a:gd name="connsiteY0" fmla="*/ 190660 h 3027013"/>
                <a:gd name="connsiteX1" fmla="*/ 433183 w 7102698"/>
                <a:gd name="connsiteY1" fmla="*/ 186868 h 3027013"/>
                <a:gd name="connsiteX2" fmla="*/ 451974 w 7102698"/>
                <a:gd name="connsiteY2" fmla="*/ 2746463 h 3027013"/>
                <a:gd name="connsiteX3" fmla="*/ 3253099 w 7102698"/>
                <a:gd name="connsiteY3" fmla="*/ 2819216 h 3027013"/>
                <a:gd name="connsiteX4" fmla="*/ 6663481 w 7102698"/>
                <a:gd name="connsiteY4" fmla="*/ 2834904 h 3027013"/>
                <a:gd name="connsiteX5" fmla="*/ 6793469 w 7102698"/>
                <a:gd name="connsiteY5" fmla="*/ 215142 h 3027013"/>
                <a:gd name="connsiteX6" fmla="*/ 2492996 w 7102698"/>
                <a:gd name="connsiteY6" fmla="*/ 154458 h 3027013"/>
                <a:gd name="connsiteX0" fmla="*/ 4589151 w 7065770"/>
                <a:gd name="connsiteY0" fmla="*/ 191962 h 3027672"/>
                <a:gd name="connsiteX1" fmla="*/ 396255 w 7065770"/>
                <a:gd name="connsiteY1" fmla="*/ 188170 h 3027672"/>
                <a:gd name="connsiteX2" fmla="*/ 494177 w 7065770"/>
                <a:gd name="connsiteY2" fmla="*/ 2765349 h 3027672"/>
                <a:gd name="connsiteX3" fmla="*/ 3216171 w 7065770"/>
                <a:gd name="connsiteY3" fmla="*/ 2820518 h 3027672"/>
                <a:gd name="connsiteX4" fmla="*/ 6626553 w 7065770"/>
                <a:gd name="connsiteY4" fmla="*/ 2836206 h 3027672"/>
                <a:gd name="connsiteX5" fmla="*/ 6756541 w 7065770"/>
                <a:gd name="connsiteY5" fmla="*/ 216444 h 3027672"/>
                <a:gd name="connsiteX6" fmla="*/ 2456068 w 7065770"/>
                <a:gd name="connsiteY6" fmla="*/ 155760 h 3027672"/>
                <a:gd name="connsiteX0" fmla="*/ 4515240 w 6991859"/>
                <a:gd name="connsiteY0" fmla="*/ 191962 h 3027672"/>
                <a:gd name="connsiteX1" fmla="*/ 322344 w 6991859"/>
                <a:gd name="connsiteY1" fmla="*/ 188170 h 3027672"/>
                <a:gd name="connsiteX2" fmla="*/ 420266 w 6991859"/>
                <a:gd name="connsiteY2" fmla="*/ 2765349 h 3027672"/>
                <a:gd name="connsiteX3" fmla="*/ 3142260 w 6991859"/>
                <a:gd name="connsiteY3" fmla="*/ 2820518 h 3027672"/>
                <a:gd name="connsiteX4" fmla="*/ 6552642 w 6991859"/>
                <a:gd name="connsiteY4" fmla="*/ 2836206 h 3027672"/>
                <a:gd name="connsiteX5" fmla="*/ 6682630 w 6991859"/>
                <a:gd name="connsiteY5" fmla="*/ 216444 h 3027672"/>
                <a:gd name="connsiteX6" fmla="*/ 2382157 w 6991859"/>
                <a:gd name="connsiteY6" fmla="*/ 155760 h 3027672"/>
                <a:gd name="connsiteX0" fmla="*/ 4267050 w 6743669"/>
                <a:gd name="connsiteY0" fmla="*/ 348258 h 3183968"/>
                <a:gd name="connsiteX1" fmla="*/ 74154 w 6743669"/>
                <a:gd name="connsiteY1" fmla="*/ 344466 h 3183968"/>
                <a:gd name="connsiteX2" fmla="*/ 172076 w 6743669"/>
                <a:gd name="connsiteY2" fmla="*/ 2921645 h 3183968"/>
                <a:gd name="connsiteX3" fmla="*/ 2894070 w 6743669"/>
                <a:gd name="connsiteY3" fmla="*/ 2976814 h 3183968"/>
                <a:gd name="connsiteX4" fmla="*/ 6304452 w 6743669"/>
                <a:gd name="connsiteY4" fmla="*/ 2992502 h 3183968"/>
                <a:gd name="connsiteX5" fmla="*/ 6434440 w 6743669"/>
                <a:gd name="connsiteY5" fmla="*/ 372740 h 3183968"/>
                <a:gd name="connsiteX6" fmla="*/ 2133967 w 6743669"/>
                <a:gd name="connsiteY6" fmla="*/ 312056 h 3183968"/>
                <a:gd name="connsiteX0" fmla="*/ 4537921 w 7014540"/>
                <a:gd name="connsiteY0" fmla="*/ 191312 h 3027344"/>
                <a:gd name="connsiteX1" fmla="*/ 345025 w 7014540"/>
                <a:gd name="connsiteY1" fmla="*/ 187520 h 3027344"/>
                <a:gd name="connsiteX2" fmla="*/ 381401 w 7014540"/>
                <a:gd name="connsiteY2" fmla="*/ 2755907 h 3027344"/>
                <a:gd name="connsiteX3" fmla="*/ 3164941 w 7014540"/>
                <a:gd name="connsiteY3" fmla="*/ 2819868 h 3027344"/>
                <a:gd name="connsiteX4" fmla="*/ 6575323 w 7014540"/>
                <a:gd name="connsiteY4" fmla="*/ 2835556 h 3027344"/>
                <a:gd name="connsiteX5" fmla="*/ 6705311 w 7014540"/>
                <a:gd name="connsiteY5" fmla="*/ 215794 h 3027344"/>
                <a:gd name="connsiteX6" fmla="*/ 2404838 w 7014540"/>
                <a:gd name="connsiteY6" fmla="*/ 155110 h 3027344"/>
                <a:gd name="connsiteX0" fmla="*/ 4395689 w 6872308"/>
                <a:gd name="connsiteY0" fmla="*/ 371053 h 3207085"/>
                <a:gd name="connsiteX1" fmla="*/ 202793 w 6872308"/>
                <a:gd name="connsiteY1" fmla="*/ 367261 h 3207085"/>
                <a:gd name="connsiteX2" fmla="*/ 239169 w 6872308"/>
                <a:gd name="connsiteY2" fmla="*/ 2935648 h 3207085"/>
                <a:gd name="connsiteX3" fmla="*/ 3022709 w 6872308"/>
                <a:gd name="connsiteY3" fmla="*/ 2999609 h 3207085"/>
                <a:gd name="connsiteX4" fmla="*/ 6433091 w 6872308"/>
                <a:gd name="connsiteY4" fmla="*/ 3015297 h 3207085"/>
                <a:gd name="connsiteX5" fmla="*/ 6563079 w 6872308"/>
                <a:gd name="connsiteY5" fmla="*/ 395535 h 3207085"/>
                <a:gd name="connsiteX6" fmla="*/ 2262606 w 6872308"/>
                <a:gd name="connsiteY6" fmla="*/ 334851 h 3207085"/>
                <a:gd name="connsiteX0" fmla="*/ 4294216 w 6770835"/>
                <a:gd name="connsiteY0" fmla="*/ 429666 h 3265698"/>
                <a:gd name="connsiteX1" fmla="*/ 101320 w 6770835"/>
                <a:gd name="connsiteY1" fmla="*/ 425874 h 3265698"/>
                <a:gd name="connsiteX2" fmla="*/ 137696 w 6770835"/>
                <a:gd name="connsiteY2" fmla="*/ 2994261 h 3265698"/>
                <a:gd name="connsiteX3" fmla="*/ 2921236 w 6770835"/>
                <a:gd name="connsiteY3" fmla="*/ 3058222 h 3265698"/>
                <a:gd name="connsiteX4" fmla="*/ 6331618 w 6770835"/>
                <a:gd name="connsiteY4" fmla="*/ 3073910 h 3265698"/>
                <a:gd name="connsiteX5" fmla="*/ 6461606 w 6770835"/>
                <a:gd name="connsiteY5" fmla="*/ 454148 h 3265698"/>
                <a:gd name="connsiteX6" fmla="*/ 2161133 w 6770835"/>
                <a:gd name="connsiteY6" fmla="*/ 393464 h 3265698"/>
                <a:gd name="connsiteX0" fmla="*/ 4294216 w 6692988"/>
                <a:gd name="connsiteY0" fmla="*/ 429666 h 3347756"/>
                <a:gd name="connsiteX1" fmla="*/ 101320 w 6692988"/>
                <a:gd name="connsiteY1" fmla="*/ 425874 h 3347756"/>
                <a:gd name="connsiteX2" fmla="*/ 137696 w 6692988"/>
                <a:gd name="connsiteY2" fmla="*/ 2994261 h 3347756"/>
                <a:gd name="connsiteX3" fmla="*/ 2921236 w 6692988"/>
                <a:gd name="connsiteY3" fmla="*/ 3058222 h 3347756"/>
                <a:gd name="connsiteX4" fmla="*/ 6331618 w 6692988"/>
                <a:gd name="connsiteY4" fmla="*/ 3073910 h 3347756"/>
                <a:gd name="connsiteX5" fmla="*/ 6461606 w 6692988"/>
                <a:gd name="connsiteY5" fmla="*/ 454148 h 3347756"/>
                <a:gd name="connsiteX6" fmla="*/ 2161133 w 6692988"/>
                <a:gd name="connsiteY6" fmla="*/ 393464 h 3347756"/>
                <a:gd name="connsiteX0" fmla="*/ 4294216 w 6625700"/>
                <a:gd name="connsiteY0" fmla="*/ 429666 h 3347756"/>
                <a:gd name="connsiteX1" fmla="*/ 101320 w 6625700"/>
                <a:gd name="connsiteY1" fmla="*/ 425874 h 3347756"/>
                <a:gd name="connsiteX2" fmla="*/ 137696 w 6625700"/>
                <a:gd name="connsiteY2" fmla="*/ 2994261 h 3347756"/>
                <a:gd name="connsiteX3" fmla="*/ 2921236 w 6625700"/>
                <a:gd name="connsiteY3" fmla="*/ 3058222 h 3347756"/>
                <a:gd name="connsiteX4" fmla="*/ 6331618 w 6625700"/>
                <a:gd name="connsiteY4" fmla="*/ 3073910 h 3347756"/>
                <a:gd name="connsiteX5" fmla="*/ 6461606 w 6625700"/>
                <a:gd name="connsiteY5" fmla="*/ 454148 h 3347756"/>
                <a:gd name="connsiteX6" fmla="*/ 2161133 w 6625700"/>
                <a:gd name="connsiteY6" fmla="*/ 393464 h 3347756"/>
                <a:gd name="connsiteX0" fmla="*/ 4294216 w 6677413"/>
                <a:gd name="connsiteY0" fmla="*/ 429666 h 3307563"/>
                <a:gd name="connsiteX1" fmla="*/ 101320 w 6677413"/>
                <a:gd name="connsiteY1" fmla="*/ 425874 h 3307563"/>
                <a:gd name="connsiteX2" fmla="*/ 137696 w 6677413"/>
                <a:gd name="connsiteY2" fmla="*/ 2994261 h 3307563"/>
                <a:gd name="connsiteX3" fmla="*/ 2921236 w 6677413"/>
                <a:gd name="connsiteY3" fmla="*/ 3058222 h 3307563"/>
                <a:gd name="connsiteX4" fmla="*/ 6441346 w 6677413"/>
                <a:gd name="connsiteY4" fmla="*/ 1720598 h 3307563"/>
                <a:gd name="connsiteX5" fmla="*/ 6461606 w 6677413"/>
                <a:gd name="connsiteY5" fmla="*/ 454148 h 3307563"/>
                <a:gd name="connsiteX6" fmla="*/ 2161133 w 6677413"/>
                <a:gd name="connsiteY6" fmla="*/ 393464 h 3307563"/>
                <a:gd name="connsiteX0" fmla="*/ 4502320 w 6893221"/>
                <a:gd name="connsiteY0" fmla="*/ 429666 h 3026533"/>
                <a:gd name="connsiteX1" fmla="*/ 309424 w 6893221"/>
                <a:gd name="connsiteY1" fmla="*/ 425874 h 3026533"/>
                <a:gd name="connsiteX2" fmla="*/ 345800 w 6893221"/>
                <a:gd name="connsiteY2" fmla="*/ 2994261 h 3026533"/>
                <a:gd name="connsiteX3" fmla="*/ 4436932 w 6893221"/>
                <a:gd name="connsiteY3" fmla="*/ 1860358 h 3026533"/>
                <a:gd name="connsiteX4" fmla="*/ 6649450 w 6893221"/>
                <a:gd name="connsiteY4" fmla="*/ 1720598 h 3026533"/>
                <a:gd name="connsiteX5" fmla="*/ 6669710 w 6893221"/>
                <a:gd name="connsiteY5" fmla="*/ 454148 h 3026533"/>
                <a:gd name="connsiteX6" fmla="*/ 2369237 w 6893221"/>
                <a:gd name="connsiteY6" fmla="*/ 393464 h 3026533"/>
                <a:gd name="connsiteX0" fmla="*/ 4240722 w 6631623"/>
                <a:gd name="connsiteY0" fmla="*/ 157988 h 1610517"/>
                <a:gd name="connsiteX1" fmla="*/ 47826 w 6631623"/>
                <a:gd name="connsiteY1" fmla="*/ 154196 h 1610517"/>
                <a:gd name="connsiteX2" fmla="*/ 2105026 w 6631623"/>
                <a:gd name="connsiteY2" fmla="*/ 1405847 h 1610517"/>
                <a:gd name="connsiteX3" fmla="*/ 4175334 w 6631623"/>
                <a:gd name="connsiteY3" fmla="*/ 1588680 h 1610517"/>
                <a:gd name="connsiteX4" fmla="*/ 6387852 w 6631623"/>
                <a:gd name="connsiteY4" fmla="*/ 1448920 h 1610517"/>
                <a:gd name="connsiteX5" fmla="*/ 6408112 w 6631623"/>
                <a:gd name="connsiteY5" fmla="*/ 182470 h 1610517"/>
                <a:gd name="connsiteX6" fmla="*/ 2107639 w 6631623"/>
                <a:gd name="connsiteY6" fmla="*/ 121786 h 1610517"/>
                <a:gd name="connsiteX0" fmla="*/ 2306295 w 4697196"/>
                <a:gd name="connsiteY0" fmla="*/ 157988 h 1610517"/>
                <a:gd name="connsiteX1" fmla="*/ 362823 w 4697196"/>
                <a:gd name="connsiteY1" fmla="*/ 99332 h 1610517"/>
                <a:gd name="connsiteX2" fmla="*/ 170599 w 4697196"/>
                <a:gd name="connsiteY2" fmla="*/ 1405847 h 1610517"/>
                <a:gd name="connsiteX3" fmla="*/ 2240907 w 4697196"/>
                <a:gd name="connsiteY3" fmla="*/ 1588680 h 1610517"/>
                <a:gd name="connsiteX4" fmla="*/ 4453425 w 4697196"/>
                <a:gd name="connsiteY4" fmla="*/ 1448920 h 1610517"/>
                <a:gd name="connsiteX5" fmla="*/ 4473685 w 4697196"/>
                <a:gd name="connsiteY5" fmla="*/ 182470 h 1610517"/>
                <a:gd name="connsiteX6" fmla="*/ 173212 w 4697196"/>
                <a:gd name="connsiteY6" fmla="*/ 121786 h 1610517"/>
                <a:gd name="connsiteX0" fmla="*/ 3246834 w 4741623"/>
                <a:gd name="connsiteY0" fmla="*/ 0 h 1790857"/>
                <a:gd name="connsiteX1" fmla="*/ 407250 w 4741623"/>
                <a:gd name="connsiteY1" fmla="*/ 279672 h 1790857"/>
                <a:gd name="connsiteX2" fmla="*/ 215026 w 4741623"/>
                <a:gd name="connsiteY2" fmla="*/ 1586187 h 1790857"/>
                <a:gd name="connsiteX3" fmla="*/ 2285334 w 4741623"/>
                <a:gd name="connsiteY3" fmla="*/ 1769020 h 1790857"/>
                <a:gd name="connsiteX4" fmla="*/ 4497852 w 4741623"/>
                <a:gd name="connsiteY4" fmla="*/ 1629260 h 1790857"/>
                <a:gd name="connsiteX5" fmla="*/ 4518112 w 4741623"/>
                <a:gd name="connsiteY5" fmla="*/ 362810 h 1790857"/>
                <a:gd name="connsiteX6" fmla="*/ 217639 w 4741623"/>
                <a:gd name="connsiteY6" fmla="*/ 302126 h 1790857"/>
                <a:gd name="connsiteX0" fmla="*/ 3246834 w 4741623"/>
                <a:gd name="connsiteY0" fmla="*/ 127724 h 1918581"/>
                <a:gd name="connsiteX1" fmla="*/ 407250 w 4741623"/>
                <a:gd name="connsiteY1" fmla="*/ 407396 h 1918581"/>
                <a:gd name="connsiteX2" fmla="*/ 215026 w 4741623"/>
                <a:gd name="connsiteY2" fmla="*/ 1713911 h 1918581"/>
                <a:gd name="connsiteX3" fmla="*/ 2285334 w 4741623"/>
                <a:gd name="connsiteY3" fmla="*/ 1896744 h 1918581"/>
                <a:gd name="connsiteX4" fmla="*/ 4497852 w 4741623"/>
                <a:gd name="connsiteY4" fmla="*/ 1756984 h 1918581"/>
                <a:gd name="connsiteX5" fmla="*/ 4518112 w 4741623"/>
                <a:gd name="connsiteY5" fmla="*/ 490534 h 1918581"/>
                <a:gd name="connsiteX6" fmla="*/ 1534375 w 4741623"/>
                <a:gd name="connsiteY6" fmla="*/ 45802 h 1918581"/>
                <a:gd name="connsiteX0" fmla="*/ 3246834 w 4741623"/>
                <a:gd name="connsiteY0" fmla="*/ 81922 h 1872779"/>
                <a:gd name="connsiteX1" fmla="*/ 407250 w 4741623"/>
                <a:gd name="connsiteY1" fmla="*/ 361594 h 1872779"/>
                <a:gd name="connsiteX2" fmla="*/ 215026 w 4741623"/>
                <a:gd name="connsiteY2" fmla="*/ 1668109 h 1872779"/>
                <a:gd name="connsiteX3" fmla="*/ 2285334 w 4741623"/>
                <a:gd name="connsiteY3" fmla="*/ 1850942 h 1872779"/>
                <a:gd name="connsiteX4" fmla="*/ 4497852 w 4741623"/>
                <a:gd name="connsiteY4" fmla="*/ 1711182 h 1872779"/>
                <a:gd name="connsiteX5" fmla="*/ 4518112 w 4741623"/>
                <a:gd name="connsiteY5" fmla="*/ 444732 h 1872779"/>
                <a:gd name="connsiteX6" fmla="*/ 1534375 w 4741623"/>
                <a:gd name="connsiteY6" fmla="*/ 0 h 1872779"/>
                <a:gd name="connsiteX0" fmla="*/ 3246834 w 4741623"/>
                <a:gd name="connsiteY0" fmla="*/ 118498 h 1909355"/>
                <a:gd name="connsiteX1" fmla="*/ 407250 w 4741623"/>
                <a:gd name="connsiteY1" fmla="*/ 398170 h 1909355"/>
                <a:gd name="connsiteX2" fmla="*/ 215026 w 4741623"/>
                <a:gd name="connsiteY2" fmla="*/ 1704685 h 1909355"/>
                <a:gd name="connsiteX3" fmla="*/ 2285334 w 4741623"/>
                <a:gd name="connsiteY3" fmla="*/ 1887518 h 1909355"/>
                <a:gd name="connsiteX4" fmla="*/ 4497852 w 4741623"/>
                <a:gd name="connsiteY4" fmla="*/ 1747758 h 1909355"/>
                <a:gd name="connsiteX5" fmla="*/ 4518112 w 4741623"/>
                <a:gd name="connsiteY5" fmla="*/ 481308 h 1909355"/>
                <a:gd name="connsiteX6" fmla="*/ 1644103 w 4741623"/>
                <a:gd name="connsiteY6" fmla="*/ 0 h 1909355"/>
                <a:gd name="connsiteX0" fmla="*/ 3246834 w 4741623"/>
                <a:gd name="connsiteY0" fmla="*/ 118498 h 1909355"/>
                <a:gd name="connsiteX1" fmla="*/ 407250 w 4741623"/>
                <a:gd name="connsiteY1" fmla="*/ 398170 h 1909355"/>
                <a:gd name="connsiteX2" fmla="*/ 215026 w 4741623"/>
                <a:gd name="connsiteY2" fmla="*/ 1704685 h 1909355"/>
                <a:gd name="connsiteX3" fmla="*/ 2285334 w 4741623"/>
                <a:gd name="connsiteY3" fmla="*/ 1887518 h 1909355"/>
                <a:gd name="connsiteX4" fmla="*/ 4497852 w 4741623"/>
                <a:gd name="connsiteY4" fmla="*/ 1747758 h 1909355"/>
                <a:gd name="connsiteX5" fmla="*/ 4518112 w 4741623"/>
                <a:gd name="connsiteY5" fmla="*/ 481308 h 1909355"/>
                <a:gd name="connsiteX6" fmla="*/ 1644103 w 4741623"/>
                <a:gd name="connsiteY6" fmla="*/ 0 h 1909355"/>
                <a:gd name="connsiteX0" fmla="*/ 3227556 w 4740633"/>
                <a:gd name="connsiteY0" fmla="*/ 8770 h 1909355"/>
                <a:gd name="connsiteX1" fmla="*/ 406260 w 4740633"/>
                <a:gd name="connsiteY1" fmla="*/ 398170 h 1909355"/>
                <a:gd name="connsiteX2" fmla="*/ 214036 w 4740633"/>
                <a:gd name="connsiteY2" fmla="*/ 1704685 h 1909355"/>
                <a:gd name="connsiteX3" fmla="*/ 2284344 w 4740633"/>
                <a:gd name="connsiteY3" fmla="*/ 1887518 h 1909355"/>
                <a:gd name="connsiteX4" fmla="*/ 4496862 w 4740633"/>
                <a:gd name="connsiteY4" fmla="*/ 1747758 h 1909355"/>
                <a:gd name="connsiteX5" fmla="*/ 4517122 w 4740633"/>
                <a:gd name="connsiteY5" fmla="*/ 481308 h 1909355"/>
                <a:gd name="connsiteX6" fmla="*/ 1643113 w 4740633"/>
                <a:gd name="connsiteY6" fmla="*/ 0 h 190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0633" h="1909355">
                  <a:moveTo>
                    <a:pt x="3227556" y="8770"/>
                  </a:moveTo>
                  <a:cubicBezTo>
                    <a:pt x="2599280" y="161797"/>
                    <a:pt x="908513" y="115518"/>
                    <a:pt x="406260" y="398170"/>
                  </a:cubicBezTo>
                  <a:cubicBezTo>
                    <a:pt x="-95993" y="680822"/>
                    <a:pt x="-98978" y="1456460"/>
                    <a:pt x="214036" y="1704685"/>
                  </a:cubicBezTo>
                  <a:cubicBezTo>
                    <a:pt x="527050" y="1952910"/>
                    <a:pt x="1570540" y="1880339"/>
                    <a:pt x="2284344" y="1887518"/>
                  </a:cubicBezTo>
                  <a:cubicBezTo>
                    <a:pt x="2998148" y="1894697"/>
                    <a:pt x="4124732" y="1982126"/>
                    <a:pt x="4496862" y="1747758"/>
                  </a:cubicBezTo>
                  <a:cubicBezTo>
                    <a:pt x="4868992" y="1513390"/>
                    <a:pt x="4765261" y="963219"/>
                    <a:pt x="4517122" y="481308"/>
                  </a:cubicBezTo>
                  <a:cubicBezTo>
                    <a:pt x="4110722" y="263167"/>
                    <a:pt x="2481910" y="210278"/>
                    <a:pt x="1643113" y="0"/>
                  </a:cubicBezTo>
                </a:path>
              </a:pathLst>
            </a:cu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grpSp>
    </p:spTree>
    <p:extLst>
      <p:ext uri="{BB962C8B-B14F-4D97-AF65-F5344CB8AC3E}">
        <p14:creationId xmlns:p14="http://schemas.microsoft.com/office/powerpoint/2010/main" val="38117529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E4BDA-22F9-A56D-34C0-38465E6CA9AE}"/>
              </a:ext>
            </a:extLst>
          </p:cNvPr>
          <p:cNvSpPr>
            <a:spLocks noGrp="1"/>
          </p:cNvSpPr>
          <p:nvPr>
            <p:ph type="title"/>
          </p:nvPr>
        </p:nvSpPr>
        <p:spPr/>
        <p:txBody>
          <a:bodyPr/>
          <a:lstStyle/>
          <a:p>
            <a:r>
              <a:rPr lang="en-US" dirty="0"/>
              <a:t>Quadcopter Case Study</a:t>
            </a:r>
          </a:p>
        </p:txBody>
      </p:sp>
      <p:sp>
        <p:nvSpPr>
          <p:cNvPr id="2" name="Slide Number Placeholder 1"/>
          <p:cNvSpPr>
            <a:spLocks noGrp="1"/>
          </p:cNvSpPr>
          <p:nvPr>
            <p:ph type="sldNum" idx="12"/>
          </p:nvPr>
        </p:nvSpPr>
        <p:spPr/>
        <p:txBody>
          <a:bodyPr/>
          <a:lstStyle/>
          <a:p>
            <a:fld id="{91EC2107-2179-44B0-AA1C-E3E8257F87FF}" type="slidenum">
              <a:rPr lang="en-US" smtClean="0">
                <a:solidFill>
                  <a:srgbClr val="000000"/>
                </a:solidFill>
              </a:rPr>
              <a:pPr/>
              <a:t>54</a:t>
            </a:fld>
            <a:endParaRPr lang="en-US">
              <a:solidFill>
                <a:srgbClr val="000000"/>
              </a:solidFill>
            </a:endParaRPr>
          </a:p>
        </p:txBody>
      </p:sp>
    </p:spTree>
    <p:extLst>
      <p:ext uri="{BB962C8B-B14F-4D97-AF65-F5344CB8AC3E}">
        <p14:creationId xmlns:p14="http://schemas.microsoft.com/office/powerpoint/2010/main" val="3300682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bwMode="auto">
          <a:xfrm>
            <a:off x="5927628" y="2133601"/>
            <a:ext cx="4283172" cy="357189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3" name="Content Placeholder 2"/>
          <p:cNvSpPr>
            <a:spLocks noGrp="1"/>
          </p:cNvSpPr>
          <p:nvPr>
            <p:ph type="body" idx="1"/>
          </p:nvPr>
        </p:nvSpPr>
        <p:spPr>
          <a:xfrm>
            <a:off x="603167" y="1085320"/>
            <a:ext cx="6663309" cy="1884452"/>
          </a:xfrm>
        </p:spPr>
        <p:txBody>
          <a:bodyPr>
            <a:normAutofit/>
          </a:bodyPr>
          <a:lstStyle/>
          <a:p>
            <a:pPr marL="0" indent="0">
              <a:buNone/>
            </a:pPr>
            <a:r>
              <a:rPr lang="en-US" b="1" dirty="0">
                <a:solidFill>
                  <a:schemeClr val="accent2"/>
                </a:solidFill>
              </a:rPr>
              <a:t>Vehicle dynamics, devices, environment and controller in closed loop</a:t>
            </a:r>
          </a:p>
        </p:txBody>
      </p:sp>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55</a:t>
            </a:fld>
            <a:endParaRPr lang="en-US">
              <a:solidFill>
                <a:srgbClr val="000000"/>
              </a:solidFill>
            </a:endParaRPr>
          </a:p>
        </p:txBody>
      </p:sp>
      <p:sp>
        <p:nvSpPr>
          <p:cNvPr id="2" name="Title 1"/>
          <p:cNvSpPr>
            <a:spLocks noGrp="1"/>
          </p:cNvSpPr>
          <p:nvPr>
            <p:ph type="title"/>
          </p:nvPr>
        </p:nvSpPr>
        <p:spPr/>
        <p:txBody>
          <a:bodyPr/>
          <a:lstStyle/>
          <a:p>
            <a:r>
              <a:rPr lang="en-US" dirty="0"/>
              <a:t>Quadcopter sim components</a:t>
            </a:r>
          </a:p>
        </p:txBody>
      </p:sp>
      <p:sp>
        <p:nvSpPr>
          <p:cNvPr id="5" name="Rounded Rectangle 4"/>
          <p:cNvSpPr/>
          <p:nvPr/>
        </p:nvSpPr>
        <p:spPr bwMode="auto">
          <a:xfrm>
            <a:off x="8534400" y="3559629"/>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Fuselage</a:t>
            </a:r>
          </a:p>
        </p:txBody>
      </p:sp>
      <p:sp>
        <p:nvSpPr>
          <p:cNvPr id="6" name="Rounded Rectangle 5"/>
          <p:cNvSpPr/>
          <p:nvPr/>
        </p:nvSpPr>
        <p:spPr bwMode="auto">
          <a:xfrm>
            <a:off x="6706124" y="2286000"/>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1</a:t>
            </a:r>
          </a:p>
        </p:txBody>
      </p:sp>
      <p:cxnSp>
        <p:nvCxnSpPr>
          <p:cNvPr id="8" name="Straight Arrow Connector 7"/>
          <p:cNvCxnSpPr>
            <a:stCxn id="5" idx="1"/>
            <a:endCxn id="6" idx="2"/>
          </p:cNvCxnSpPr>
          <p:nvPr/>
        </p:nvCxnSpPr>
        <p:spPr bwMode="auto">
          <a:xfrm flipH="1" flipV="1">
            <a:off x="7430024" y="2971801"/>
            <a:ext cx="1104376" cy="9307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Arc 9"/>
          <p:cNvSpPr/>
          <p:nvPr/>
        </p:nvSpPr>
        <p:spPr bwMode="auto">
          <a:xfrm rot="15739560">
            <a:off x="7707246" y="3071751"/>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11" name="Rounded Rectangle 10"/>
          <p:cNvSpPr/>
          <p:nvPr/>
        </p:nvSpPr>
        <p:spPr bwMode="auto">
          <a:xfrm>
            <a:off x="6172200" y="3200400"/>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2</a:t>
            </a:r>
          </a:p>
        </p:txBody>
      </p:sp>
      <p:cxnSp>
        <p:nvCxnSpPr>
          <p:cNvPr id="12" name="Straight Arrow Connector 11"/>
          <p:cNvCxnSpPr>
            <a:stCxn id="5" idx="1"/>
            <a:endCxn id="11" idx="3"/>
          </p:cNvCxnSpPr>
          <p:nvPr/>
        </p:nvCxnSpPr>
        <p:spPr bwMode="auto">
          <a:xfrm flipH="1" flipV="1">
            <a:off x="7620000" y="3543301"/>
            <a:ext cx="914400" cy="3592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Arc 12"/>
          <p:cNvSpPr/>
          <p:nvPr/>
        </p:nvSpPr>
        <p:spPr bwMode="auto">
          <a:xfrm rot="14538788">
            <a:off x="7788783" y="3359635"/>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14" name="Rounded Rectangle 13"/>
          <p:cNvSpPr/>
          <p:nvPr/>
        </p:nvSpPr>
        <p:spPr bwMode="auto">
          <a:xfrm>
            <a:off x="6542576" y="4940732"/>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4</a:t>
            </a:r>
          </a:p>
        </p:txBody>
      </p:sp>
      <p:cxnSp>
        <p:nvCxnSpPr>
          <p:cNvPr id="15" name="Straight Arrow Connector 14"/>
          <p:cNvCxnSpPr>
            <a:stCxn id="5" idx="1"/>
            <a:endCxn id="14" idx="0"/>
          </p:cNvCxnSpPr>
          <p:nvPr/>
        </p:nvCxnSpPr>
        <p:spPr bwMode="auto">
          <a:xfrm flipH="1">
            <a:off x="7266476" y="3902530"/>
            <a:ext cx="1267924" cy="10382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Arc 15"/>
          <p:cNvSpPr/>
          <p:nvPr/>
        </p:nvSpPr>
        <p:spPr bwMode="auto">
          <a:xfrm rot="11338742">
            <a:off x="7767729" y="3630323"/>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17" name="Rounded Rectangle 16"/>
          <p:cNvSpPr/>
          <p:nvPr/>
        </p:nvSpPr>
        <p:spPr bwMode="auto">
          <a:xfrm>
            <a:off x="6172200" y="4038600"/>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3</a:t>
            </a:r>
          </a:p>
        </p:txBody>
      </p:sp>
      <p:cxnSp>
        <p:nvCxnSpPr>
          <p:cNvPr id="18" name="Straight Arrow Connector 17"/>
          <p:cNvCxnSpPr>
            <a:stCxn id="5" idx="1"/>
            <a:endCxn id="17" idx="3"/>
          </p:cNvCxnSpPr>
          <p:nvPr/>
        </p:nvCxnSpPr>
        <p:spPr bwMode="auto">
          <a:xfrm flipH="1">
            <a:off x="7620000" y="3902530"/>
            <a:ext cx="914400" cy="4789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Arc 18"/>
          <p:cNvSpPr/>
          <p:nvPr/>
        </p:nvSpPr>
        <p:spPr bwMode="auto">
          <a:xfrm rot="10015599">
            <a:off x="7689120" y="3953825"/>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25" name="Rounded Rectangle 24"/>
          <p:cNvSpPr/>
          <p:nvPr/>
        </p:nvSpPr>
        <p:spPr bwMode="auto">
          <a:xfrm>
            <a:off x="1873055" y="3024286"/>
            <a:ext cx="1524001" cy="827922"/>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t>Flight</a:t>
            </a:r>
          </a:p>
          <a:p>
            <a:pPr algn="ctr"/>
            <a:r>
              <a:rPr lang="en-US" sz="2000" dirty="0"/>
              <a:t>Controller</a:t>
            </a:r>
          </a:p>
        </p:txBody>
      </p:sp>
      <p:sp>
        <p:nvSpPr>
          <p:cNvPr id="36" name="Rounded Rectangle 35"/>
          <p:cNvSpPr/>
          <p:nvPr/>
        </p:nvSpPr>
        <p:spPr bwMode="auto">
          <a:xfrm>
            <a:off x="8458200" y="5857898"/>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State </a:t>
            </a:r>
          </a:p>
          <a:p>
            <a:pPr algn="ctr"/>
            <a:r>
              <a:rPr lang="en-US" sz="1800" dirty="0"/>
              <a:t>sensor</a:t>
            </a:r>
          </a:p>
        </p:txBody>
      </p:sp>
      <p:sp>
        <p:nvSpPr>
          <p:cNvPr id="40" name="Rounded Rectangle 39"/>
          <p:cNvSpPr/>
          <p:nvPr/>
        </p:nvSpPr>
        <p:spPr bwMode="auto">
          <a:xfrm>
            <a:off x="4169712" y="3038269"/>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a:t>Controller</a:t>
            </a:r>
            <a:endParaRPr lang="en-US" dirty="0"/>
          </a:p>
        </p:txBody>
      </p:sp>
      <p:cxnSp>
        <p:nvCxnSpPr>
          <p:cNvPr id="42" name="Straight Arrow Connector 41"/>
          <p:cNvCxnSpPr>
            <a:stCxn id="40" idx="3"/>
            <a:endCxn id="11" idx="1"/>
          </p:cNvCxnSpPr>
          <p:nvPr/>
        </p:nvCxnSpPr>
        <p:spPr bwMode="auto">
          <a:xfrm>
            <a:off x="5693712" y="3385920"/>
            <a:ext cx="478488" cy="157380"/>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3" name="Rounded Rectangle 42"/>
          <p:cNvSpPr/>
          <p:nvPr/>
        </p:nvSpPr>
        <p:spPr bwMode="auto">
          <a:xfrm>
            <a:off x="4081196" y="4245430"/>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a:t>Controller</a:t>
            </a:r>
            <a:endParaRPr lang="en-US" dirty="0"/>
          </a:p>
        </p:txBody>
      </p:sp>
      <p:cxnSp>
        <p:nvCxnSpPr>
          <p:cNvPr id="44" name="Straight Arrow Connector 43"/>
          <p:cNvCxnSpPr>
            <a:stCxn id="43" idx="3"/>
            <a:endCxn id="17" idx="1"/>
          </p:cNvCxnSpPr>
          <p:nvPr/>
        </p:nvCxnSpPr>
        <p:spPr bwMode="auto">
          <a:xfrm flipV="1">
            <a:off x="5605196" y="4381501"/>
            <a:ext cx="567004" cy="211581"/>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5" name="Rounded Rectangle 44"/>
          <p:cNvSpPr/>
          <p:nvPr/>
        </p:nvSpPr>
        <p:spPr bwMode="auto">
          <a:xfrm>
            <a:off x="4114800" y="5430539"/>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a:t>Controller</a:t>
            </a:r>
            <a:endParaRPr lang="en-US" dirty="0"/>
          </a:p>
        </p:txBody>
      </p:sp>
      <p:cxnSp>
        <p:nvCxnSpPr>
          <p:cNvPr id="46" name="Straight Arrow Connector 45"/>
          <p:cNvCxnSpPr>
            <a:stCxn id="45" idx="3"/>
            <a:endCxn id="14" idx="1"/>
          </p:cNvCxnSpPr>
          <p:nvPr/>
        </p:nvCxnSpPr>
        <p:spPr bwMode="auto">
          <a:xfrm flipV="1">
            <a:off x="5638800" y="5283632"/>
            <a:ext cx="903776" cy="494558"/>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7" name="Rounded Rectangle 46"/>
          <p:cNvSpPr/>
          <p:nvPr/>
        </p:nvSpPr>
        <p:spPr bwMode="auto">
          <a:xfrm>
            <a:off x="4169712" y="1912103"/>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a:t>Controller</a:t>
            </a:r>
          </a:p>
        </p:txBody>
      </p:sp>
      <p:cxnSp>
        <p:nvCxnSpPr>
          <p:cNvPr id="48" name="Straight Arrow Connector 47"/>
          <p:cNvCxnSpPr>
            <a:stCxn id="47" idx="3"/>
            <a:endCxn id="6" idx="1"/>
          </p:cNvCxnSpPr>
          <p:nvPr/>
        </p:nvCxnSpPr>
        <p:spPr bwMode="auto">
          <a:xfrm>
            <a:off x="5693712" y="2259754"/>
            <a:ext cx="1012412" cy="369146"/>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cxnSp>
        <p:nvCxnSpPr>
          <p:cNvPr id="53" name="Straight Arrow Connector 52"/>
          <p:cNvCxnSpPr>
            <a:stCxn id="25" idx="3"/>
            <a:endCxn id="40" idx="1"/>
          </p:cNvCxnSpPr>
          <p:nvPr/>
        </p:nvCxnSpPr>
        <p:spPr bwMode="auto">
          <a:xfrm flipV="1">
            <a:off x="3397056" y="3385921"/>
            <a:ext cx="772657" cy="523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6" name="Straight Arrow Connector 55"/>
          <p:cNvCxnSpPr>
            <a:stCxn id="25" idx="3"/>
            <a:endCxn id="43" idx="1"/>
          </p:cNvCxnSpPr>
          <p:nvPr/>
        </p:nvCxnSpPr>
        <p:spPr bwMode="auto">
          <a:xfrm>
            <a:off x="3397056" y="3438247"/>
            <a:ext cx="684141" cy="115483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9" name="Straight Arrow Connector 58"/>
          <p:cNvCxnSpPr>
            <a:stCxn id="25" idx="3"/>
            <a:endCxn id="45" idx="1"/>
          </p:cNvCxnSpPr>
          <p:nvPr/>
        </p:nvCxnSpPr>
        <p:spPr bwMode="auto">
          <a:xfrm>
            <a:off x="3397056" y="3438248"/>
            <a:ext cx="717745" cy="233994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Straight Arrow Connector 61"/>
          <p:cNvCxnSpPr>
            <a:stCxn id="25" idx="3"/>
            <a:endCxn id="47" idx="1"/>
          </p:cNvCxnSpPr>
          <p:nvPr/>
        </p:nvCxnSpPr>
        <p:spPr bwMode="auto">
          <a:xfrm flipV="1">
            <a:off x="3397056" y="2259755"/>
            <a:ext cx="772657" cy="11784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Elbow Connector 82"/>
          <p:cNvCxnSpPr>
            <a:stCxn id="25" idx="2"/>
            <a:endCxn id="36" idx="2"/>
          </p:cNvCxnSpPr>
          <p:nvPr/>
        </p:nvCxnSpPr>
        <p:spPr bwMode="auto">
          <a:xfrm rot="16200000" flipH="1">
            <a:off x="4577131" y="1910132"/>
            <a:ext cx="2700992" cy="6585145"/>
          </a:xfrm>
          <a:prstGeom prst="bentConnector3">
            <a:avLst>
              <a:gd name="adj1" fmla="val 105744"/>
            </a:avLst>
          </a:prstGeom>
          <a:solidFill>
            <a:schemeClr val="accent1"/>
          </a:solidFill>
          <a:ln w="9525" cap="flat" cmpd="sng" algn="ctr">
            <a:solidFill>
              <a:schemeClr val="tx1"/>
            </a:solidFill>
            <a:prstDash val="solid"/>
            <a:round/>
            <a:headEnd type="triangle" w="med" len="med"/>
            <a:tailEnd type="none"/>
          </a:ln>
          <a:effectLst/>
        </p:spPr>
      </p:cxnSp>
      <p:sp>
        <p:nvSpPr>
          <p:cNvPr id="95" name="Rounded Rectangle 94"/>
          <p:cNvSpPr/>
          <p:nvPr/>
        </p:nvSpPr>
        <p:spPr bwMode="auto">
          <a:xfrm>
            <a:off x="8549171" y="1146952"/>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Gravity</a:t>
            </a:r>
          </a:p>
          <a:p>
            <a:pPr algn="ctr"/>
            <a:r>
              <a:rPr lang="en-US" sz="1800" dirty="0"/>
              <a:t>model</a:t>
            </a:r>
          </a:p>
        </p:txBody>
      </p:sp>
      <p:cxnSp>
        <p:nvCxnSpPr>
          <p:cNvPr id="96" name="Straight Arrow Connector 95"/>
          <p:cNvCxnSpPr>
            <a:stCxn id="5" idx="2"/>
            <a:endCxn id="36" idx="0"/>
          </p:cNvCxnSpPr>
          <p:nvPr/>
        </p:nvCxnSpPr>
        <p:spPr bwMode="auto">
          <a:xfrm flipH="1">
            <a:off x="9220200" y="4245429"/>
            <a:ext cx="38100" cy="16124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1" name="Straight Arrow Connector 100"/>
          <p:cNvCxnSpPr>
            <a:stCxn id="95" idx="2"/>
            <a:endCxn id="5" idx="0"/>
          </p:cNvCxnSpPr>
          <p:nvPr/>
        </p:nvCxnSpPr>
        <p:spPr bwMode="auto">
          <a:xfrm flipH="1">
            <a:off x="9258301" y="1842255"/>
            <a:ext cx="52871" cy="17173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1" name="Rectangle 110"/>
          <p:cNvSpPr/>
          <p:nvPr/>
        </p:nvSpPr>
        <p:spPr>
          <a:xfrm>
            <a:off x="8652936" y="2301251"/>
            <a:ext cx="1274708" cy="646331"/>
          </a:xfrm>
          <a:prstGeom prst="rect">
            <a:avLst/>
          </a:prstGeom>
        </p:spPr>
        <p:txBody>
          <a:bodyPr wrap="none">
            <a:spAutoFit/>
          </a:bodyPr>
          <a:lstStyle/>
          <a:p>
            <a:pPr algn="ctr"/>
            <a:r>
              <a:rPr lang="en-US" sz="1800" b="1" dirty="0">
                <a:solidFill>
                  <a:srgbClr val="FF0000"/>
                </a:solidFill>
              </a:rPr>
              <a:t>Multibody</a:t>
            </a:r>
          </a:p>
          <a:p>
            <a:pPr algn="ctr"/>
            <a:r>
              <a:rPr lang="en-US" sz="1800" b="1" dirty="0">
                <a:solidFill>
                  <a:srgbClr val="FF0000"/>
                </a:solidFill>
              </a:rPr>
              <a:t>model</a:t>
            </a:r>
          </a:p>
        </p:txBody>
      </p:sp>
      <p:sp>
        <p:nvSpPr>
          <p:cNvPr id="117" name="TextBox 116"/>
          <p:cNvSpPr txBox="1"/>
          <p:nvPr/>
        </p:nvSpPr>
        <p:spPr>
          <a:xfrm>
            <a:off x="1613732" y="5626533"/>
            <a:ext cx="1056700" cy="646331"/>
          </a:xfrm>
          <a:prstGeom prst="rect">
            <a:avLst/>
          </a:prstGeom>
          <a:noFill/>
        </p:spPr>
        <p:txBody>
          <a:bodyPr wrap="none" rtlCol="0">
            <a:spAutoFit/>
          </a:bodyPr>
          <a:lstStyle/>
          <a:p>
            <a:pPr algn="ctr"/>
            <a:r>
              <a:rPr lang="en-US" sz="1800" dirty="0">
                <a:solidFill>
                  <a:srgbClr val="FF0000"/>
                </a:solidFill>
              </a:rPr>
              <a:t>fuselage</a:t>
            </a:r>
          </a:p>
          <a:p>
            <a:pPr algn="ctr"/>
            <a:r>
              <a:rPr lang="en-US" sz="1800" dirty="0">
                <a:solidFill>
                  <a:srgbClr val="FF0000"/>
                </a:solidFill>
              </a:rPr>
              <a:t> state</a:t>
            </a:r>
          </a:p>
        </p:txBody>
      </p:sp>
      <p:sp>
        <p:nvSpPr>
          <p:cNvPr id="118" name="TextBox 117"/>
          <p:cNvSpPr txBox="1"/>
          <p:nvPr/>
        </p:nvSpPr>
        <p:spPr>
          <a:xfrm>
            <a:off x="2639288" y="1879431"/>
            <a:ext cx="1094513" cy="923330"/>
          </a:xfrm>
          <a:prstGeom prst="rect">
            <a:avLst/>
          </a:prstGeom>
          <a:noFill/>
        </p:spPr>
        <p:txBody>
          <a:bodyPr wrap="square" rtlCol="0">
            <a:spAutoFit/>
          </a:bodyPr>
          <a:lstStyle/>
          <a:p>
            <a:pPr algn="ctr"/>
            <a:r>
              <a:rPr lang="en-US" sz="1800" dirty="0">
                <a:solidFill>
                  <a:srgbClr val="FF0000"/>
                </a:solidFill>
              </a:rPr>
              <a:t>desired rotor speed</a:t>
            </a:r>
          </a:p>
        </p:txBody>
      </p:sp>
      <p:sp>
        <p:nvSpPr>
          <p:cNvPr id="119" name="TextBox 118"/>
          <p:cNvSpPr txBox="1"/>
          <p:nvPr/>
        </p:nvSpPr>
        <p:spPr>
          <a:xfrm>
            <a:off x="5833240" y="5937936"/>
            <a:ext cx="1743542" cy="646331"/>
          </a:xfrm>
          <a:prstGeom prst="rect">
            <a:avLst/>
          </a:prstGeom>
          <a:noFill/>
        </p:spPr>
        <p:txBody>
          <a:bodyPr wrap="square" rtlCol="0">
            <a:spAutoFit/>
          </a:bodyPr>
          <a:lstStyle/>
          <a:p>
            <a:pPr algn="ctr"/>
            <a:r>
              <a:rPr lang="en-US" sz="1800" dirty="0">
                <a:solidFill>
                  <a:srgbClr val="FF0000"/>
                </a:solidFill>
              </a:rPr>
              <a:t>rotor speed and torque</a:t>
            </a:r>
          </a:p>
        </p:txBody>
      </p:sp>
      <p:cxnSp>
        <p:nvCxnSpPr>
          <p:cNvPr id="121" name="Straight Arrow Connector 120"/>
          <p:cNvCxnSpPr/>
          <p:nvPr/>
        </p:nvCxnSpPr>
        <p:spPr bwMode="auto">
          <a:xfrm flipH="1" flipV="1">
            <a:off x="6199918" y="5530911"/>
            <a:ext cx="217694" cy="40702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3" name="Straight Arrow Connector 122"/>
          <p:cNvCxnSpPr/>
          <p:nvPr/>
        </p:nvCxnSpPr>
        <p:spPr bwMode="auto">
          <a:xfrm flipH="1" flipV="1">
            <a:off x="6031952" y="4554755"/>
            <a:ext cx="472524" cy="139494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6" name="Straight Arrow Connector 125"/>
          <p:cNvCxnSpPr/>
          <p:nvPr/>
        </p:nvCxnSpPr>
        <p:spPr bwMode="auto">
          <a:xfrm>
            <a:off x="3510290" y="2760512"/>
            <a:ext cx="375240" cy="53522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30" name="Straight Arrow Connector 129"/>
          <p:cNvCxnSpPr/>
          <p:nvPr/>
        </p:nvCxnSpPr>
        <p:spPr bwMode="auto">
          <a:xfrm>
            <a:off x="3498684" y="2412861"/>
            <a:ext cx="348017" cy="19454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39" name="Straight Arrow Connector 138"/>
          <p:cNvCxnSpPr>
            <a:endCxn id="25" idx="0"/>
          </p:cNvCxnSpPr>
          <p:nvPr/>
        </p:nvCxnSpPr>
        <p:spPr bwMode="auto">
          <a:xfrm>
            <a:off x="1982859" y="2693406"/>
            <a:ext cx="652196" cy="3308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2" name="TextBox 141"/>
          <p:cNvSpPr txBox="1"/>
          <p:nvPr/>
        </p:nvSpPr>
        <p:spPr>
          <a:xfrm>
            <a:off x="1614417" y="2352264"/>
            <a:ext cx="620683" cy="369332"/>
          </a:xfrm>
          <a:prstGeom prst="rect">
            <a:avLst/>
          </a:prstGeom>
          <a:noFill/>
        </p:spPr>
        <p:txBody>
          <a:bodyPr wrap="none" rtlCol="0">
            <a:spAutoFit/>
          </a:bodyPr>
          <a:lstStyle/>
          <a:p>
            <a:pPr algn="ctr"/>
            <a:r>
              <a:rPr lang="en-US" sz="1800" dirty="0" err="1">
                <a:solidFill>
                  <a:srgbClr val="FF0000"/>
                </a:solidFill>
              </a:rPr>
              <a:t>cmd</a:t>
            </a:r>
            <a:endParaRPr lang="en-US" sz="1800" dirty="0">
              <a:solidFill>
                <a:srgbClr val="FF0000"/>
              </a:solidFill>
            </a:endParaRPr>
          </a:p>
        </p:txBody>
      </p:sp>
    </p:spTree>
    <p:extLst>
      <p:ext uri="{BB962C8B-B14F-4D97-AF65-F5344CB8AC3E}">
        <p14:creationId xmlns:p14="http://schemas.microsoft.com/office/powerpoint/2010/main" val="37383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6" grpId="0" animBg="1"/>
      <p:bldP spid="40" grpId="0" animBg="1"/>
      <p:bldP spid="43" grpId="0" animBg="1"/>
      <p:bldP spid="45" grpId="0" animBg="1"/>
      <p:bldP spid="47" grpId="0" animBg="1"/>
      <p:bldP spid="95" grpId="0" animBg="1"/>
      <p:bldP spid="117" grpId="0"/>
      <p:bldP spid="118" grpId="0"/>
      <p:bldP spid="119" grpId="0"/>
      <p:bldP spid="14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solidFill>
                  <a:srgbClr val="000000"/>
                </a:solidFill>
              </a:rPr>
              <a:pPr/>
              <a:t>56</a:t>
            </a:fld>
            <a:endParaRPr lang="en-US">
              <a:solidFill>
                <a:srgbClr val="000000"/>
              </a:solidFill>
            </a:endParaRPr>
          </a:p>
        </p:txBody>
      </p:sp>
      <p:sp>
        <p:nvSpPr>
          <p:cNvPr id="133122" name="Rectangle 2"/>
          <p:cNvSpPr>
            <a:spLocks noGrp="1" noChangeArrowheads="1"/>
          </p:cNvSpPr>
          <p:nvPr>
            <p:ph type="title"/>
          </p:nvPr>
        </p:nvSpPr>
        <p:spPr/>
        <p:txBody>
          <a:bodyPr/>
          <a:lstStyle/>
          <a:p>
            <a:pPr>
              <a:lnSpc>
                <a:spcPct val="80000"/>
              </a:lnSpc>
            </a:pPr>
            <a:r>
              <a:rPr lang="en-US" altLang="en-US" sz="2824" dirty="0"/>
              <a:t>“Multibody-Centric” Design Pattern</a:t>
            </a:r>
          </a:p>
        </p:txBody>
      </p:sp>
      <p:sp>
        <p:nvSpPr>
          <p:cNvPr id="7" name="Text Placeholder 6">
            <a:extLst>
              <a:ext uri="{FF2B5EF4-FFF2-40B4-BE49-F238E27FC236}">
                <a16:creationId xmlns:a16="http://schemas.microsoft.com/office/drawing/2014/main" id="{D27F7560-63B1-0504-6584-EBE6C3124D47}"/>
              </a:ext>
            </a:extLst>
          </p:cNvPr>
          <p:cNvSpPr>
            <a:spLocks noGrp="1"/>
          </p:cNvSpPr>
          <p:nvPr>
            <p:ph type="body" idx="1"/>
          </p:nvPr>
        </p:nvSpPr>
        <p:spPr>
          <a:xfrm>
            <a:off x="499250" y="1558450"/>
            <a:ext cx="4966367" cy="4356900"/>
          </a:xfrm>
        </p:spPr>
        <p:txBody>
          <a:bodyPr>
            <a:normAutofit fontScale="92500" lnSpcReduction="10000"/>
          </a:bodyPr>
          <a:lstStyle/>
          <a:p>
            <a:r>
              <a:rPr lang="en-US" dirty="0"/>
              <a:t>Multibody dynamics is complex and involves specialized skills</a:t>
            </a:r>
          </a:p>
          <a:p>
            <a:r>
              <a:rPr lang="en-US" dirty="0"/>
              <a:t>The dynamics model and solver are traditionally a black box for the simulator</a:t>
            </a:r>
          </a:p>
          <a:p>
            <a:r>
              <a:rPr lang="en-US" dirty="0"/>
              <a:t>The multibody-centric approach thus builds the central dynamics as a monolithic black box</a:t>
            </a:r>
          </a:p>
          <a:p>
            <a:r>
              <a:rPr lang="en-US" dirty="0"/>
              <a:t>Device </a:t>
            </a:r>
            <a:r>
              <a:rPr lang="en-US" dirty="0" err="1"/>
              <a:t>etc</a:t>
            </a:r>
            <a:r>
              <a:rPr lang="en-US" dirty="0"/>
              <a:t> models are built separately and integrated with the multibody dynamics</a:t>
            </a:r>
          </a:p>
          <a:p>
            <a:r>
              <a:rPr lang="en-US" dirty="0"/>
              <a:t>Close the loop with the flight/control software</a:t>
            </a:r>
          </a:p>
          <a:p>
            <a:endParaRPr lang="en-US" dirty="0"/>
          </a:p>
        </p:txBody>
      </p:sp>
      <p:grpSp>
        <p:nvGrpSpPr>
          <p:cNvPr id="4" name="Group 3"/>
          <p:cNvGrpSpPr/>
          <p:nvPr/>
        </p:nvGrpSpPr>
        <p:grpSpPr>
          <a:xfrm>
            <a:off x="5486400" y="1295401"/>
            <a:ext cx="4984622" cy="3958959"/>
            <a:chOff x="3627742" y="841641"/>
            <a:chExt cx="5326137" cy="4257730"/>
          </a:xfrm>
        </p:grpSpPr>
        <p:sp>
          <p:nvSpPr>
            <p:cNvPr id="133133" name="AutoShape 13"/>
            <p:cNvSpPr>
              <a:spLocks noChangeArrowheads="1"/>
            </p:cNvSpPr>
            <p:nvPr/>
          </p:nvSpPr>
          <p:spPr bwMode="auto">
            <a:xfrm>
              <a:off x="5360179" y="841641"/>
              <a:ext cx="1823757" cy="115976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34" name="Text Box 14"/>
            <p:cNvSpPr txBox="1">
              <a:spLocks noChangeArrowheads="1"/>
            </p:cNvSpPr>
            <p:nvPr/>
          </p:nvSpPr>
          <p:spPr bwMode="auto">
            <a:xfrm>
              <a:off x="5133215" y="909738"/>
              <a:ext cx="2132511" cy="102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b="1" i="1" dirty="0">
                  <a:solidFill>
                    <a:srgbClr val="000000"/>
                  </a:solidFill>
                  <a:latin typeface="Arial"/>
                </a:rPr>
                <a:t>Control</a:t>
              </a:r>
            </a:p>
            <a:p>
              <a:pPr algn="ctr"/>
              <a:r>
                <a:rPr lang="en-US" altLang="en-US" sz="2800" b="1" i="1" dirty="0">
                  <a:solidFill>
                    <a:srgbClr val="000000"/>
                  </a:solidFill>
                  <a:latin typeface="Arial"/>
                </a:rPr>
                <a:t> Software</a:t>
              </a:r>
            </a:p>
          </p:txBody>
        </p:sp>
        <p:sp>
          <p:nvSpPr>
            <p:cNvPr id="133150" name="Rectangle 30"/>
            <p:cNvSpPr>
              <a:spLocks noChangeArrowheads="1"/>
            </p:cNvSpPr>
            <p:nvPr/>
          </p:nvSpPr>
          <p:spPr bwMode="auto">
            <a:xfrm>
              <a:off x="4068364" y="2518094"/>
              <a:ext cx="4440753" cy="258127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000"/>
            </a:p>
          </p:txBody>
        </p:sp>
        <p:grpSp>
          <p:nvGrpSpPr>
            <p:cNvPr id="133151" name="Group 31"/>
            <p:cNvGrpSpPr>
              <a:grpSpLocks/>
            </p:cNvGrpSpPr>
            <p:nvPr/>
          </p:nvGrpSpPr>
          <p:grpSpPr bwMode="auto">
            <a:xfrm>
              <a:off x="5752788" y="3378520"/>
              <a:ext cx="1237796" cy="645319"/>
              <a:chOff x="4297" y="1312"/>
              <a:chExt cx="230" cy="122"/>
            </a:xfrm>
          </p:grpSpPr>
          <p:sp>
            <p:nvSpPr>
              <p:cNvPr id="133152" name="Rectangle 32"/>
              <p:cNvSpPr>
                <a:spLocks noChangeArrowheads="1"/>
              </p:cNvSpPr>
              <p:nvPr/>
            </p:nvSpPr>
            <p:spPr bwMode="auto">
              <a:xfrm>
                <a:off x="4297" y="1312"/>
                <a:ext cx="230" cy="12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pic>
            <p:nvPicPr>
              <p:cNvPr id="133153" name="Picture 33" descr="C:\henrique\JPL Work\Projects\Ice\darts-illustration.tif"/>
              <p:cNvPicPr>
                <a:picLocks noChangeAspect="1" noChangeArrowheads="1"/>
              </p:cNvPicPr>
              <p:nvPr/>
            </p:nvPicPr>
            <p:blipFill>
              <a:blip r:embed="rId3" cstate="print">
                <a:lum bright="-86000" contrast="100000"/>
                <a:extLst>
                  <a:ext uri="{28A0092B-C50C-407E-A947-70E740481C1C}">
                    <a14:useLocalDpi xmlns:a14="http://schemas.microsoft.com/office/drawing/2010/main" val="0"/>
                  </a:ext>
                </a:extLst>
              </a:blip>
              <a:srcRect l="19502" t="29659" r="11963" b="39282"/>
              <a:stretch>
                <a:fillRect/>
              </a:stretch>
            </p:blipFill>
            <p:spPr bwMode="auto">
              <a:xfrm>
                <a:off x="4298" y="1314"/>
                <a:ext cx="2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4" name="Rectangle 34"/>
              <p:cNvSpPr>
                <a:spLocks noChangeArrowheads="1"/>
              </p:cNvSpPr>
              <p:nvPr/>
            </p:nvSpPr>
            <p:spPr bwMode="auto">
              <a:xfrm>
                <a:off x="4356" y="1314"/>
                <a:ext cx="121" cy="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55" name="Rectangle 35"/>
              <p:cNvSpPr>
                <a:spLocks noChangeArrowheads="1"/>
              </p:cNvSpPr>
              <p:nvPr/>
            </p:nvSpPr>
            <p:spPr bwMode="auto">
              <a:xfrm>
                <a:off x="4380" y="1396"/>
                <a:ext cx="32" cy="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56" name="Rectangle 36"/>
              <p:cNvSpPr>
                <a:spLocks noChangeArrowheads="1"/>
              </p:cNvSpPr>
              <p:nvPr/>
            </p:nvSpPr>
            <p:spPr bwMode="auto">
              <a:xfrm>
                <a:off x="4437" y="1399"/>
                <a:ext cx="32" cy="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57" name="Rectangle 37"/>
              <p:cNvSpPr>
                <a:spLocks noChangeArrowheads="1"/>
              </p:cNvSpPr>
              <p:nvPr/>
            </p:nvSpPr>
            <p:spPr bwMode="auto">
              <a:xfrm>
                <a:off x="4432" y="1390"/>
                <a:ext cx="8" cy="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sp>
          <p:nvSpPr>
            <p:cNvPr id="133158" name="Line 38"/>
            <p:cNvSpPr>
              <a:spLocks noChangeShapeType="1"/>
            </p:cNvSpPr>
            <p:nvPr/>
          </p:nvSpPr>
          <p:spPr bwMode="auto">
            <a:xfrm>
              <a:off x="7880648" y="2987145"/>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nvGrpSpPr>
            <p:cNvPr id="133159" name="Group 39"/>
            <p:cNvGrpSpPr>
              <a:grpSpLocks/>
            </p:cNvGrpSpPr>
            <p:nvPr/>
          </p:nvGrpSpPr>
          <p:grpSpPr bwMode="auto">
            <a:xfrm>
              <a:off x="7682856" y="2804903"/>
              <a:ext cx="366873" cy="1720851"/>
              <a:chOff x="3744" y="3552"/>
              <a:chExt cx="115" cy="576"/>
            </a:xfrm>
          </p:grpSpPr>
          <p:sp>
            <p:nvSpPr>
              <p:cNvPr id="133160" name="Oval 40"/>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1" name="Oval 41"/>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2" name="Oval 42"/>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sp>
          <p:nvSpPr>
            <p:cNvPr id="133163" name="Text Box 43"/>
            <p:cNvSpPr txBox="1">
              <a:spLocks noChangeArrowheads="1"/>
            </p:cNvSpPr>
            <p:nvPr/>
          </p:nvSpPr>
          <p:spPr bwMode="auto">
            <a:xfrm>
              <a:off x="4086851" y="4562160"/>
              <a:ext cx="1730396" cy="49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i="1" dirty="0">
                  <a:solidFill>
                    <a:srgbClr val="000000"/>
                  </a:solidFill>
                  <a:latin typeface="Arial"/>
                </a:rPr>
                <a:t>Actuators</a:t>
              </a:r>
            </a:p>
          </p:txBody>
        </p:sp>
        <p:sp>
          <p:nvSpPr>
            <p:cNvPr id="133164" name="Text Box 44"/>
            <p:cNvSpPr txBox="1">
              <a:spLocks noChangeArrowheads="1"/>
            </p:cNvSpPr>
            <p:nvPr/>
          </p:nvSpPr>
          <p:spPr bwMode="auto">
            <a:xfrm>
              <a:off x="6955841" y="4562160"/>
              <a:ext cx="1492312" cy="49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i="1" dirty="0">
                  <a:solidFill>
                    <a:srgbClr val="000000"/>
                  </a:solidFill>
                  <a:latin typeface="Arial"/>
                </a:rPr>
                <a:t>Sensors</a:t>
              </a:r>
            </a:p>
          </p:txBody>
        </p:sp>
        <p:sp>
          <p:nvSpPr>
            <p:cNvPr id="133165" name="Line 45"/>
            <p:cNvSpPr>
              <a:spLocks noChangeShapeType="1"/>
            </p:cNvSpPr>
            <p:nvPr/>
          </p:nvSpPr>
          <p:spPr bwMode="auto">
            <a:xfrm>
              <a:off x="4878674" y="3049885"/>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nvGrpSpPr>
            <p:cNvPr id="133166" name="Group 46"/>
            <p:cNvGrpSpPr>
              <a:grpSpLocks/>
            </p:cNvGrpSpPr>
            <p:nvPr/>
          </p:nvGrpSpPr>
          <p:grpSpPr bwMode="auto">
            <a:xfrm>
              <a:off x="4680882" y="2804903"/>
              <a:ext cx="366873" cy="1720851"/>
              <a:chOff x="3744" y="3552"/>
              <a:chExt cx="115" cy="576"/>
            </a:xfrm>
          </p:grpSpPr>
          <p:sp>
            <p:nvSpPr>
              <p:cNvPr id="133167" name="Oval 47"/>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8" name="Oval 48"/>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69" name="Oval 49"/>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grpSp>
          <p:nvGrpSpPr>
            <p:cNvPr id="133170" name="Group 50"/>
            <p:cNvGrpSpPr>
              <a:grpSpLocks/>
            </p:cNvGrpSpPr>
            <p:nvPr/>
          </p:nvGrpSpPr>
          <p:grpSpPr bwMode="auto">
            <a:xfrm>
              <a:off x="5047755" y="3041230"/>
              <a:ext cx="705032" cy="1313614"/>
              <a:chOff x="2304" y="2160"/>
              <a:chExt cx="240" cy="418"/>
            </a:xfrm>
          </p:grpSpPr>
          <p:sp>
            <p:nvSpPr>
              <p:cNvPr id="133171" name="Line 51"/>
              <p:cNvSpPr>
                <a:spLocks noChangeShapeType="1"/>
              </p:cNvSpPr>
              <p:nvPr/>
            </p:nvSpPr>
            <p:spPr bwMode="auto">
              <a:xfrm>
                <a:off x="2304" y="2160"/>
                <a:ext cx="240" cy="14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2" name="Line 52"/>
              <p:cNvSpPr>
                <a:spLocks noChangeShapeType="1"/>
              </p:cNvSpPr>
              <p:nvPr/>
            </p:nvSpPr>
            <p:spPr bwMode="auto">
              <a:xfrm>
                <a:off x="2304" y="2366"/>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3" name="Line 53"/>
              <p:cNvSpPr>
                <a:spLocks noChangeShapeType="1"/>
              </p:cNvSpPr>
              <p:nvPr/>
            </p:nvSpPr>
            <p:spPr bwMode="auto">
              <a:xfrm flipV="1">
                <a:off x="2304" y="2413"/>
                <a:ext cx="240" cy="16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grpSp>
          <p:nvGrpSpPr>
            <p:cNvPr id="133174" name="Group 54"/>
            <p:cNvGrpSpPr>
              <a:grpSpLocks/>
            </p:cNvGrpSpPr>
            <p:nvPr/>
          </p:nvGrpSpPr>
          <p:grpSpPr bwMode="auto">
            <a:xfrm flipH="1">
              <a:off x="6979720" y="3029623"/>
              <a:ext cx="705033" cy="1270231"/>
              <a:chOff x="2304" y="2160"/>
              <a:chExt cx="240" cy="418"/>
            </a:xfrm>
          </p:grpSpPr>
          <p:sp>
            <p:nvSpPr>
              <p:cNvPr id="133175" name="Line 55"/>
              <p:cNvSpPr>
                <a:spLocks noChangeShapeType="1"/>
              </p:cNvSpPr>
              <p:nvPr/>
            </p:nvSpPr>
            <p:spPr bwMode="auto">
              <a:xfrm>
                <a:off x="2304" y="2160"/>
                <a:ext cx="240" cy="144"/>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6" name="Line 56"/>
              <p:cNvSpPr>
                <a:spLocks noChangeShapeType="1"/>
              </p:cNvSpPr>
              <p:nvPr/>
            </p:nvSpPr>
            <p:spPr bwMode="auto">
              <a:xfrm>
                <a:off x="2304" y="2366"/>
                <a:ext cx="24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sp>
            <p:nvSpPr>
              <p:cNvPr id="133177" name="Line 57"/>
              <p:cNvSpPr>
                <a:spLocks noChangeShapeType="1"/>
              </p:cNvSpPr>
              <p:nvPr/>
            </p:nvSpPr>
            <p:spPr bwMode="auto">
              <a:xfrm flipV="1">
                <a:off x="2304" y="2413"/>
                <a:ext cx="240" cy="165"/>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118"/>
              </a:p>
            </p:txBody>
          </p:sp>
        </p:grpSp>
        <p:sp>
          <p:nvSpPr>
            <p:cNvPr id="11" name="Freeform 10"/>
            <p:cNvSpPr/>
            <p:nvPr/>
          </p:nvSpPr>
          <p:spPr bwMode="auto">
            <a:xfrm>
              <a:off x="7162800" y="1371600"/>
              <a:ext cx="1791079" cy="2504741"/>
            </a:xfrm>
            <a:custGeom>
              <a:avLst/>
              <a:gdLst>
                <a:gd name="connsiteX0" fmla="*/ 0 w 1443789"/>
                <a:gd name="connsiteY0" fmla="*/ 0 h 2290812"/>
                <a:gd name="connsiteX1" fmla="*/ 1443789 w 1443789"/>
                <a:gd name="connsiteY1" fmla="*/ 2290812 h 2290812"/>
                <a:gd name="connsiteX0" fmla="*/ 0 w 1443789"/>
                <a:gd name="connsiteY0" fmla="*/ 0 h 2290812"/>
                <a:gd name="connsiteX1" fmla="*/ 543471 w 1443789"/>
                <a:gd name="connsiteY1" fmla="*/ 825622 h 2290812"/>
                <a:gd name="connsiteX2" fmla="*/ 1443789 w 1443789"/>
                <a:gd name="connsiteY2" fmla="*/ 2290812 h 2290812"/>
                <a:gd name="connsiteX0" fmla="*/ 0 w 1443789"/>
                <a:gd name="connsiteY0" fmla="*/ 0 h 2290812"/>
                <a:gd name="connsiteX1" fmla="*/ 1443789 w 1443789"/>
                <a:gd name="connsiteY1" fmla="*/ 2290812 h 2290812"/>
                <a:gd name="connsiteX0" fmla="*/ 0 w 1443789"/>
                <a:gd name="connsiteY0" fmla="*/ 0 h 2290812"/>
                <a:gd name="connsiteX1" fmla="*/ 532964 w 1443789"/>
                <a:gd name="connsiteY1" fmla="*/ 834476 h 2290812"/>
                <a:gd name="connsiteX2" fmla="*/ 1443789 w 1443789"/>
                <a:gd name="connsiteY2" fmla="*/ 2290812 h 2290812"/>
                <a:gd name="connsiteX0" fmla="*/ 0 w 2876110"/>
                <a:gd name="connsiteY0" fmla="*/ 70 h 2290882"/>
                <a:gd name="connsiteX1" fmla="*/ 2876110 w 2876110"/>
                <a:gd name="connsiteY1" fmla="*/ 2284 h 2290882"/>
                <a:gd name="connsiteX2" fmla="*/ 1443789 w 2876110"/>
                <a:gd name="connsiteY2" fmla="*/ 2290882 h 2290882"/>
                <a:gd name="connsiteX0" fmla="*/ 0 w 2930055"/>
                <a:gd name="connsiteY0" fmla="*/ 0 h 2290812"/>
                <a:gd name="connsiteX1" fmla="*/ 2876110 w 2930055"/>
                <a:gd name="connsiteY1" fmla="*/ 2214 h 2290812"/>
                <a:gd name="connsiteX2" fmla="*/ 1846387 w 2930055"/>
                <a:gd name="connsiteY2" fmla="*/ 976137 h 2290812"/>
                <a:gd name="connsiteX3" fmla="*/ 1443789 w 2930055"/>
                <a:gd name="connsiteY3" fmla="*/ 2290812 h 2290812"/>
                <a:gd name="connsiteX0" fmla="*/ 0 w 3019618"/>
                <a:gd name="connsiteY0" fmla="*/ 0 h 2351957"/>
                <a:gd name="connsiteX1" fmla="*/ 2876110 w 3019618"/>
                <a:gd name="connsiteY1" fmla="*/ 2214 h 2351957"/>
                <a:gd name="connsiteX2" fmla="*/ 2697485 w 3019618"/>
                <a:gd name="connsiteY2" fmla="*/ 2206823 h 2351957"/>
                <a:gd name="connsiteX3" fmla="*/ 1443789 w 3019618"/>
                <a:gd name="connsiteY3" fmla="*/ 2290812 h 2351957"/>
                <a:gd name="connsiteX0" fmla="*/ 0 w 2876110"/>
                <a:gd name="connsiteY0" fmla="*/ 0 h 2351957"/>
                <a:gd name="connsiteX1" fmla="*/ 2876110 w 2876110"/>
                <a:gd name="connsiteY1" fmla="*/ 2214 h 2351957"/>
                <a:gd name="connsiteX2" fmla="*/ 2697485 w 2876110"/>
                <a:gd name="connsiteY2" fmla="*/ 2206823 h 2351957"/>
                <a:gd name="connsiteX3" fmla="*/ 1443789 w 2876110"/>
                <a:gd name="connsiteY3" fmla="*/ 2290812 h 2351957"/>
                <a:gd name="connsiteX0" fmla="*/ 0 w 2876110"/>
                <a:gd name="connsiteY0" fmla="*/ 0 h 2290812"/>
                <a:gd name="connsiteX1" fmla="*/ 2876110 w 2876110"/>
                <a:gd name="connsiteY1" fmla="*/ 2214 h 2290812"/>
                <a:gd name="connsiteX2" fmla="*/ 2697485 w 2876110"/>
                <a:gd name="connsiteY2" fmla="*/ 2206823 h 2290812"/>
                <a:gd name="connsiteX3" fmla="*/ 1443789 w 2876110"/>
                <a:gd name="connsiteY3" fmla="*/ 2290812 h 2290812"/>
                <a:gd name="connsiteX0" fmla="*/ 0 w 2876110"/>
                <a:gd name="connsiteY0" fmla="*/ 0 h 2330776"/>
                <a:gd name="connsiteX1" fmla="*/ 2876110 w 2876110"/>
                <a:gd name="connsiteY1" fmla="*/ 2214 h 2330776"/>
                <a:gd name="connsiteX2" fmla="*/ 2834081 w 2876110"/>
                <a:gd name="connsiteY2" fmla="*/ 2330776 h 2330776"/>
                <a:gd name="connsiteX3" fmla="*/ 1443789 w 2876110"/>
                <a:gd name="connsiteY3" fmla="*/ 2290812 h 2330776"/>
                <a:gd name="connsiteX0" fmla="*/ 0 w 2876110"/>
                <a:gd name="connsiteY0" fmla="*/ 0 h 2313069"/>
                <a:gd name="connsiteX1" fmla="*/ 2876110 w 2876110"/>
                <a:gd name="connsiteY1" fmla="*/ 2214 h 2313069"/>
                <a:gd name="connsiteX2" fmla="*/ 2834082 w 2876110"/>
                <a:gd name="connsiteY2" fmla="*/ 2313069 h 2313069"/>
                <a:gd name="connsiteX3" fmla="*/ 1443789 w 2876110"/>
                <a:gd name="connsiteY3" fmla="*/ 2290812 h 2313069"/>
                <a:gd name="connsiteX0" fmla="*/ 0 w 2897126"/>
                <a:gd name="connsiteY0" fmla="*/ 0 h 2313069"/>
                <a:gd name="connsiteX1" fmla="*/ 2876110 w 2897126"/>
                <a:gd name="connsiteY1" fmla="*/ 2214 h 2313069"/>
                <a:gd name="connsiteX2" fmla="*/ 2897126 w 2897126"/>
                <a:gd name="connsiteY2" fmla="*/ 2313069 h 2313069"/>
                <a:gd name="connsiteX3" fmla="*/ 1443789 w 2897126"/>
                <a:gd name="connsiteY3" fmla="*/ 2290812 h 2313069"/>
                <a:gd name="connsiteX0" fmla="*/ 0 w 2897126"/>
                <a:gd name="connsiteY0" fmla="*/ 0 h 2295361"/>
                <a:gd name="connsiteX1" fmla="*/ 2876110 w 2897126"/>
                <a:gd name="connsiteY1" fmla="*/ 2214 h 2295361"/>
                <a:gd name="connsiteX2" fmla="*/ 2897126 w 2897126"/>
                <a:gd name="connsiteY2" fmla="*/ 2295361 h 2295361"/>
                <a:gd name="connsiteX3" fmla="*/ 1443789 w 2897126"/>
                <a:gd name="connsiteY3" fmla="*/ 2290812 h 2295361"/>
                <a:gd name="connsiteX0" fmla="*/ 0 w 2897126"/>
                <a:gd name="connsiteY0" fmla="*/ 19492 h 2314853"/>
                <a:gd name="connsiteX1" fmla="*/ 1543027 w 2897126"/>
                <a:gd name="connsiteY1" fmla="*/ 0 h 2314853"/>
                <a:gd name="connsiteX2" fmla="*/ 2897126 w 2897126"/>
                <a:gd name="connsiteY2" fmla="*/ 2314853 h 2314853"/>
                <a:gd name="connsiteX3" fmla="*/ 1443789 w 2897126"/>
                <a:gd name="connsiteY3" fmla="*/ 2310304 h 2314853"/>
                <a:gd name="connsiteX0" fmla="*/ 0 w 1905364"/>
                <a:gd name="connsiteY0" fmla="*/ 19492 h 2347412"/>
                <a:gd name="connsiteX1" fmla="*/ 1543027 w 1905364"/>
                <a:gd name="connsiteY1" fmla="*/ 0 h 2347412"/>
                <a:gd name="connsiteX2" fmla="*/ 1905364 w 1905364"/>
                <a:gd name="connsiteY2" fmla="*/ 2347412 h 2347412"/>
                <a:gd name="connsiteX3" fmla="*/ 1443789 w 1905364"/>
                <a:gd name="connsiteY3" fmla="*/ 2310304 h 2347412"/>
                <a:gd name="connsiteX0" fmla="*/ 0 w 1905364"/>
                <a:gd name="connsiteY0" fmla="*/ 0 h 2327920"/>
                <a:gd name="connsiteX1" fmla="*/ 1871467 w 1905364"/>
                <a:gd name="connsiteY1" fmla="*/ 13067 h 2327920"/>
                <a:gd name="connsiteX2" fmla="*/ 1905364 w 1905364"/>
                <a:gd name="connsiteY2" fmla="*/ 2327920 h 2327920"/>
                <a:gd name="connsiteX3" fmla="*/ 1443789 w 1905364"/>
                <a:gd name="connsiteY3" fmla="*/ 2290812 h 2327920"/>
                <a:gd name="connsiteX0" fmla="*/ 0 w 1918243"/>
                <a:gd name="connsiteY0" fmla="*/ 0 h 2290812"/>
                <a:gd name="connsiteX1" fmla="*/ 1871467 w 1918243"/>
                <a:gd name="connsiteY1" fmla="*/ 13067 h 2290812"/>
                <a:gd name="connsiteX2" fmla="*/ 1918243 w 1918243"/>
                <a:gd name="connsiteY2" fmla="*/ 2262802 h 2290812"/>
                <a:gd name="connsiteX3" fmla="*/ 1443789 w 1918243"/>
                <a:gd name="connsiteY3" fmla="*/ 2290812 h 2290812"/>
                <a:gd name="connsiteX0" fmla="*/ 0 w 1931123"/>
                <a:gd name="connsiteY0" fmla="*/ 0 h 2290812"/>
                <a:gd name="connsiteX1" fmla="*/ 1871467 w 1931123"/>
                <a:gd name="connsiteY1" fmla="*/ 13067 h 2290812"/>
                <a:gd name="connsiteX2" fmla="*/ 1931123 w 1931123"/>
                <a:gd name="connsiteY2" fmla="*/ 2279082 h 2290812"/>
                <a:gd name="connsiteX3" fmla="*/ 1443789 w 1931123"/>
                <a:gd name="connsiteY3" fmla="*/ 2290812 h 2290812"/>
                <a:gd name="connsiteX0" fmla="*/ 0 w 1950443"/>
                <a:gd name="connsiteY0" fmla="*/ 0 h 2300788"/>
                <a:gd name="connsiteX1" fmla="*/ 1871467 w 1950443"/>
                <a:gd name="connsiteY1" fmla="*/ 13067 h 2300788"/>
                <a:gd name="connsiteX2" fmla="*/ 1950443 w 1950443"/>
                <a:gd name="connsiteY2" fmla="*/ 2300788 h 2300788"/>
                <a:gd name="connsiteX3" fmla="*/ 1443789 w 1950443"/>
                <a:gd name="connsiteY3" fmla="*/ 2290812 h 2300788"/>
                <a:gd name="connsiteX0" fmla="*/ 0 w 1993827"/>
                <a:gd name="connsiteY0" fmla="*/ 0 h 2300788"/>
                <a:gd name="connsiteX1" fmla="*/ 1993827 w 1993827"/>
                <a:gd name="connsiteY1" fmla="*/ 34772 h 2300788"/>
                <a:gd name="connsiteX2" fmla="*/ 1950443 w 1993827"/>
                <a:gd name="connsiteY2" fmla="*/ 2300788 h 2300788"/>
                <a:gd name="connsiteX3" fmla="*/ 1443789 w 1993827"/>
                <a:gd name="connsiteY3" fmla="*/ 2290812 h 2300788"/>
                <a:gd name="connsiteX0" fmla="*/ 0 w 1950443"/>
                <a:gd name="connsiteY0" fmla="*/ 0 h 2300788"/>
                <a:gd name="connsiteX1" fmla="*/ 1948747 w 1950443"/>
                <a:gd name="connsiteY1" fmla="*/ 34772 h 2300788"/>
                <a:gd name="connsiteX2" fmla="*/ 1950443 w 1950443"/>
                <a:gd name="connsiteY2" fmla="*/ 2300788 h 2300788"/>
                <a:gd name="connsiteX3" fmla="*/ 1443789 w 1950443"/>
                <a:gd name="connsiteY3" fmla="*/ 2290812 h 2300788"/>
                <a:gd name="connsiteX0" fmla="*/ 0 w 1955224"/>
                <a:gd name="connsiteY0" fmla="*/ 3213 h 2304001"/>
                <a:gd name="connsiteX1" fmla="*/ 1955186 w 1955224"/>
                <a:gd name="connsiteY1" fmla="*/ 0 h 2304001"/>
                <a:gd name="connsiteX2" fmla="*/ 1950443 w 1955224"/>
                <a:gd name="connsiteY2" fmla="*/ 2304001 h 2304001"/>
                <a:gd name="connsiteX3" fmla="*/ 1443789 w 1955224"/>
                <a:gd name="connsiteY3" fmla="*/ 2294025 h 2304001"/>
              </a:gdLst>
              <a:ahLst/>
              <a:cxnLst>
                <a:cxn ang="0">
                  <a:pos x="connsiteX0" y="connsiteY0"/>
                </a:cxn>
                <a:cxn ang="0">
                  <a:pos x="connsiteX1" y="connsiteY1"/>
                </a:cxn>
                <a:cxn ang="0">
                  <a:pos x="connsiteX2" y="connsiteY2"/>
                </a:cxn>
                <a:cxn ang="0">
                  <a:pos x="connsiteX3" y="connsiteY3"/>
                </a:cxn>
              </a:cxnLst>
              <a:rect l="l" t="t" r="r" b="b"/>
              <a:pathLst>
                <a:path w="1955224" h="2304001">
                  <a:moveTo>
                    <a:pt x="0" y="3213"/>
                  </a:moveTo>
                  <a:lnTo>
                    <a:pt x="1955186" y="0"/>
                  </a:lnTo>
                  <a:cubicBezTo>
                    <a:pt x="1955751" y="755339"/>
                    <a:pt x="1949878" y="1548662"/>
                    <a:pt x="1950443" y="2304001"/>
                  </a:cubicBezTo>
                  <a:lnTo>
                    <a:pt x="1443789" y="2294025"/>
                  </a:lnTo>
                </a:path>
              </a:pathLst>
            </a:custGeom>
            <a:noFill/>
            <a:ln w="4127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75" name="Freeform 74"/>
            <p:cNvSpPr/>
            <p:nvPr/>
          </p:nvSpPr>
          <p:spPr bwMode="auto">
            <a:xfrm flipH="1">
              <a:off x="3627742" y="1375094"/>
              <a:ext cx="1763102" cy="2471750"/>
            </a:xfrm>
            <a:custGeom>
              <a:avLst/>
              <a:gdLst>
                <a:gd name="connsiteX0" fmla="*/ 0 w 1443789"/>
                <a:gd name="connsiteY0" fmla="*/ 0 h 2290812"/>
                <a:gd name="connsiteX1" fmla="*/ 1443789 w 1443789"/>
                <a:gd name="connsiteY1" fmla="*/ 2290812 h 2290812"/>
                <a:gd name="connsiteX0" fmla="*/ 0 w 1443789"/>
                <a:gd name="connsiteY0" fmla="*/ 0 h 2290812"/>
                <a:gd name="connsiteX1" fmla="*/ 543471 w 1443789"/>
                <a:gd name="connsiteY1" fmla="*/ 825622 h 2290812"/>
                <a:gd name="connsiteX2" fmla="*/ 1443789 w 1443789"/>
                <a:gd name="connsiteY2" fmla="*/ 2290812 h 2290812"/>
                <a:gd name="connsiteX0" fmla="*/ 0 w 1443789"/>
                <a:gd name="connsiteY0" fmla="*/ 0 h 2290812"/>
                <a:gd name="connsiteX1" fmla="*/ 1443789 w 1443789"/>
                <a:gd name="connsiteY1" fmla="*/ 2290812 h 2290812"/>
                <a:gd name="connsiteX0" fmla="*/ 0 w 1443789"/>
                <a:gd name="connsiteY0" fmla="*/ 0 h 2290812"/>
                <a:gd name="connsiteX1" fmla="*/ 532964 w 1443789"/>
                <a:gd name="connsiteY1" fmla="*/ 834476 h 2290812"/>
                <a:gd name="connsiteX2" fmla="*/ 1443789 w 1443789"/>
                <a:gd name="connsiteY2" fmla="*/ 2290812 h 2290812"/>
                <a:gd name="connsiteX0" fmla="*/ 0 w 2876110"/>
                <a:gd name="connsiteY0" fmla="*/ 70 h 2290882"/>
                <a:gd name="connsiteX1" fmla="*/ 2876110 w 2876110"/>
                <a:gd name="connsiteY1" fmla="*/ 2284 h 2290882"/>
                <a:gd name="connsiteX2" fmla="*/ 1443789 w 2876110"/>
                <a:gd name="connsiteY2" fmla="*/ 2290882 h 2290882"/>
                <a:gd name="connsiteX0" fmla="*/ 0 w 2930055"/>
                <a:gd name="connsiteY0" fmla="*/ 0 h 2290812"/>
                <a:gd name="connsiteX1" fmla="*/ 2876110 w 2930055"/>
                <a:gd name="connsiteY1" fmla="*/ 2214 h 2290812"/>
                <a:gd name="connsiteX2" fmla="*/ 1846387 w 2930055"/>
                <a:gd name="connsiteY2" fmla="*/ 976137 h 2290812"/>
                <a:gd name="connsiteX3" fmla="*/ 1443789 w 2930055"/>
                <a:gd name="connsiteY3" fmla="*/ 2290812 h 2290812"/>
                <a:gd name="connsiteX0" fmla="*/ 0 w 3019618"/>
                <a:gd name="connsiteY0" fmla="*/ 0 h 2351957"/>
                <a:gd name="connsiteX1" fmla="*/ 2876110 w 3019618"/>
                <a:gd name="connsiteY1" fmla="*/ 2214 h 2351957"/>
                <a:gd name="connsiteX2" fmla="*/ 2697485 w 3019618"/>
                <a:gd name="connsiteY2" fmla="*/ 2206823 h 2351957"/>
                <a:gd name="connsiteX3" fmla="*/ 1443789 w 3019618"/>
                <a:gd name="connsiteY3" fmla="*/ 2290812 h 2351957"/>
                <a:gd name="connsiteX0" fmla="*/ 0 w 2876110"/>
                <a:gd name="connsiteY0" fmla="*/ 0 h 2351957"/>
                <a:gd name="connsiteX1" fmla="*/ 2876110 w 2876110"/>
                <a:gd name="connsiteY1" fmla="*/ 2214 h 2351957"/>
                <a:gd name="connsiteX2" fmla="*/ 2697485 w 2876110"/>
                <a:gd name="connsiteY2" fmla="*/ 2206823 h 2351957"/>
                <a:gd name="connsiteX3" fmla="*/ 1443789 w 2876110"/>
                <a:gd name="connsiteY3" fmla="*/ 2290812 h 2351957"/>
                <a:gd name="connsiteX0" fmla="*/ 0 w 2876110"/>
                <a:gd name="connsiteY0" fmla="*/ 0 h 2290812"/>
                <a:gd name="connsiteX1" fmla="*/ 2876110 w 2876110"/>
                <a:gd name="connsiteY1" fmla="*/ 2214 h 2290812"/>
                <a:gd name="connsiteX2" fmla="*/ 2697485 w 2876110"/>
                <a:gd name="connsiteY2" fmla="*/ 2206823 h 2290812"/>
                <a:gd name="connsiteX3" fmla="*/ 1443789 w 2876110"/>
                <a:gd name="connsiteY3" fmla="*/ 2290812 h 2290812"/>
                <a:gd name="connsiteX0" fmla="*/ 0 w 2876110"/>
                <a:gd name="connsiteY0" fmla="*/ 0 h 2330776"/>
                <a:gd name="connsiteX1" fmla="*/ 2876110 w 2876110"/>
                <a:gd name="connsiteY1" fmla="*/ 2214 h 2330776"/>
                <a:gd name="connsiteX2" fmla="*/ 2834081 w 2876110"/>
                <a:gd name="connsiteY2" fmla="*/ 2330776 h 2330776"/>
                <a:gd name="connsiteX3" fmla="*/ 1443789 w 2876110"/>
                <a:gd name="connsiteY3" fmla="*/ 2290812 h 2330776"/>
                <a:gd name="connsiteX0" fmla="*/ 0 w 2876110"/>
                <a:gd name="connsiteY0" fmla="*/ 0 h 2313069"/>
                <a:gd name="connsiteX1" fmla="*/ 2876110 w 2876110"/>
                <a:gd name="connsiteY1" fmla="*/ 2214 h 2313069"/>
                <a:gd name="connsiteX2" fmla="*/ 2834082 w 2876110"/>
                <a:gd name="connsiteY2" fmla="*/ 2313069 h 2313069"/>
                <a:gd name="connsiteX3" fmla="*/ 1443789 w 2876110"/>
                <a:gd name="connsiteY3" fmla="*/ 2290812 h 2313069"/>
                <a:gd name="connsiteX0" fmla="*/ 0 w 2897126"/>
                <a:gd name="connsiteY0" fmla="*/ 0 h 2313069"/>
                <a:gd name="connsiteX1" fmla="*/ 2876110 w 2897126"/>
                <a:gd name="connsiteY1" fmla="*/ 2214 h 2313069"/>
                <a:gd name="connsiteX2" fmla="*/ 2897126 w 2897126"/>
                <a:gd name="connsiteY2" fmla="*/ 2313069 h 2313069"/>
                <a:gd name="connsiteX3" fmla="*/ 1443789 w 2897126"/>
                <a:gd name="connsiteY3" fmla="*/ 2290812 h 2313069"/>
                <a:gd name="connsiteX0" fmla="*/ 0 w 2897126"/>
                <a:gd name="connsiteY0" fmla="*/ 0 h 2295361"/>
                <a:gd name="connsiteX1" fmla="*/ 2876110 w 2897126"/>
                <a:gd name="connsiteY1" fmla="*/ 2214 h 2295361"/>
                <a:gd name="connsiteX2" fmla="*/ 2897126 w 2897126"/>
                <a:gd name="connsiteY2" fmla="*/ 2295361 h 2295361"/>
                <a:gd name="connsiteX3" fmla="*/ 1443789 w 2897126"/>
                <a:gd name="connsiteY3" fmla="*/ 2290812 h 2295361"/>
                <a:gd name="connsiteX0" fmla="*/ 0 w 2876110"/>
                <a:gd name="connsiteY0" fmla="*/ 0 h 2290876"/>
                <a:gd name="connsiteX1" fmla="*/ 2876110 w 2876110"/>
                <a:gd name="connsiteY1" fmla="*/ 2214 h 2290876"/>
                <a:gd name="connsiteX2" fmla="*/ 1944004 w 2876110"/>
                <a:gd name="connsiteY2" fmla="*/ 2268228 h 2290876"/>
                <a:gd name="connsiteX3" fmla="*/ 1443789 w 2876110"/>
                <a:gd name="connsiteY3" fmla="*/ 2290812 h 2290876"/>
                <a:gd name="connsiteX0" fmla="*/ 0 w 2000269"/>
                <a:gd name="connsiteY0" fmla="*/ 0 h 2290876"/>
                <a:gd name="connsiteX1" fmla="*/ 2000269 w 2000269"/>
                <a:gd name="connsiteY1" fmla="*/ 7641 h 2290876"/>
                <a:gd name="connsiteX2" fmla="*/ 1944004 w 2000269"/>
                <a:gd name="connsiteY2" fmla="*/ 2268228 h 2290876"/>
                <a:gd name="connsiteX3" fmla="*/ 1443789 w 2000269"/>
                <a:gd name="connsiteY3" fmla="*/ 2290812 h 2290876"/>
                <a:gd name="connsiteX0" fmla="*/ 0 w 2000269"/>
                <a:gd name="connsiteY0" fmla="*/ 0 h 2300787"/>
                <a:gd name="connsiteX1" fmla="*/ 2000269 w 2000269"/>
                <a:gd name="connsiteY1" fmla="*/ 7641 h 2300787"/>
                <a:gd name="connsiteX2" fmla="*/ 1944004 w 2000269"/>
                <a:gd name="connsiteY2" fmla="*/ 2300787 h 2300787"/>
                <a:gd name="connsiteX3" fmla="*/ 1443789 w 2000269"/>
                <a:gd name="connsiteY3" fmla="*/ 2290812 h 2300787"/>
                <a:gd name="connsiteX0" fmla="*/ 0 w 2000269"/>
                <a:gd name="connsiteY0" fmla="*/ 0 h 2290893"/>
                <a:gd name="connsiteX1" fmla="*/ 2000269 w 2000269"/>
                <a:gd name="connsiteY1" fmla="*/ 7641 h 2290893"/>
                <a:gd name="connsiteX2" fmla="*/ 1924684 w 2000269"/>
                <a:gd name="connsiteY2" fmla="*/ 2273654 h 2290893"/>
                <a:gd name="connsiteX3" fmla="*/ 1443789 w 2000269"/>
                <a:gd name="connsiteY3" fmla="*/ 2290812 h 2290893"/>
                <a:gd name="connsiteX0" fmla="*/ 0 w 2000269"/>
                <a:gd name="connsiteY0" fmla="*/ 0 h 2273654"/>
                <a:gd name="connsiteX1" fmla="*/ 2000269 w 2000269"/>
                <a:gd name="connsiteY1" fmla="*/ 7641 h 2273654"/>
                <a:gd name="connsiteX2" fmla="*/ 1924684 w 2000269"/>
                <a:gd name="connsiteY2" fmla="*/ 2273654 h 2273654"/>
                <a:gd name="connsiteX3" fmla="*/ 1450229 w 2000269"/>
                <a:gd name="connsiteY3" fmla="*/ 2258253 h 2273654"/>
                <a:gd name="connsiteX0" fmla="*/ 0 w 2000269"/>
                <a:gd name="connsiteY0" fmla="*/ 0 h 2273654"/>
                <a:gd name="connsiteX1" fmla="*/ 2000269 w 2000269"/>
                <a:gd name="connsiteY1" fmla="*/ 7641 h 2273654"/>
                <a:gd name="connsiteX2" fmla="*/ 1924684 w 2000269"/>
                <a:gd name="connsiteY2" fmla="*/ 2273654 h 2273654"/>
                <a:gd name="connsiteX3" fmla="*/ 1450229 w 2000269"/>
                <a:gd name="connsiteY3" fmla="*/ 2269106 h 2273654"/>
                <a:gd name="connsiteX0" fmla="*/ 0 w 1924684"/>
                <a:gd name="connsiteY0" fmla="*/ 0 h 2273654"/>
                <a:gd name="connsiteX1" fmla="*/ 1922989 w 1924684"/>
                <a:gd name="connsiteY1" fmla="*/ 29347 h 2273654"/>
                <a:gd name="connsiteX2" fmla="*/ 1924684 w 1924684"/>
                <a:gd name="connsiteY2" fmla="*/ 2273654 h 2273654"/>
                <a:gd name="connsiteX3" fmla="*/ 1450229 w 1924684"/>
                <a:gd name="connsiteY3" fmla="*/ 2269106 h 2273654"/>
                <a:gd name="connsiteX0" fmla="*/ 0 w 1924684"/>
                <a:gd name="connsiteY0" fmla="*/ 0 h 2273654"/>
                <a:gd name="connsiteX1" fmla="*/ 1922989 w 1924684"/>
                <a:gd name="connsiteY1" fmla="*/ 2215 h 2273654"/>
                <a:gd name="connsiteX2" fmla="*/ 1924684 w 1924684"/>
                <a:gd name="connsiteY2" fmla="*/ 2273654 h 2273654"/>
                <a:gd name="connsiteX3" fmla="*/ 1450229 w 1924684"/>
                <a:gd name="connsiteY3" fmla="*/ 2269106 h 2273654"/>
              </a:gdLst>
              <a:ahLst/>
              <a:cxnLst>
                <a:cxn ang="0">
                  <a:pos x="connsiteX0" y="connsiteY0"/>
                </a:cxn>
                <a:cxn ang="0">
                  <a:pos x="connsiteX1" y="connsiteY1"/>
                </a:cxn>
                <a:cxn ang="0">
                  <a:pos x="connsiteX2" y="connsiteY2"/>
                </a:cxn>
                <a:cxn ang="0">
                  <a:pos x="connsiteX3" y="connsiteY3"/>
                </a:cxn>
              </a:cxnLst>
              <a:rect l="l" t="t" r="r" b="b"/>
              <a:pathLst>
                <a:path w="1924684" h="2273654">
                  <a:moveTo>
                    <a:pt x="0" y="0"/>
                  </a:moveTo>
                  <a:lnTo>
                    <a:pt x="1922989" y="2215"/>
                  </a:lnTo>
                  <a:lnTo>
                    <a:pt x="1924684" y="2273654"/>
                  </a:lnTo>
                  <a:cubicBezTo>
                    <a:pt x="1440238" y="2272138"/>
                    <a:pt x="1934675" y="2270622"/>
                    <a:pt x="1450229" y="2269106"/>
                  </a:cubicBezTo>
                </a:path>
              </a:pathLst>
            </a:custGeom>
            <a:noFill/>
            <a:ln w="412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a:p>
          </p:txBody>
        </p:sp>
      </p:grpSp>
      <p:sp>
        <p:nvSpPr>
          <p:cNvPr id="39" name="Freeform 38"/>
          <p:cNvSpPr/>
          <p:nvPr/>
        </p:nvSpPr>
        <p:spPr bwMode="auto">
          <a:xfrm>
            <a:off x="5967440" y="1206264"/>
            <a:ext cx="4087339" cy="3670537"/>
          </a:xfrm>
          <a:custGeom>
            <a:avLst/>
            <a:gdLst>
              <a:gd name="connsiteX0" fmla="*/ 2692958 w 6638150"/>
              <a:gd name="connsiteY0" fmla="*/ 2110960 h 5672208"/>
              <a:gd name="connsiteX1" fmla="*/ 2741085 w 6638150"/>
              <a:gd name="connsiteY1" fmla="*/ 5133293 h 5672208"/>
              <a:gd name="connsiteX2" fmla="*/ 575400 w 6638150"/>
              <a:gd name="connsiteY2" fmla="*/ 5075541 h 5672208"/>
              <a:gd name="connsiteX3" fmla="*/ 459897 w 6638150"/>
              <a:gd name="connsiteY3" fmla="*/ 850051 h 5672208"/>
              <a:gd name="connsiteX4" fmla="*/ 5984798 w 6638150"/>
              <a:gd name="connsiteY4" fmla="*/ 368787 h 5672208"/>
              <a:gd name="connsiteX5" fmla="*/ 6350558 w 6638150"/>
              <a:gd name="connsiteY5" fmla="*/ 5133293 h 5672208"/>
              <a:gd name="connsiteX6" fmla="*/ 4348503 w 6638150"/>
              <a:gd name="connsiteY6" fmla="*/ 5219920 h 5672208"/>
              <a:gd name="connsiteX7" fmla="*/ 4387005 w 6638150"/>
              <a:gd name="connsiteY7" fmla="*/ 2072459 h 5672208"/>
              <a:gd name="connsiteX8" fmla="*/ 5022272 w 6638150"/>
              <a:gd name="connsiteY8" fmla="*/ 2130211 h 5672208"/>
              <a:gd name="connsiteX0" fmla="*/ 2692958 w 6638150"/>
              <a:gd name="connsiteY0" fmla="*/ 2110960 h 5672208"/>
              <a:gd name="connsiteX1" fmla="*/ 2741085 w 6638150"/>
              <a:gd name="connsiteY1" fmla="*/ 5133293 h 5672208"/>
              <a:gd name="connsiteX2" fmla="*/ 575400 w 6638150"/>
              <a:gd name="connsiteY2" fmla="*/ 5075541 h 5672208"/>
              <a:gd name="connsiteX3" fmla="*/ 459897 w 6638150"/>
              <a:gd name="connsiteY3" fmla="*/ 850051 h 5672208"/>
              <a:gd name="connsiteX4" fmla="*/ 5984798 w 6638150"/>
              <a:gd name="connsiteY4" fmla="*/ 368787 h 5672208"/>
              <a:gd name="connsiteX5" fmla="*/ 6350558 w 6638150"/>
              <a:gd name="connsiteY5" fmla="*/ 5133293 h 5672208"/>
              <a:gd name="connsiteX6" fmla="*/ 4348503 w 6638150"/>
              <a:gd name="connsiteY6" fmla="*/ 5219920 h 5672208"/>
              <a:gd name="connsiteX7" fmla="*/ 4387005 w 6638150"/>
              <a:gd name="connsiteY7" fmla="*/ 2072459 h 5672208"/>
              <a:gd name="connsiteX8" fmla="*/ 5022272 w 6638150"/>
              <a:gd name="connsiteY8" fmla="*/ 2130211 h 5672208"/>
              <a:gd name="connsiteX9" fmla="*/ 2692958 w 6638150"/>
              <a:gd name="connsiteY9" fmla="*/ 2110960 h 5672208"/>
              <a:gd name="connsiteX0" fmla="*/ 2692958 w 6638150"/>
              <a:gd name="connsiteY0" fmla="*/ 2110960 h 5672208"/>
              <a:gd name="connsiteX1" fmla="*/ 2741085 w 6638150"/>
              <a:gd name="connsiteY1" fmla="*/ 5133293 h 5672208"/>
              <a:gd name="connsiteX2" fmla="*/ 575400 w 6638150"/>
              <a:gd name="connsiteY2" fmla="*/ 5075541 h 5672208"/>
              <a:gd name="connsiteX3" fmla="*/ 459897 w 6638150"/>
              <a:gd name="connsiteY3" fmla="*/ 850051 h 5672208"/>
              <a:gd name="connsiteX4" fmla="*/ 5984798 w 6638150"/>
              <a:gd name="connsiteY4" fmla="*/ 368787 h 5672208"/>
              <a:gd name="connsiteX5" fmla="*/ 6350558 w 6638150"/>
              <a:gd name="connsiteY5" fmla="*/ 5133293 h 5672208"/>
              <a:gd name="connsiteX6" fmla="*/ 4348503 w 6638150"/>
              <a:gd name="connsiteY6" fmla="*/ 5219920 h 5672208"/>
              <a:gd name="connsiteX7" fmla="*/ 4387005 w 6638150"/>
              <a:gd name="connsiteY7" fmla="*/ 2072459 h 5672208"/>
              <a:gd name="connsiteX8" fmla="*/ 3838364 w 6638150"/>
              <a:gd name="connsiteY8" fmla="*/ 2207213 h 5672208"/>
              <a:gd name="connsiteX9" fmla="*/ 2692958 w 6638150"/>
              <a:gd name="connsiteY9" fmla="*/ 2110960 h 5672208"/>
              <a:gd name="connsiteX0" fmla="*/ 2692958 w 6638150"/>
              <a:gd name="connsiteY0" fmla="*/ 2110960 h 5672208"/>
              <a:gd name="connsiteX1" fmla="*/ 2741085 w 6638150"/>
              <a:gd name="connsiteY1" fmla="*/ 5133293 h 5672208"/>
              <a:gd name="connsiteX2" fmla="*/ 575400 w 6638150"/>
              <a:gd name="connsiteY2" fmla="*/ 5075541 h 5672208"/>
              <a:gd name="connsiteX3" fmla="*/ 459897 w 6638150"/>
              <a:gd name="connsiteY3" fmla="*/ 850051 h 5672208"/>
              <a:gd name="connsiteX4" fmla="*/ 5984798 w 6638150"/>
              <a:gd name="connsiteY4" fmla="*/ 368787 h 5672208"/>
              <a:gd name="connsiteX5" fmla="*/ 6350558 w 6638150"/>
              <a:gd name="connsiteY5" fmla="*/ 5133293 h 5672208"/>
              <a:gd name="connsiteX6" fmla="*/ 4348503 w 6638150"/>
              <a:gd name="connsiteY6" fmla="*/ 5219920 h 5672208"/>
              <a:gd name="connsiteX7" fmla="*/ 4387005 w 6638150"/>
              <a:gd name="connsiteY7" fmla="*/ 2072459 h 5672208"/>
              <a:gd name="connsiteX8" fmla="*/ 3838364 w 6638150"/>
              <a:gd name="connsiteY8" fmla="*/ 2207213 h 5672208"/>
              <a:gd name="connsiteX9" fmla="*/ 2692958 w 6638150"/>
              <a:gd name="connsiteY9" fmla="*/ 2110960 h 5672208"/>
              <a:gd name="connsiteX0" fmla="*/ 2692958 w 6638150"/>
              <a:gd name="connsiteY0" fmla="*/ 2110960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3838364 w 6638150"/>
              <a:gd name="connsiteY8" fmla="*/ 2207213 h 5633255"/>
              <a:gd name="connsiteX9" fmla="*/ 2692958 w 6638150"/>
              <a:gd name="connsiteY9" fmla="*/ 2110960 h 5633255"/>
              <a:gd name="connsiteX0" fmla="*/ 2692958 w 6638150"/>
              <a:gd name="connsiteY0" fmla="*/ 2110960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3799862 w 6638150"/>
              <a:gd name="connsiteY8" fmla="*/ 2053209 h 5633255"/>
              <a:gd name="connsiteX9" fmla="*/ 2692958 w 6638150"/>
              <a:gd name="connsiteY9" fmla="*/ 2110960 h 5633255"/>
              <a:gd name="connsiteX0" fmla="*/ 2692958 w 6638150"/>
              <a:gd name="connsiteY0" fmla="*/ 2110960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3799862 w 6638150"/>
              <a:gd name="connsiteY8" fmla="*/ 2053209 h 5633255"/>
              <a:gd name="connsiteX9" fmla="*/ 2692958 w 6638150"/>
              <a:gd name="connsiteY9" fmla="*/ 2110960 h 5633255"/>
              <a:gd name="connsiteX0" fmla="*/ 2875838 w 6638150"/>
              <a:gd name="connsiteY0" fmla="*/ 2187962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3799862 w 6638150"/>
              <a:gd name="connsiteY8" fmla="*/ 2053209 h 5633255"/>
              <a:gd name="connsiteX9" fmla="*/ 2875838 w 6638150"/>
              <a:gd name="connsiteY9" fmla="*/ 2187962 h 5633255"/>
              <a:gd name="connsiteX0" fmla="*/ 2875838 w 6638150"/>
              <a:gd name="connsiteY0" fmla="*/ 2187962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3799862 w 6638150"/>
              <a:gd name="connsiteY8" fmla="*/ 2053209 h 5633255"/>
              <a:gd name="connsiteX9" fmla="*/ 2875838 w 6638150"/>
              <a:gd name="connsiteY9" fmla="*/ 2187962 h 5633255"/>
              <a:gd name="connsiteX0" fmla="*/ 2875838 w 6638150"/>
              <a:gd name="connsiteY0" fmla="*/ 2187962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3799862 w 6638150"/>
              <a:gd name="connsiteY8" fmla="*/ 2053209 h 5633255"/>
              <a:gd name="connsiteX9" fmla="*/ 2875838 w 6638150"/>
              <a:gd name="connsiteY9" fmla="*/ 2187962 h 5633255"/>
              <a:gd name="connsiteX0" fmla="*/ 2981716 w 6638150"/>
              <a:gd name="connsiteY0" fmla="*/ 2226463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3799862 w 6638150"/>
              <a:gd name="connsiteY8" fmla="*/ 2053209 h 5633255"/>
              <a:gd name="connsiteX9" fmla="*/ 2981716 w 6638150"/>
              <a:gd name="connsiteY9" fmla="*/ 2226463 h 5633255"/>
              <a:gd name="connsiteX0" fmla="*/ 2981716 w 6638150"/>
              <a:gd name="connsiteY0" fmla="*/ 2226463 h 5633255"/>
              <a:gd name="connsiteX1" fmla="*/ 2741085 w 6638150"/>
              <a:gd name="connsiteY1" fmla="*/ 5133293 h 5633255"/>
              <a:gd name="connsiteX2" fmla="*/ 575400 w 6638150"/>
              <a:gd name="connsiteY2" fmla="*/ 5075541 h 5633255"/>
              <a:gd name="connsiteX3" fmla="*/ 459897 w 6638150"/>
              <a:gd name="connsiteY3" fmla="*/ 850051 h 5633255"/>
              <a:gd name="connsiteX4" fmla="*/ 5984798 w 6638150"/>
              <a:gd name="connsiteY4" fmla="*/ 368787 h 5633255"/>
              <a:gd name="connsiteX5" fmla="*/ 6350558 w 6638150"/>
              <a:gd name="connsiteY5" fmla="*/ 5133293 h 5633255"/>
              <a:gd name="connsiteX6" fmla="*/ 4348503 w 6638150"/>
              <a:gd name="connsiteY6" fmla="*/ 5219920 h 5633255"/>
              <a:gd name="connsiteX7" fmla="*/ 4415881 w 6638150"/>
              <a:gd name="connsiteY7" fmla="*/ 2746227 h 5633255"/>
              <a:gd name="connsiteX8" fmla="*/ 2981716 w 6638150"/>
              <a:gd name="connsiteY8" fmla="*/ 2226463 h 5633255"/>
              <a:gd name="connsiteX0" fmla="*/ 2990883 w 6720714"/>
              <a:gd name="connsiteY0" fmla="*/ 1930289 h 5307325"/>
              <a:gd name="connsiteX1" fmla="*/ 2750252 w 6720714"/>
              <a:gd name="connsiteY1" fmla="*/ 4837119 h 5307325"/>
              <a:gd name="connsiteX2" fmla="*/ 584567 w 6720714"/>
              <a:gd name="connsiteY2" fmla="*/ 4779367 h 5307325"/>
              <a:gd name="connsiteX3" fmla="*/ 469064 w 6720714"/>
              <a:gd name="connsiteY3" fmla="*/ 553877 h 5307325"/>
              <a:gd name="connsiteX4" fmla="*/ 6119094 w 6720714"/>
              <a:gd name="connsiteY4" fmla="*/ 515375 h 5307325"/>
              <a:gd name="connsiteX5" fmla="*/ 6359725 w 6720714"/>
              <a:gd name="connsiteY5" fmla="*/ 4837119 h 5307325"/>
              <a:gd name="connsiteX6" fmla="*/ 4357670 w 6720714"/>
              <a:gd name="connsiteY6" fmla="*/ 4923746 h 5307325"/>
              <a:gd name="connsiteX7" fmla="*/ 4425048 w 6720714"/>
              <a:gd name="connsiteY7" fmla="*/ 2450053 h 5307325"/>
              <a:gd name="connsiteX8" fmla="*/ 2990883 w 6720714"/>
              <a:gd name="connsiteY8" fmla="*/ 1930289 h 5307325"/>
              <a:gd name="connsiteX0" fmla="*/ 2575633 w 6258520"/>
              <a:gd name="connsiteY0" fmla="*/ 1973420 h 5350456"/>
              <a:gd name="connsiteX1" fmla="*/ 2335002 w 6258520"/>
              <a:gd name="connsiteY1" fmla="*/ 4880250 h 5350456"/>
              <a:gd name="connsiteX2" fmla="*/ 169317 w 6258520"/>
              <a:gd name="connsiteY2" fmla="*/ 4822498 h 5350456"/>
              <a:gd name="connsiteX3" fmla="*/ 766084 w 6258520"/>
              <a:gd name="connsiteY3" fmla="*/ 520006 h 5350456"/>
              <a:gd name="connsiteX4" fmla="*/ 5703844 w 6258520"/>
              <a:gd name="connsiteY4" fmla="*/ 558506 h 5350456"/>
              <a:gd name="connsiteX5" fmla="*/ 5944475 w 6258520"/>
              <a:gd name="connsiteY5" fmla="*/ 4880250 h 5350456"/>
              <a:gd name="connsiteX6" fmla="*/ 3942420 w 6258520"/>
              <a:gd name="connsiteY6" fmla="*/ 4966877 h 5350456"/>
              <a:gd name="connsiteX7" fmla="*/ 4009798 w 6258520"/>
              <a:gd name="connsiteY7" fmla="*/ 2493184 h 5350456"/>
              <a:gd name="connsiteX8" fmla="*/ 2575633 w 6258520"/>
              <a:gd name="connsiteY8" fmla="*/ 1973420 h 5350456"/>
              <a:gd name="connsiteX0" fmla="*/ 2440390 w 6123277"/>
              <a:gd name="connsiteY0" fmla="*/ 1934800 h 5311836"/>
              <a:gd name="connsiteX1" fmla="*/ 2199759 w 6123277"/>
              <a:gd name="connsiteY1" fmla="*/ 4841630 h 5311836"/>
              <a:gd name="connsiteX2" fmla="*/ 236205 w 6123277"/>
              <a:gd name="connsiteY2" fmla="*/ 4167861 h 5311836"/>
              <a:gd name="connsiteX3" fmla="*/ 630841 w 6123277"/>
              <a:gd name="connsiteY3" fmla="*/ 481386 h 5311836"/>
              <a:gd name="connsiteX4" fmla="*/ 5568601 w 6123277"/>
              <a:gd name="connsiteY4" fmla="*/ 519886 h 5311836"/>
              <a:gd name="connsiteX5" fmla="*/ 5809232 w 6123277"/>
              <a:gd name="connsiteY5" fmla="*/ 4841630 h 5311836"/>
              <a:gd name="connsiteX6" fmla="*/ 3807177 w 6123277"/>
              <a:gd name="connsiteY6" fmla="*/ 4928257 h 5311836"/>
              <a:gd name="connsiteX7" fmla="*/ 3874555 w 6123277"/>
              <a:gd name="connsiteY7" fmla="*/ 2454564 h 5311836"/>
              <a:gd name="connsiteX8" fmla="*/ 2440390 w 6123277"/>
              <a:gd name="connsiteY8" fmla="*/ 1934800 h 5311836"/>
              <a:gd name="connsiteX0" fmla="*/ 2342715 w 6025602"/>
              <a:gd name="connsiteY0" fmla="*/ 1958774 h 5335810"/>
              <a:gd name="connsiteX1" fmla="*/ 2102084 w 6025602"/>
              <a:gd name="connsiteY1" fmla="*/ 4865604 h 5335810"/>
              <a:gd name="connsiteX2" fmla="*/ 311785 w 6025602"/>
              <a:gd name="connsiteY2" fmla="*/ 4576846 h 5335810"/>
              <a:gd name="connsiteX3" fmla="*/ 533166 w 6025602"/>
              <a:gd name="connsiteY3" fmla="*/ 505360 h 5335810"/>
              <a:gd name="connsiteX4" fmla="*/ 5470926 w 6025602"/>
              <a:gd name="connsiteY4" fmla="*/ 543860 h 5335810"/>
              <a:gd name="connsiteX5" fmla="*/ 5711557 w 6025602"/>
              <a:gd name="connsiteY5" fmla="*/ 4865604 h 5335810"/>
              <a:gd name="connsiteX6" fmla="*/ 3709502 w 6025602"/>
              <a:gd name="connsiteY6" fmla="*/ 4952231 h 5335810"/>
              <a:gd name="connsiteX7" fmla="*/ 3776880 w 6025602"/>
              <a:gd name="connsiteY7" fmla="*/ 2478538 h 5335810"/>
              <a:gd name="connsiteX8" fmla="*/ 2342715 w 6025602"/>
              <a:gd name="connsiteY8" fmla="*/ 1958774 h 5335810"/>
              <a:gd name="connsiteX0" fmla="*/ 2343273 w 6026160"/>
              <a:gd name="connsiteY0" fmla="*/ 1958774 h 5335810"/>
              <a:gd name="connsiteX1" fmla="*/ 2112268 w 6026160"/>
              <a:gd name="connsiteY1" fmla="*/ 4730850 h 5335810"/>
              <a:gd name="connsiteX2" fmla="*/ 312343 w 6026160"/>
              <a:gd name="connsiteY2" fmla="*/ 4576846 h 5335810"/>
              <a:gd name="connsiteX3" fmla="*/ 533724 w 6026160"/>
              <a:gd name="connsiteY3" fmla="*/ 505360 h 5335810"/>
              <a:gd name="connsiteX4" fmla="*/ 5471484 w 6026160"/>
              <a:gd name="connsiteY4" fmla="*/ 543860 h 5335810"/>
              <a:gd name="connsiteX5" fmla="*/ 5712115 w 6026160"/>
              <a:gd name="connsiteY5" fmla="*/ 4865604 h 5335810"/>
              <a:gd name="connsiteX6" fmla="*/ 3710060 w 6026160"/>
              <a:gd name="connsiteY6" fmla="*/ 4952231 h 5335810"/>
              <a:gd name="connsiteX7" fmla="*/ 3777438 w 6026160"/>
              <a:gd name="connsiteY7" fmla="*/ 2478538 h 5335810"/>
              <a:gd name="connsiteX8" fmla="*/ 2343273 w 6026160"/>
              <a:gd name="connsiteY8" fmla="*/ 1958774 h 5335810"/>
              <a:gd name="connsiteX0" fmla="*/ 2119550 w 5771137"/>
              <a:gd name="connsiteY0" fmla="*/ 1975363 h 5352399"/>
              <a:gd name="connsiteX1" fmla="*/ 1888545 w 5771137"/>
              <a:gd name="connsiteY1" fmla="*/ 4747439 h 5352399"/>
              <a:gd name="connsiteX2" fmla="*/ 88620 w 5771137"/>
              <a:gd name="connsiteY2" fmla="*/ 4593435 h 5352399"/>
              <a:gd name="connsiteX3" fmla="*/ 800889 w 5771137"/>
              <a:gd name="connsiteY3" fmla="*/ 493073 h 5352399"/>
              <a:gd name="connsiteX4" fmla="*/ 5247761 w 5771137"/>
              <a:gd name="connsiteY4" fmla="*/ 560449 h 5352399"/>
              <a:gd name="connsiteX5" fmla="*/ 5488392 w 5771137"/>
              <a:gd name="connsiteY5" fmla="*/ 4882193 h 5352399"/>
              <a:gd name="connsiteX6" fmla="*/ 3486337 w 5771137"/>
              <a:gd name="connsiteY6" fmla="*/ 4968820 h 5352399"/>
              <a:gd name="connsiteX7" fmla="*/ 3553715 w 5771137"/>
              <a:gd name="connsiteY7" fmla="*/ 2495127 h 5352399"/>
              <a:gd name="connsiteX8" fmla="*/ 2119550 w 5771137"/>
              <a:gd name="connsiteY8" fmla="*/ 1975363 h 5352399"/>
              <a:gd name="connsiteX0" fmla="*/ 2118074 w 5743182"/>
              <a:gd name="connsiteY0" fmla="*/ 1887984 h 5253535"/>
              <a:gd name="connsiteX1" fmla="*/ 1887069 w 5743182"/>
              <a:gd name="connsiteY1" fmla="*/ 4660060 h 5253535"/>
              <a:gd name="connsiteX2" fmla="*/ 87144 w 5743182"/>
              <a:gd name="connsiteY2" fmla="*/ 4506056 h 5253535"/>
              <a:gd name="connsiteX3" fmla="*/ 799413 w 5743182"/>
              <a:gd name="connsiteY3" fmla="*/ 405694 h 5253535"/>
              <a:gd name="connsiteX4" fmla="*/ 5198159 w 5743182"/>
              <a:gd name="connsiteY4" fmla="*/ 646325 h 5253535"/>
              <a:gd name="connsiteX5" fmla="*/ 5486916 w 5743182"/>
              <a:gd name="connsiteY5" fmla="*/ 4794814 h 5253535"/>
              <a:gd name="connsiteX6" fmla="*/ 3484861 w 5743182"/>
              <a:gd name="connsiteY6" fmla="*/ 4881441 h 5253535"/>
              <a:gd name="connsiteX7" fmla="*/ 3552239 w 5743182"/>
              <a:gd name="connsiteY7" fmla="*/ 2407748 h 5253535"/>
              <a:gd name="connsiteX8" fmla="*/ 2118074 w 5743182"/>
              <a:gd name="connsiteY8" fmla="*/ 1887984 h 5253535"/>
              <a:gd name="connsiteX0" fmla="*/ 2118074 w 5821605"/>
              <a:gd name="connsiteY0" fmla="*/ 1862376 h 5001181"/>
              <a:gd name="connsiteX1" fmla="*/ 1887069 w 5821605"/>
              <a:gd name="connsiteY1" fmla="*/ 4634452 h 5001181"/>
              <a:gd name="connsiteX2" fmla="*/ 87144 w 5821605"/>
              <a:gd name="connsiteY2" fmla="*/ 4480448 h 5001181"/>
              <a:gd name="connsiteX3" fmla="*/ 799413 w 5821605"/>
              <a:gd name="connsiteY3" fmla="*/ 380086 h 5001181"/>
              <a:gd name="connsiteX4" fmla="*/ 5198159 w 5821605"/>
              <a:gd name="connsiteY4" fmla="*/ 620717 h 5001181"/>
              <a:gd name="connsiteX5" fmla="*/ 5612044 w 5821605"/>
              <a:gd name="connsiteY5" fmla="*/ 4268693 h 5001181"/>
              <a:gd name="connsiteX6" fmla="*/ 3484861 w 5821605"/>
              <a:gd name="connsiteY6" fmla="*/ 4855833 h 5001181"/>
              <a:gd name="connsiteX7" fmla="*/ 3552239 w 5821605"/>
              <a:gd name="connsiteY7" fmla="*/ 2382140 h 5001181"/>
              <a:gd name="connsiteX8" fmla="*/ 2118074 w 5821605"/>
              <a:gd name="connsiteY8" fmla="*/ 1862376 h 5001181"/>
              <a:gd name="connsiteX0" fmla="*/ 2118074 w 5794718"/>
              <a:gd name="connsiteY0" fmla="*/ 1862376 h 4987079"/>
              <a:gd name="connsiteX1" fmla="*/ 1887069 w 5794718"/>
              <a:gd name="connsiteY1" fmla="*/ 4634452 h 4987079"/>
              <a:gd name="connsiteX2" fmla="*/ 87144 w 5794718"/>
              <a:gd name="connsiteY2" fmla="*/ 4480448 h 4987079"/>
              <a:gd name="connsiteX3" fmla="*/ 799413 w 5794718"/>
              <a:gd name="connsiteY3" fmla="*/ 380086 h 4987079"/>
              <a:gd name="connsiteX4" fmla="*/ 5198159 w 5794718"/>
              <a:gd name="connsiteY4" fmla="*/ 620717 h 4987079"/>
              <a:gd name="connsiteX5" fmla="*/ 5612044 w 5794718"/>
              <a:gd name="connsiteY5" fmla="*/ 4268693 h 4987079"/>
              <a:gd name="connsiteX6" fmla="*/ 3869872 w 5794718"/>
              <a:gd name="connsiteY6" fmla="*/ 4788456 h 4987079"/>
              <a:gd name="connsiteX7" fmla="*/ 3552239 w 5794718"/>
              <a:gd name="connsiteY7" fmla="*/ 2382140 h 4987079"/>
              <a:gd name="connsiteX8" fmla="*/ 2118074 w 5794718"/>
              <a:gd name="connsiteY8" fmla="*/ 1862376 h 4987079"/>
              <a:gd name="connsiteX0" fmla="*/ 2118074 w 5794718"/>
              <a:gd name="connsiteY0" fmla="*/ 1862376 h 4987079"/>
              <a:gd name="connsiteX1" fmla="*/ 1887069 w 5794718"/>
              <a:gd name="connsiteY1" fmla="*/ 4634452 h 4987079"/>
              <a:gd name="connsiteX2" fmla="*/ 87144 w 5794718"/>
              <a:gd name="connsiteY2" fmla="*/ 4480448 h 4987079"/>
              <a:gd name="connsiteX3" fmla="*/ 799413 w 5794718"/>
              <a:gd name="connsiteY3" fmla="*/ 380086 h 4987079"/>
              <a:gd name="connsiteX4" fmla="*/ 5198159 w 5794718"/>
              <a:gd name="connsiteY4" fmla="*/ 620717 h 4987079"/>
              <a:gd name="connsiteX5" fmla="*/ 5612044 w 5794718"/>
              <a:gd name="connsiteY5" fmla="*/ 4268693 h 4987079"/>
              <a:gd name="connsiteX6" fmla="*/ 3869872 w 5794718"/>
              <a:gd name="connsiteY6" fmla="*/ 4788456 h 4987079"/>
              <a:gd name="connsiteX7" fmla="*/ 3783245 w 5794718"/>
              <a:gd name="connsiteY7" fmla="*/ 1891252 h 4987079"/>
              <a:gd name="connsiteX8" fmla="*/ 2118074 w 5794718"/>
              <a:gd name="connsiteY8" fmla="*/ 1862376 h 4987079"/>
              <a:gd name="connsiteX0" fmla="*/ 2118074 w 5786063"/>
              <a:gd name="connsiteY0" fmla="*/ 1862376 h 4987079"/>
              <a:gd name="connsiteX1" fmla="*/ 1887069 w 5786063"/>
              <a:gd name="connsiteY1" fmla="*/ 4634452 h 4987079"/>
              <a:gd name="connsiteX2" fmla="*/ 87144 w 5786063"/>
              <a:gd name="connsiteY2" fmla="*/ 4480448 h 4987079"/>
              <a:gd name="connsiteX3" fmla="*/ 799413 w 5786063"/>
              <a:gd name="connsiteY3" fmla="*/ 380086 h 4987079"/>
              <a:gd name="connsiteX4" fmla="*/ 5198159 w 5786063"/>
              <a:gd name="connsiteY4" fmla="*/ 620717 h 4987079"/>
              <a:gd name="connsiteX5" fmla="*/ 5612044 w 5786063"/>
              <a:gd name="connsiteY5" fmla="*/ 4268693 h 4987079"/>
              <a:gd name="connsiteX6" fmla="*/ 3995000 w 5786063"/>
              <a:gd name="connsiteY6" fmla="*/ 4788456 h 4987079"/>
              <a:gd name="connsiteX7" fmla="*/ 3783245 w 5786063"/>
              <a:gd name="connsiteY7" fmla="*/ 1891252 h 4987079"/>
              <a:gd name="connsiteX8" fmla="*/ 2118074 w 5786063"/>
              <a:gd name="connsiteY8" fmla="*/ 1862376 h 4987079"/>
              <a:gd name="connsiteX0" fmla="*/ 2118074 w 5782084"/>
              <a:gd name="connsiteY0" fmla="*/ 1862376 h 4987079"/>
              <a:gd name="connsiteX1" fmla="*/ 1887069 w 5782084"/>
              <a:gd name="connsiteY1" fmla="*/ 4634452 h 4987079"/>
              <a:gd name="connsiteX2" fmla="*/ 87144 w 5782084"/>
              <a:gd name="connsiteY2" fmla="*/ 4480448 h 4987079"/>
              <a:gd name="connsiteX3" fmla="*/ 799413 w 5782084"/>
              <a:gd name="connsiteY3" fmla="*/ 380086 h 4987079"/>
              <a:gd name="connsiteX4" fmla="*/ 5198159 w 5782084"/>
              <a:gd name="connsiteY4" fmla="*/ 620717 h 4987079"/>
              <a:gd name="connsiteX5" fmla="*/ 5612044 w 5782084"/>
              <a:gd name="connsiteY5" fmla="*/ 4268693 h 4987079"/>
              <a:gd name="connsiteX6" fmla="*/ 4052752 w 5782084"/>
              <a:gd name="connsiteY6" fmla="*/ 4595951 h 4987079"/>
              <a:gd name="connsiteX7" fmla="*/ 3783245 w 5782084"/>
              <a:gd name="connsiteY7" fmla="*/ 1891252 h 4987079"/>
              <a:gd name="connsiteX8" fmla="*/ 2118074 w 5782084"/>
              <a:gd name="connsiteY8" fmla="*/ 1862376 h 4987079"/>
              <a:gd name="connsiteX0" fmla="*/ 2118366 w 5787052"/>
              <a:gd name="connsiteY0" fmla="*/ 1925777 h 5050480"/>
              <a:gd name="connsiteX1" fmla="*/ 1887361 w 5787052"/>
              <a:gd name="connsiteY1" fmla="*/ 4697853 h 5050480"/>
              <a:gd name="connsiteX2" fmla="*/ 87436 w 5787052"/>
              <a:gd name="connsiteY2" fmla="*/ 4543849 h 5050480"/>
              <a:gd name="connsiteX3" fmla="*/ 799705 w 5787052"/>
              <a:gd name="connsiteY3" fmla="*/ 443487 h 5050480"/>
              <a:gd name="connsiteX4" fmla="*/ 5208076 w 5787052"/>
              <a:gd name="connsiteY4" fmla="*/ 549364 h 5050480"/>
              <a:gd name="connsiteX5" fmla="*/ 5612336 w 5787052"/>
              <a:gd name="connsiteY5" fmla="*/ 4332094 h 5050480"/>
              <a:gd name="connsiteX6" fmla="*/ 4053044 w 5787052"/>
              <a:gd name="connsiteY6" fmla="*/ 4659352 h 5050480"/>
              <a:gd name="connsiteX7" fmla="*/ 3783537 w 5787052"/>
              <a:gd name="connsiteY7" fmla="*/ 1954653 h 5050480"/>
              <a:gd name="connsiteX8" fmla="*/ 2118366 w 5787052"/>
              <a:gd name="connsiteY8" fmla="*/ 1925777 h 5050480"/>
              <a:gd name="connsiteX0" fmla="*/ 2138955 w 5811384"/>
              <a:gd name="connsiteY0" fmla="*/ 1825157 h 4939276"/>
              <a:gd name="connsiteX1" fmla="*/ 1907950 w 5811384"/>
              <a:gd name="connsiteY1" fmla="*/ 4597233 h 4939276"/>
              <a:gd name="connsiteX2" fmla="*/ 108025 w 5811384"/>
              <a:gd name="connsiteY2" fmla="*/ 4443229 h 4939276"/>
              <a:gd name="connsiteX3" fmla="*/ 752917 w 5811384"/>
              <a:gd name="connsiteY3" fmla="*/ 516122 h 4939276"/>
              <a:gd name="connsiteX4" fmla="*/ 5228665 w 5811384"/>
              <a:gd name="connsiteY4" fmla="*/ 448744 h 4939276"/>
              <a:gd name="connsiteX5" fmla="*/ 5632925 w 5811384"/>
              <a:gd name="connsiteY5" fmla="*/ 4231474 h 4939276"/>
              <a:gd name="connsiteX6" fmla="*/ 4073633 w 5811384"/>
              <a:gd name="connsiteY6" fmla="*/ 4558732 h 4939276"/>
              <a:gd name="connsiteX7" fmla="*/ 3804126 w 5811384"/>
              <a:gd name="connsiteY7" fmla="*/ 1854033 h 4939276"/>
              <a:gd name="connsiteX8" fmla="*/ 2138955 w 5811384"/>
              <a:gd name="connsiteY8" fmla="*/ 1825157 h 4939276"/>
              <a:gd name="connsiteX0" fmla="*/ 2126653 w 5672438"/>
              <a:gd name="connsiteY0" fmla="*/ 1819539 h 4933658"/>
              <a:gd name="connsiteX1" fmla="*/ 1895648 w 5672438"/>
              <a:gd name="connsiteY1" fmla="*/ 4591615 h 4933658"/>
              <a:gd name="connsiteX2" fmla="*/ 95723 w 5672438"/>
              <a:gd name="connsiteY2" fmla="*/ 4437611 h 4933658"/>
              <a:gd name="connsiteX3" fmla="*/ 740615 w 5672438"/>
              <a:gd name="connsiteY3" fmla="*/ 510504 h 4933658"/>
              <a:gd name="connsiteX4" fmla="*/ 4860229 w 5672438"/>
              <a:gd name="connsiteY4" fmla="*/ 452752 h 4933658"/>
              <a:gd name="connsiteX5" fmla="*/ 5620623 w 5672438"/>
              <a:gd name="connsiteY5" fmla="*/ 4225856 h 4933658"/>
              <a:gd name="connsiteX6" fmla="*/ 4061331 w 5672438"/>
              <a:gd name="connsiteY6" fmla="*/ 4553114 h 4933658"/>
              <a:gd name="connsiteX7" fmla="*/ 3791824 w 5672438"/>
              <a:gd name="connsiteY7" fmla="*/ 1848415 h 4933658"/>
              <a:gd name="connsiteX8" fmla="*/ 2126653 w 5672438"/>
              <a:gd name="connsiteY8" fmla="*/ 1819539 h 4933658"/>
              <a:gd name="connsiteX0" fmla="*/ 2058653 w 5604438"/>
              <a:gd name="connsiteY0" fmla="*/ 1811975 h 4862809"/>
              <a:gd name="connsiteX1" fmla="*/ 1827648 w 5604438"/>
              <a:gd name="connsiteY1" fmla="*/ 4584051 h 4862809"/>
              <a:gd name="connsiteX2" fmla="*/ 114350 w 5604438"/>
              <a:gd name="connsiteY2" fmla="*/ 4304918 h 4862809"/>
              <a:gd name="connsiteX3" fmla="*/ 672615 w 5604438"/>
              <a:gd name="connsiteY3" fmla="*/ 502940 h 4862809"/>
              <a:gd name="connsiteX4" fmla="*/ 4792229 w 5604438"/>
              <a:gd name="connsiteY4" fmla="*/ 445188 h 4862809"/>
              <a:gd name="connsiteX5" fmla="*/ 5552623 w 5604438"/>
              <a:gd name="connsiteY5" fmla="*/ 4218292 h 4862809"/>
              <a:gd name="connsiteX6" fmla="*/ 3993331 w 5604438"/>
              <a:gd name="connsiteY6" fmla="*/ 4545550 h 4862809"/>
              <a:gd name="connsiteX7" fmla="*/ 3723824 w 5604438"/>
              <a:gd name="connsiteY7" fmla="*/ 1840851 h 4862809"/>
              <a:gd name="connsiteX8" fmla="*/ 2058653 w 5604438"/>
              <a:gd name="connsiteY8" fmla="*/ 1811975 h 4862809"/>
              <a:gd name="connsiteX0" fmla="*/ 1904649 w 5604438"/>
              <a:gd name="connsiteY0" fmla="*/ 1802350 h 4863480"/>
              <a:gd name="connsiteX1" fmla="*/ 1827648 w 5604438"/>
              <a:gd name="connsiteY1" fmla="*/ 4584051 h 4863480"/>
              <a:gd name="connsiteX2" fmla="*/ 114350 w 5604438"/>
              <a:gd name="connsiteY2" fmla="*/ 4304918 h 4863480"/>
              <a:gd name="connsiteX3" fmla="*/ 672615 w 5604438"/>
              <a:gd name="connsiteY3" fmla="*/ 502940 h 4863480"/>
              <a:gd name="connsiteX4" fmla="*/ 4792229 w 5604438"/>
              <a:gd name="connsiteY4" fmla="*/ 445188 h 4863480"/>
              <a:gd name="connsiteX5" fmla="*/ 5552623 w 5604438"/>
              <a:gd name="connsiteY5" fmla="*/ 4218292 h 4863480"/>
              <a:gd name="connsiteX6" fmla="*/ 3993331 w 5604438"/>
              <a:gd name="connsiteY6" fmla="*/ 4545550 h 4863480"/>
              <a:gd name="connsiteX7" fmla="*/ 3723824 w 5604438"/>
              <a:gd name="connsiteY7" fmla="*/ 1840851 h 4863480"/>
              <a:gd name="connsiteX8" fmla="*/ 1904649 w 5604438"/>
              <a:gd name="connsiteY8" fmla="*/ 1802350 h 4863480"/>
              <a:gd name="connsiteX0" fmla="*/ 1893972 w 5593761"/>
              <a:gd name="connsiteY0" fmla="*/ 1802350 h 4857204"/>
              <a:gd name="connsiteX1" fmla="*/ 1672592 w 5593761"/>
              <a:gd name="connsiteY1" fmla="*/ 4574426 h 4857204"/>
              <a:gd name="connsiteX2" fmla="*/ 103673 w 5593761"/>
              <a:gd name="connsiteY2" fmla="*/ 4304918 h 4857204"/>
              <a:gd name="connsiteX3" fmla="*/ 661938 w 5593761"/>
              <a:gd name="connsiteY3" fmla="*/ 502940 h 4857204"/>
              <a:gd name="connsiteX4" fmla="*/ 4781552 w 5593761"/>
              <a:gd name="connsiteY4" fmla="*/ 445188 h 4857204"/>
              <a:gd name="connsiteX5" fmla="*/ 5541946 w 5593761"/>
              <a:gd name="connsiteY5" fmla="*/ 4218292 h 4857204"/>
              <a:gd name="connsiteX6" fmla="*/ 3982654 w 5593761"/>
              <a:gd name="connsiteY6" fmla="*/ 4545550 h 4857204"/>
              <a:gd name="connsiteX7" fmla="*/ 3713147 w 5593761"/>
              <a:gd name="connsiteY7" fmla="*/ 1840851 h 4857204"/>
              <a:gd name="connsiteX8" fmla="*/ 1893972 w 5593761"/>
              <a:gd name="connsiteY8" fmla="*/ 1802350 h 485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3761" h="4857204">
                <a:moveTo>
                  <a:pt x="1893972" y="1802350"/>
                </a:moveTo>
                <a:cubicBezTo>
                  <a:pt x="1614839" y="2200194"/>
                  <a:pt x="1970975" y="4157331"/>
                  <a:pt x="1672592" y="4574426"/>
                </a:cubicBezTo>
                <a:cubicBezTo>
                  <a:pt x="1374209" y="4991521"/>
                  <a:pt x="272115" y="4983499"/>
                  <a:pt x="103673" y="4304918"/>
                </a:cubicBezTo>
                <a:cubicBezTo>
                  <a:pt x="-64769" y="3626337"/>
                  <a:pt x="-117709" y="1146228"/>
                  <a:pt x="661938" y="502940"/>
                </a:cubicBezTo>
                <a:cubicBezTo>
                  <a:pt x="1441585" y="-140348"/>
                  <a:pt x="3968217" y="-174037"/>
                  <a:pt x="4781552" y="445188"/>
                </a:cubicBezTo>
                <a:cubicBezTo>
                  <a:pt x="5594887" y="1064413"/>
                  <a:pt x="5675096" y="3534898"/>
                  <a:pt x="5541946" y="4218292"/>
                </a:cubicBezTo>
                <a:cubicBezTo>
                  <a:pt x="5408796" y="4901686"/>
                  <a:pt x="4287454" y="4941790"/>
                  <a:pt x="3982654" y="4545550"/>
                </a:cubicBezTo>
                <a:cubicBezTo>
                  <a:pt x="3677854" y="4149310"/>
                  <a:pt x="4061261" y="2298051"/>
                  <a:pt x="3713147" y="1840851"/>
                </a:cubicBezTo>
                <a:cubicBezTo>
                  <a:pt x="3365033" y="1383651"/>
                  <a:pt x="2173105" y="1404506"/>
                  <a:pt x="1893972" y="1802350"/>
                </a:cubicBezTo>
                <a:close/>
              </a:path>
            </a:pathLst>
          </a:custGeom>
          <a:solidFill>
            <a:srgbClr val="CCEEDF">
              <a:alpha val="50196"/>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 name="Rectangle 1"/>
          <p:cNvSpPr/>
          <p:nvPr/>
        </p:nvSpPr>
        <p:spPr>
          <a:xfrm>
            <a:off x="1864971" y="6007418"/>
            <a:ext cx="8581127" cy="523220"/>
          </a:xfrm>
          <a:prstGeom prst="rect">
            <a:avLst/>
          </a:prstGeom>
        </p:spPr>
        <p:txBody>
          <a:bodyPr wrap="square">
            <a:spAutoFit/>
          </a:bodyPr>
          <a:lstStyle/>
          <a:p>
            <a:pPr algn="l"/>
            <a:r>
              <a:rPr lang="en-US" i="1" dirty="0">
                <a:solidFill>
                  <a:srgbClr val="00B050">
                    <a:lumMod val="75000"/>
                  </a:srgbClr>
                </a:solidFill>
              </a:rPr>
              <a:t>Artificial divide, in spite of tight coupling, makes the interfaces between the  dynamics and device physics complex!</a:t>
            </a:r>
          </a:p>
        </p:txBody>
      </p:sp>
      <p:sp>
        <p:nvSpPr>
          <p:cNvPr id="40" name="Text Box 63"/>
          <p:cNvSpPr txBox="1">
            <a:spLocks noChangeArrowheads="1"/>
          </p:cNvSpPr>
          <p:nvPr/>
        </p:nvSpPr>
        <p:spPr bwMode="auto">
          <a:xfrm>
            <a:off x="7059111" y="3145023"/>
            <a:ext cx="1879128" cy="52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800" b="1" dirty="0">
                <a:solidFill>
                  <a:srgbClr val="0000FF"/>
                </a:solidFill>
                <a:latin typeface="Arial"/>
              </a:rPr>
              <a:t>Multibody</a:t>
            </a:r>
          </a:p>
        </p:txBody>
      </p:sp>
    </p:spTree>
    <p:extLst>
      <p:ext uri="{BB962C8B-B14F-4D97-AF65-F5344CB8AC3E}">
        <p14:creationId xmlns:p14="http://schemas.microsoft.com/office/powerpoint/2010/main" val="84698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57</a:t>
            </a:fld>
            <a:endParaRPr lang="en-US">
              <a:solidFill>
                <a:srgbClr val="000000"/>
              </a:solidFill>
            </a:endParaRPr>
          </a:p>
        </p:txBody>
      </p:sp>
      <p:sp>
        <p:nvSpPr>
          <p:cNvPr id="2" name="Title 1"/>
          <p:cNvSpPr>
            <a:spLocks noGrp="1"/>
          </p:cNvSpPr>
          <p:nvPr>
            <p:ph type="title"/>
          </p:nvPr>
        </p:nvSpPr>
        <p:spPr/>
        <p:txBody>
          <a:bodyPr/>
          <a:lstStyle/>
          <a:p>
            <a:r>
              <a:rPr lang="en-US" dirty="0"/>
              <a:t>Problems with this Approach</a:t>
            </a:r>
          </a:p>
        </p:txBody>
      </p:sp>
      <p:sp>
        <p:nvSpPr>
          <p:cNvPr id="3" name="Content Placeholder 2"/>
          <p:cNvSpPr>
            <a:spLocks noGrp="1"/>
          </p:cNvSpPr>
          <p:nvPr>
            <p:ph type="body" idx="1"/>
          </p:nvPr>
        </p:nvSpPr>
        <p:spPr/>
        <p:txBody>
          <a:bodyPr/>
          <a:lstStyle/>
          <a:p>
            <a:r>
              <a:rPr lang="en-US" dirty="0"/>
              <a:t>Adding a rotor, landing leg, camera requires simultaneous changes to the monolithic multibody model, and its complex interfaces to accommodate the new device models</a:t>
            </a:r>
          </a:p>
          <a:p>
            <a:pPr lvl="1"/>
            <a:r>
              <a:rPr lang="en-US" sz="2400" dirty="0"/>
              <a:t>Easy to get this wrong</a:t>
            </a:r>
          </a:p>
          <a:p>
            <a:pPr lvl="1"/>
            <a:r>
              <a:rPr lang="en-US" sz="2400" dirty="0"/>
              <a:t>The simulator design is </a:t>
            </a:r>
            <a:r>
              <a:rPr lang="en-US" sz="2400" b="1" dirty="0"/>
              <a:t>brittle</a:t>
            </a:r>
            <a:r>
              <a:rPr lang="en-US" sz="2400" dirty="0"/>
              <a:t> and accommodating changes and extensions is difficult</a:t>
            </a:r>
          </a:p>
          <a:p>
            <a:r>
              <a:rPr lang="en-US" b="1" dirty="0"/>
              <a:t>Design</a:t>
            </a:r>
            <a:r>
              <a:rPr lang="en-US" dirty="0"/>
              <a:t> brittleness arises from the monolithic multibody model from the </a:t>
            </a:r>
            <a:r>
              <a:rPr lang="en-US" i="1" dirty="0"/>
              <a:t>multibody-centric design pattern</a:t>
            </a:r>
          </a:p>
          <a:p>
            <a:endParaRPr lang="en-US" dirty="0"/>
          </a:p>
          <a:p>
            <a:endParaRPr lang="en-US" sz="2800" dirty="0"/>
          </a:p>
          <a:p>
            <a:pPr marL="0" indent="0">
              <a:buNone/>
            </a:pPr>
            <a:endParaRPr lang="en-US" sz="2800" dirty="0"/>
          </a:p>
        </p:txBody>
      </p:sp>
    </p:spTree>
    <p:extLst>
      <p:ext uri="{BB962C8B-B14F-4D97-AF65-F5344CB8AC3E}">
        <p14:creationId xmlns:p14="http://schemas.microsoft.com/office/powerpoint/2010/main" val="247230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58</a:t>
            </a:fld>
            <a:endParaRPr lang="en-US">
              <a:solidFill>
                <a:srgbClr val="000000"/>
              </a:solidFill>
            </a:endParaRPr>
          </a:p>
        </p:txBody>
      </p:sp>
      <p:sp>
        <p:nvSpPr>
          <p:cNvPr id="2" name="Title 1"/>
          <p:cNvSpPr>
            <a:spLocks noGrp="1"/>
          </p:cNvSpPr>
          <p:nvPr>
            <p:ph type="title"/>
          </p:nvPr>
        </p:nvSpPr>
        <p:spPr/>
        <p:txBody>
          <a:bodyPr/>
          <a:lstStyle/>
          <a:p>
            <a:r>
              <a:rPr lang="en-US" dirty="0"/>
              <a:t>Multibody-Centric Design Pattern</a:t>
            </a:r>
          </a:p>
        </p:txBody>
      </p:sp>
      <p:sp>
        <p:nvSpPr>
          <p:cNvPr id="3" name="Content Placeholder 2"/>
          <p:cNvSpPr>
            <a:spLocks noGrp="1"/>
          </p:cNvSpPr>
          <p:nvPr>
            <p:ph type="body" idx="1"/>
          </p:nvPr>
        </p:nvSpPr>
        <p:spPr/>
        <p:txBody>
          <a:bodyPr>
            <a:normAutofit/>
          </a:bodyPr>
          <a:lstStyle/>
          <a:p>
            <a:r>
              <a:rPr lang="en-US" dirty="0"/>
              <a:t>Issues with the </a:t>
            </a:r>
            <a:r>
              <a:rPr lang="en-US" b="1" dirty="0"/>
              <a:t>multibody-centric</a:t>
            </a:r>
            <a:r>
              <a:rPr lang="en-US" dirty="0"/>
              <a:t> design pattern </a:t>
            </a:r>
          </a:p>
          <a:p>
            <a:pPr lvl="1"/>
            <a:r>
              <a:rPr lang="en-US" sz="2000" b="1" i="1" dirty="0">
                <a:solidFill>
                  <a:schemeClr val="accent3">
                    <a:lumMod val="75000"/>
                  </a:schemeClr>
                </a:solidFill>
              </a:rPr>
              <a:t>Artificial separation between dynamics and device physics models is at odds with the tight coupling between them!</a:t>
            </a:r>
            <a:endParaRPr lang="en-US" sz="2000" b="1" dirty="0"/>
          </a:p>
          <a:p>
            <a:pPr lvl="1"/>
            <a:r>
              <a:rPr lang="en-US" sz="2000" dirty="0"/>
              <a:t>Treats data and methods as separate entities</a:t>
            </a:r>
          </a:p>
          <a:p>
            <a:pPr lvl="1"/>
            <a:r>
              <a:rPr lang="en-US" sz="2000" dirty="0"/>
              <a:t>Requires lots of </a:t>
            </a:r>
            <a:r>
              <a:rPr lang="en-US" sz="2000" b="1" dirty="0"/>
              <a:t>cross coupling </a:t>
            </a:r>
            <a:r>
              <a:rPr lang="en-US" sz="2000" dirty="0"/>
              <a:t>and use of </a:t>
            </a:r>
            <a:r>
              <a:rPr lang="en-US" sz="2000" b="1" dirty="0"/>
              <a:t>global</a:t>
            </a:r>
            <a:r>
              <a:rPr lang="en-US" sz="2000" dirty="0"/>
              <a:t> data structures to manage interfaces</a:t>
            </a:r>
          </a:p>
          <a:p>
            <a:pPr lvl="1"/>
            <a:r>
              <a:rPr lang="en-US" sz="2000" dirty="0"/>
              <a:t>Structural changes in one place have ripple effect of multiple changes in other places</a:t>
            </a:r>
          </a:p>
          <a:p>
            <a:pPr lvl="1"/>
            <a:r>
              <a:rPr lang="en-US" sz="2000" dirty="0"/>
              <a:t>Difficult to scale up the design</a:t>
            </a:r>
          </a:p>
          <a:p>
            <a:pPr lvl="1"/>
            <a:r>
              <a:rPr lang="en-US" sz="2000" dirty="0"/>
              <a:t>Complexity growth can box you in!</a:t>
            </a:r>
          </a:p>
          <a:p>
            <a:pPr lvl="1"/>
            <a:r>
              <a:rPr lang="en-US" sz="2000" dirty="0"/>
              <a:t>Very difficult for anybody but original developers to reuse component models</a:t>
            </a:r>
          </a:p>
          <a:p>
            <a:r>
              <a:rPr lang="en-US" dirty="0" err="1"/>
              <a:t>Dshell</a:t>
            </a:r>
            <a:r>
              <a:rPr lang="en-US" dirty="0"/>
              <a:t> uses a different </a:t>
            </a:r>
            <a:r>
              <a:rPr lang="en-US" b="1" dirty="0"/>
              <a:t>design pattern </a:t>
            </a:r>
            <a:r>
              <a:rPr lang="en-US" dirty="0"/>
              <a:t>– that does away with the monolithic multibody model</a:t>
            </a:r>
          </a:p>
          <a:p>
            <a:endParaRPr lang="en-US" dirty="0"/>
          </a:p>
        </p:txBody>
      </p:sp>
    </p:spTree>
    <p:extLst>
      <p:ext uri="{BB962C8B-B14F-4D97-AF65-F5344CB8AC3E}">
        <p14:creationId xmlns:p14="http://schemas.microsoft.com/office/powerpoint/2010/main" val="18695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fld id="{A370513E-CC6B-4688-84CD-7786F3725A67}" type="slidenum">
              <a:rPr lang="en-US" smtClean="0">
                <a:solidFill>
                  <a:srgbClr val="000000"/>
                </a:solidFill>
              </a:rPr>
              <a:pPr/>
              <a:t>59</a:t>
            </a:fld>
            <a:endParaRPr lang="en-US">
              <a:solidFill>
                <a:srgbClr val="000000"/>
              </a:solidFill>
            </a:endParaRPr>
          </a:p>
        </p:txBody>
      </p:sp>
      <p:sp>
        <p:nvSpPr>
          <p:cNvPr id="133122" name="Rectangle 2"/>
          <p:cNvSpPr>
            <a:spLocks noGrp="1" noChangeArrowheads="1"/>
          </p:cNvSpPr>
          <p:nvPr>
            <p:ph type="title"/>
          </p:nvPr>
        </p:nvSpPr>
        <p:spPr/>
        <p:txBody>
          <a:bodyPr/>
          <a:lstStyle/>
          <a:p>
            <a:pPr>
              <a:lnSpc>
                <a:spcPct val="80000"/>
              </a:lnSpc>
            </a:pPr>
            <a:r>
              <a:rPr lang="en-US" altLang="en-US" dirty="0"/>
              <a:t>“Subsystem-Centric” Design Pattern</a:t>
            </a:r>
          </a:p>
        </p:txBody>
      </p:sp>
      <p:sp>
        <p:nvSpPr>
          <p:cNvPr id="8" name="Text Placeholder 7">
            <a:extLst>
              <a:ext uri="{FF2B5EF4-FFF2-40B4-BE49-F238E27FC236}">
                <a16:creationId xmlns:a16="http://schemas.microsoft.com/office/drawing/2014/main" id="{C9048A48-3414-6C77-2B37-D25191A35523}"/>
              </a:ext>
            </a:extLst>
          </p:cNvPr>
          <p:cNvSpPr>
            <a:spLocks noGrp="1"/>
          </p:cNvSpPr>
          <p:nvPr>
            <p:ph type="body" idx="1"/>
          </p:nvPr>
        </p:nvSpPr>
        <p:spPr>
          <a:xfrm>
            <a:off x="499250" y="1558450"/>
            <a:ext cx="4965674" cy="4356900"/>
          </a:xfrm>
        </p:spPr>
        <p:txBody>
          <a:bodyPr/>
          <a:lstStyle/>
          <a:p>
            <a:r>
              <a:rPr lang="en-US" dirty="0" err="1"/>
              <a:t>Ndarts</a:t>
            </a:r>
            <a:r>
              <a:rPr lang="en-US" dirty="0"/>
              <a:t> allows multibody model to be built up incrementally and in a distributed way </a:t>
            </a:r>
          </a:p>
          <a:p>
            <a:r>
              <a:rPr lang="en-US" dirty="0"/>
              <a:t>The multibody model is an emergent model from building sub-systems</a:t>
            </a:r>
          </a:p>
          <a:p>
            <a:r>
              <a:rPr lang="en-US" dirty="0"/>
              <a:t>Does away with complex booking and interfaces with device models</a:t>
            </a:r>
          </a:p>
          <a:p>
            <a:endParaRPr lang="en-US" dirty="0"/>
          </a:p>
        </p:txBody>
      </p:sp>
      <p:sp>
        <p:nvSpPr>
          <p:cNvPr id="4" name="Rectangle 3"/>
          <p:cNvSpPr/>
          <p:nvPr/>
        </p:nvSpPr>
        <p:spPr>
          <a:xfrm>
            <a:off x="1566333" y="5827223"/>
            <a:ext cx="8763000" cy="707886"/>
          </a:xfrm>
          <a:prstGeom prst="rect">
            <a:avLst/>
          </a:prstGeom>
        </p:spPr>
        <p:txBody>
          <a:bodyPr wrap="square">
            <a:spAutoFit/>
          </a:bodyPr>
          <a:lstStyle/>
          <a:p>
            <a:pPr algn="l"/>
            <a:r>
              <a:rPr lang="en-US" sz="2000" dirty="0"/>
              <a:t>At creation, each device model is provided the node/hinge object it needs – </a:t>
            </a:r>
            <a:r>
              <a:rPr lang="en-US" sz="2000" b="1" dirty="0"/>
              <a:t>so no explicit global interface is needed</a:t>
            </a:r>
            <a:r>
              <a:rPr lang="en-US" sz="2000" dirty="0"/>
              <a:t>.</a:t>
            </a:r>
          </a:p>
        </p:txBody>
      </p:sp>
      <p:grpSp>
        <p:nvGrpSpPr>
          <p:cNvPr id="2" name="Group 1"/>
          <p:cNvGrpSpPr/>
          <p:nvPr/>
        </p:nvGrpSpPr>
        <p:grpSpPr>
          <a:xfrm>
            <a:off x="5562600" y="1484342"/>
            <a:ext cx="4856748" cy="3003479"/>
            <a:chOff x="1053581" y="1360339"/>
            <a:chExt cx="7079767" cy="4226712"/>
          </a:xfrm>
        </p:grpSpPr>
        <p:sp>
          <p:nvSpPr>
            <p:cNvPr id="133150" name="Rectangle 30"/>
            <p:cNvSpPr>
              <a:spLocks noChangeArrowheads="1"/>
            </p:cNvSpPr>
            <p:nvPr/>
          </p:nvSpPr>
          <p:spPr bwMode="auto">
            <a:xfrm>
              <a:off x="2362200" y="2976783"/>
              <a:ext cx="4440753" cy="2581277"/>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p>
          </p:txBody>
        </p:sp>
        <p:grpSp>
          <p:nvGrpSpPr>
            <p:cNvPr id="133151" name="Group 31"/>
            <p:cNvGrpSpPr>
              <a:grpSpLocks/>
            </p:cNvGrpSpPr>
            <p:nvPr/>
          </p:nvGrpSpPr>
          <p:grpSpPr bwMode="auto">
            <a:xfrm>
              <a:off x="4069431" y="3897218"/>
              <a:ext cx="1237796" cy="645319"/>
              <a:chOff x="4297" y="1312"/>
              <a:chExt cx="230" cy="122"/>
            </a:xfrm>
          </p:grpSpPr>
          <p:sp>
            <p:nvSpPr>
              <p:cNvPr id="133152" name="Rectangle 32"/>
              <p:cNvSpPr>
                <a:spLocks noChangeArrowheads="1"/>
              </p:cNvSpPr>
              <p:nvPr/>
            </p:nvSpPr>
            <p:spPr bwMode="auto">
              <a:xfrm>
                <a:off x="4297" y="1312"/>
                <a:ext cx="230" cy="122"/>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bg1">
                        <a:alpha val="50000"/>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133153" name="Picture 33" descr="C:\henrique\JPL Work\Projects\Ice\darts-illustration.tif"/>
              <p:cNvPicPr>
                <a:picLocks noChangeAspect="1" noChangeArrowheads="1"/>
              </p:cNvPicPr>
              <p:nvPr/>
            </p:nvPicPr>
            <p:blipFill>
              <a:blip r:embed="rId3" cstate="print">
                <a:lum bright="-86000" contrast="100000"/>
                <a:extLst>
                  <a:ext uri="{28A0092B-C50C-407E-A947-70E740481C1C}">
                    <a14:useLocalDpi xmlns:a14="http://schemas.microsoft.com/office/drawing/2010/main" val="0"/>
                  </a:ext>
                </a:extLst>
              </a:blip>
              <a:srcRect l="19502" t="29659" r="11963" b="39282"/>
              <a:stretch>
                <a:fillRect/>
              </a:stretch>
            </p:blipFill>
            <p:spPr bwMode="auto">
              <a:xfrm>
                <a:off x="4298" y="1314"/>
                <a:ext cx="22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4" name="Rectangle 34"/>
              <p:cNvSpPr>
                <a:spLocks noChangeArrowheads="1"/>
              </p:cNvSpPr>
              <p:nvPr/>
            </p:nvSpPr>
            <p:spPr bwMode="auto">
              <a:xfrm>
                <a:off x="4356" y="1314"/>
                <a:ext cx="121" cy="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55" name="Rectangle 35"/>
              <p:cNvSpPr>
                <a:spLocks noChangeArrowheads="1"/>
              </p:cNvSpPr>
              <p:nvPr/>
            </p:nvSpPr>
            <p:spPr bwMode="auto">
              <a:xfrm>
                <a:off x="4380" y="1396"/>
                <a:ext cx="32" cy="3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56" name="Rectangle 36"/>
              <p:cNvSpPr>
                <a:spLocks noChangeArrowheads="1"/>
              </p:cNvSpPr>
              <p:nvPr/>
            </p:nvSpPr>
            <p:spPr bwMode="auto">
              <a:xfrm>
                <a:off x="4437" y="1399"/>
                <a:ext cx="32" cy="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57" name="Rectangle 37"/>
              <p:cNvSpPr>
                <a:spLocks noChangeArrowheads="1"/>
              </p:cNvSpPr>
              <p:nvPr/>
            </p:nvSpPr>
            <p:spPr bwMode="auto">
              <a:xfrm>
                <a:off x="4432" y="1390"/>
                <a:ext cx="8" cy="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133176" name="Line 56"/>
            <p:cNvSpPr>
              <a:spLocks noChangeShapeType="1"/>
            </p:cNvSpPr>
            <p:nvPr/>
          </p:nvSpPr>
          <p:spPr bwMode="auto">
            <a:xfrm flipH="1">
              <a:off x="5357031" y="4174319"/>
              <a:ext cx="644364" cy="22069"/>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77" name="Line 57"/>
            <p:cNvSpPr>
              <a:spLocks noChangeShapeType="1"/>
            </p:cNvSpPr>
            <p:nvPr/>
          </p:nvSpPr>
          <p:spPr bwMode="auto">
            <a:xfrm flipH="1" flipV="1">
              <a:off x="5373391" y="4483288"/>
              <a:ext cx="628004" cy="33526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83" name="Text Box 63"/>
            <p:cNvSpPr txBox="1">
              <a:spLocks noChangeArrowheads="1"/>
            </p:cNvSpPr>
            <p:nvPr/>
          </p:nvSpPr>
          <p:spPr bwMode="auto">
            <a:xfrm>
              <a:off x="3979416" y="4525023"/>
              <a:ext cx="1556856" cy="56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dirty="0">
                  <a:solidFill>
                    <a:srgbClr val="0000FF"/>
                  </a:solidFill>
                  <a:latin typeface="Arial"/>
                </a:rPr>
                <a:t>DARTS</a:t>
              </a:r>
            </a:p>
          </p:txBody>
        </p:sp>
        <p:sp>
          <p:nvSpPr>
            <p:cNvPr id="3" name="Oval 2"/>
            <p:cNvSpPr/>
            <p:nvPr/>
          </p:nvSpPr>
          <p:spPr bwMode="auto">
            <a:xfrm>
              <a:off x="5236823" y="3879652"/>
              <a:ext cx="130045" cy="1332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39" name="Oval 38"/>
            <p:cNvSpPr/>
            <p:nvPr/>
          </p:nvSpPr>
          <p:spPr bwMode="auto">
            <a:xfrm>
              <a:off x="5236823" y="4124144"/>
              <a:ext cx="130045" cy="1332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0" name="Oval 39"/>
            <p:cNvSpPr/>
            <p:nvPr/>
          </p:nvSpPr>
          <p:spPr bwMode="auto">
            <a:xfrm>
              <a:off x="5243347" y="4400217"/>
              <a:ext cx="130045" cy="1332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1" name="Oval 40"/>
            <p:cNvSpPr/>
            <p:nvPr/>
          </p:nvSpPr>
          <p:spPr bwMode="auto">
            <a:xfrm>
              <a:off x="4003297" y="3898101"/>
              <a:ext cx="130045" cy="1332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2" name="Oval 41"/>
            <p:cNvSpPr/>
            <p:nvPr/>
          </p:nvSpPr>
          <p:spPr bwMode="auto">
            <a:xfrm>
              <a:off x="4008568" y="4141172"/>
              <a:ext cx="130045" cy="1332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3" name="Oval 42"/>
            <p:cNvSpPr/>
            <p:nvPr/>
          </p:nvSpPr>
          <p:spPr bwMode="auto">
            <a:xfrm>
              <a:off x="4016952" y="4412826"/>
              <a:ext cx="130045" cy="13324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133133" name="AutoShape 13"/>
            <p:cNvSpPr>
              <a:spLocks noChangeArrowheads="1"/>
            </p:cNvSpPr>
            <p:nvPr/>
          </p:nvSpPr>
          <p:spPr bwMode="auto">
            <a:xfrm>
              <a:off x="3676822" y="1360339"/>
              <a:ext cx="1823757" cy="1159765"/>
            </a:xfrm>
            <a:prstGeom prst="roundRect">
              <a:avLst>
                <a:gd name="adj" fmla="val 16667"/>
              </a:avLst>
            </a:prstGeom>
            <a:solidFill>
              <a:srgbClr val="CC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34" name="Text Box 14"/>
            <p:cNvSpPr txBox="1">
              <a:spLocks noChangeArrowheads="1"/>
            </p:cNvSpPr>
            <p:nvPr/>
          </p:nvSpPr>
          <p:spPr bwMode="auto">
            <a:xfrm>
              <a:off x="3449857" y="1443657"/>
              <a:ext cx="2132511" cy="99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i="1" dirty="0">
                  <a:solidFill>
                    <a:srgbClr val="000000"/>
                  </a:solidFill>
                  <a:latin typeface="Arial"/>
                </a:rPr>
                <a:t>Control</a:t>
              </a:r>
            </a:p>
            <a:p>
              <a:pPr algn="ctr"/>
              <a:r>
                <a:rPr lang="en-US" altLang="en-US" sz="2000" b="1" i="1" dirty="0">
                  <a:solidFill>
                    <a:srgbClr val="000000"/>
                  </a:solidFill>
                  <a:latin typeface="Arial"/>
                </a:rPr>
                <a:t> Software</a:t>
              </a:r>
            </a:p>
          </p:txBody>
        </p:sp>
        <p:sp>
          <p:nvSpPr>
            <p:cNvPr id="133158" name="Line 38"/>
            <p:cNvSpPr>
              <a:spLocks noChangeShapeType="1"/>
            </p:cNvSpPr>
            <p:nvPr/>
          </p:nvSpPr>
          <p:spPr bwMode="auto">
            <a:xfrm>
              <a:off x="6197291" y="3505843"/>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nvGrpSpPr>
            <p:cNvPr id="133159" name="Group 39"/>
            <p:cNvGrpSpPr>
              <a:grpSpLocks/>
            </p:cNvGrpSpPr>
            <p:nvPr/>
          </p:nvGrpSpPr>
          <p:grpSpPr bwMode="auto">
            <a:xfrm>
              <a:off x="5999499" y="3323601"/>
              <a:ext cx="366873" cy="1720851"/>
              <a:chOff x="3744" y="3552"/>
              <a:chExt cx="115" cy="576"/>
            </a:xfrm>
          </p:grpSpPr>
          <p:sp>
            <p:nvSpPr>
              <p:cNvPr id="133160" name="Oval 40"/>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61" name="Oval 41"/>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62" name="Oval 42"/>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133163" name="Text Box 43"/>
            <p:cNvSpPr txBox="1">
              <a:spLocks noChangeArrowheads="1"/>
            </p:cNvSpPr>
            <p:nvPr/>
          </p:nvSpPr>
          <p:spPr bwMode="auto">
            <a:xfrm>
              <a:off x="2351230" y="5069494"/>
              <a:ext cx="1834925" cy="51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i="1" dirty="0">
                  <a:solidFill>
                    <a:srgbClr val="000000"/>
                  </a:solidFill>
                  <a:latin typeface="Arial"/>
                </a:rPr>
                <a:t>Actuators</a:t>
              </a:r>
            </a:p>
          </p:txBody>
        </p:sp>
        <p:sp>
          <p:nvSpPr>
            <p:cNvPr id="133164" name="Text Box 44"/>
            <p:cNvSpPr txBox="1">
              <a:spLocks noChangeArrowheads="1"/>
            </p:cNvSpPr>
            <p:nvPr/>
          </p:nvSpPr>
          <p:spPr bwMode="auto">
            <a:xfrm>
              <a:off x="5222687" y="5069494"/>
              <a:ext cx="1591905" cy="51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9896" tIns="44948" rIns="89896" bIns="44948" anchor="ctr">
              <a:spAutoFit/>
            </a:bodyPr>
            <a:lstStyle>
              <a:lvl1pPr algn="l" defTabSz="1019175">
                <a:defRPr sz="2400">
                  <a:solidFill>
                    <a:schemeClr val="tx1"/>
                  </a:solidFill>
                  <a:latin typeface="Times New Roman" panose="02020603050405020304" pitchFamily="18" charset="0"/>
                </a:defRPr>
              </a:lvl1pPr>
              <a:lvl2pPr marL="509588" algn="l" defTabSz="1019175">
                <a:defRPr sz="2400">
                  <a:solidFill>
                    <a:schemeClr val="tx1"/>
                  </a:solidFill>
                  <a:latin typeface="Times New Roman" panose="02020603050405020304" pitchFamily="18" charset="0"/>
                </a:defRPr>
              </a:lvl2pPr>
              <a:lvl3pPr marL="1019175" algn="l" defTabSz="1019175">
                <a:defRPr sz="2400">
                  <a:solidFill>
                    <a:schemeClr val="tx1"/>
                  </a:solidFill>
                  <a:latin typeface="Times New Roman" panose="02020603050405020304" pitchFamily="18" charset="0"/>
                </a:defRPr>
              </a:lvl3pPr>
              <a:lvl4pPr marL="1528763" algn="l" defTabSz="1019175">
                <a:defRPr sz="2400">
                  <a:solidFill>
                    <a:schemeClr val="tx1"/>
                  </a:solidFill>
                  <a:latin typeface="Times New Roman" panose="02020603050405020304" pitchFamily="18" charset="0"/>
                </a:defRPr>
              </a:lvl4pPr>
              <a:lvl5pPr marL="2038350" algn="l" defTabSz="1019175">
                <a:defRPr sz="2400">
                  <a:solidFill>
                    <a:schemeClr val="tx1"/>
                  </a:solidFill>
                  <a:latin typeface="Times New Roman" panose="02020603050405020304" pitchFamily="18" charset="0"/>
                </a:defRPr>
              </a:lvl5pPr>
              <a:lvl6pPr marL="2495550" defTabSz="1019175" eaLnBrk="0" fontAlgn="base" hangingPunct="0">
                <a:spcBef>
                  <a:spcPct val="0"/>
                </a:spcBef>
                <a:spcAft>
                  <a:spcPct val="0"/>
                </a:spcAft>
                <a:defRPr sz="2400">
                  <a:solidFill>
                    <a:schemeClr val="tx1"/>
                  </a:solidFill>
                  <a:latin typeface="Times New Roman" panose="02020603050405020304" pitchFamily="18" charset="0"/>
                </a:defRPr>
              </a:lvl6pPr>
              <a:lvl7pPr marL="2952750" defTabSz="1019175" eaLnBrk="0" fontAlgn="base" hangingPunct="0">
                <a:spcBef>
                  <a:spcPct val="0"/>
                </a:spcBef>
                <a:spcAft>
                  <a:spcPct val="0"/>
                </a:spcAft>
                <a:defRPr sz="2400">
                  <a:solidFill>
                    <a:schemeClr val="tx1"/>
                  </a:solidFill>
                  <a:latin typeface="Times New Roman" panose="02020603050405020304" pitchFamily="18" charset="0"/>
                </a:defRPr>
              </a:lvl7pPr>
              <a:lvl8pPr marL="3409950" defTabSz="1019175" eaLnBrk="0" fontAlgn="base" hangingPunct="0">
                <a:spcBef>
                  <a:spcPct val="0"/>
                </a:spcBef>
                <a:spcAft>
                  <a:spcPct val="0"/>
                </a:spcAft>
                <a:defRPr sz="2400">
                  <a:solidFill>
                    <a:schemeClr val="tx1"/>
                  </a:solidFill>
                  <a:latin typeface="Times New Roman" panose="02020603050405020304" pitchFamily="18" charset="0"/>
                </a:defRPr>
              </a:lvl8pPr>
              <a:lvl9pPr marL="3867150" defTabSz="1019175"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800" b="1" i="1" dirty="0">
                  <a:solidFill>
                    <a:srgbClr val="000000"/>
                  </a:solidFill>
                  <a:latin typeface="Arial"/>
                </a:rPr>
                <a:t>Sensors</a:t>
              </a:r>
            </a:p>
          </p:txBody>
        </p:sp>
        <p:sp>
          <p:nvSpPr>
            <p:cNvPr id="133165" name="Line 45"/>
            <p:cNvSpPr>
              <a:spLocks noChangeShapeType="1"/>
            </p:cNvSpPr>
            <p:nvPr/>
          </p:nvSpPr>
          <p:spPr bwMode="auto">
            <a:xfrm>
              <a:off x="3195317" y="3568583"/>
              <a:ext cx="0" cy="1290639"/>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nvGrpSpPr>
            <p:cNvPr id="133166" name="Group 46"/>
            <p:cNvGrpSpPr>
              <a:grpSpLocks/>
            </p:cNvGrpSpPr>
            <p:nvPr/>
          </p:nvGrpSpPr>
          <p:grpSpPr bwMode="auto">
            <a:xfrm>
              <a:off x="2997525" y="3323601"/>
              <a:ext cx="366873" cy="1720851"/>
              <a:chOff x="3744" y="3552"/>
              <a:chExt cx="115" cy="576"/>
            </a:xfrm>
          </p:grpSpPr>
          <p:sp>
            <p:nvSpPr>
              <p:cNvPr id="133167" name="Oval 47"/>
              <p:cNvSpPr>
                <a:spLocks noChangeArrowheads="1"/>
              </p:cNvSpPr>
              <p:nvPr/>
            </p:nvSpPr>
            <p:spPr bwMode="auto">
              <a:xfrm>
                <a:off x="3744" y="379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68" name="Oval 48"/>
              <p:cNvSpPr>
                <a:spLocks noChangeArrowheads="1"/>
              </p:cNvSpPr>
              <p:nvPr/>
            </p:nvSpPr>
            <p:spPr bwMode="auto">
              <a:xfrm>
                <a:off x="3744" y="4013"/>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69" name="Oval 49"/>
              <p:cNvSpPr>
                <a:spLocks noChangeArrowheads="1"/>
              </p:cNvSpPr>
              <p:nvPr/>
            </p:nvSpPr>
            <p:spPr bwMode="auto">
              <a:xfrm>
                <a:off x="3744" y="3552"/>
                <a:ext cx="115" cy="11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grpSp>
        <p:sp>
          <p:nvSpPr>
            <p:cNvPr id="133171" name="Line 51"/>
            <p:cNvSpPr>
              <a:spLocks noChangeShapeType="1"/>
            </p:cNvSpPr>
            <p:nvPr/>
          </p:nvSpPr>
          <p:spPr bwMode="auto">
            <a:xfrm>
              <a:off x="3364398" y="3559929"/>
              <a:ext cx="638868" cy="42094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72" name="Line 52"/>
            <p:cNvSpPr>
              <a:spLocks noChangeShapeType="1"/>
            </p:cNvSpPr>
            <p:nvPr/>
          </p:nvSpPr>
          <p:spPr bwMode="auto">
            <a:xfrm>
              <a:off x="3364398" y="4207307"/>
              <a:ext cx="612518" cy="989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73" name="Line 53"/>
            <p:cNvSpPr>
              <a:spLocks noChangeShapeType="1"/>
            </p:cNvSpPr>
            <p:nvPr/>
          </p:nvSpPr>
          <p:spPr bwMode="auto">
            <a:xfrm flipV="1">
              <a:off x="3364398" y="4522599"/>
              <a:ext cx="641230" cy="350941"/>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33175" name="Line 55"/>
            <p:cNvSpPr>
              <a:spLocks noChangeShapeType="1"/>
            </p:cNvSpPr>
            <p:nvPr/>
          </p:nvSpPr>
          <p:spPr bwMode="auto">
            <a:xfrm flipH="1">
              <a:off x="5366867" y="3548321"/>
              <a:ext cx="634528" cy="38067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Freeform 10"/>
            <p:cNvSpPr/>
            <p:nvPr/>
          </p:nvSpPr>
          <p:spPr bwMode="auto">
            <a:xfrm>
              <a:off x="5479443" y="1893792"/>
              <a:ext cx="2653905" cy="2495348"/>
            </a:xfrm>
            <a:custGeom>
              <a:avLst/>
              <a:gdLst>
                <a:gd name="connsiteX0" fmla="*/ 0 w 1443789"/>
                <a:gd name="connsiteY0" fmla="*/ 0 h 2290812"/>
                <a:gd name="connsiteX1" fmla="*/ 1443789 w 1443789"/>
                <a:gd name="connsiteY1" fmla="*/ 2290812 h 2290812"/>
                <a:gd name="connsiteX0" fmla="*/ 0 w 1443789"/>
                <a:gd name="connsiteY0" fmla="*/ 0 h 2290812"/>
                <a:gd name="connsiteX1" fmla="*/ 543471 w 1443789"/>
                <a:gd name="connsiteY1" fmla="*/ 825622 h 2290812"/>
                <a:gd name="connsiteX2" fmla="*/ 1443789 w 1443789"/>
                <a:gd name="connsiteY2" fmla="*/ 2290812 h 2290812"/>
                <a:gd name="connsiteX0" fmla="*/ 0 w 1443789"/>
                <a:gd name="connsiteY0" fmla="*/ 0 h 2290812"/>
                <a:gd name="connsiteX1" fmla="*/ 1443789 w 1443789"/>
                <a:gd name="connsiteY1" fmla="*/ 2290812 h 2290812"/>
                <a:gd name="connsiteX0" fmla="*/ 0 w 1443789"/>
                <a:gd name="connsiteY0" fmla="*/ 0 h 2290812"/>
                <a:gd name="connsiteX1" fmla="*/ 532964 w 1443789"/>
                <a:gd name="connsiteY1" fmla="*/ 834476 h 2290812"/>
                <a:gd name="connsiteX2" fmla="*/ 1443789 w 1443789"/>
                <a:gd name="connsiteY2" fmla="*/ 2290812 h 2290812"/>
                <a:gd name="connsiteX0" fmla="*/ 0 w 2876110"/>
                <a:gd name="connsiteY0" fmla="*/ 70 h 2290882"/>
                <a:gd name="connsiteX1" fmla="*/ 2876110 w 2876110"/>
                <a:gd name="connsiteY1" fmla="*/ 2284 h 2290882"/>
                <a:gd name="connsiteX2" fmla="*/ 1443789 w 2876110"/>
                <a:gd name="connsiteY2" fmla="*/ 2290882 h 2290882"/>
                <a:gd name="connsiteX0" fmla="*/ 0 w 2930055"/>
                <a:gd name="connsiteY0" fmla="*/ 0 h 2290812"/>
                <a:gd name="connsiteX1" fmla="*/ 2876110 w 2930055"/>
                <a:gd name="connsiteY1" fmla="*/ 2214 h 2290812"/>
                <a:gd name="connsiteX2" fmla="*/ 1846387 w 2930055"/>
                <a:gd name="connsiteY2" fmla="*/ 976137 h 2290812"/>
                <a:gd name="connsiteX3" fmla="*/ 1443789 w 2930055"/>
                <a:gd name="connsiteY3" fmla="*/ 2290812 h 2290812"/>
                <a:gd name="connsiteX0" fmla="*/ 0 w 3019618"/>
                <a:gd name="connsiteY0" fmla="*/ 0 h 2351957"/>
                <a:gd name="connsiteX1" fmla="*/ 2876110 w 3019618"/>
                <a:gd name="connsiteY1" fmla="*/ 2214 h 2351957"/>
                <a:gd name="connsiteX2" fmla="*/ 2697485 w 3019618"/>
                <a:gd name="connsiteY2" fmla="*/ 2206823 h 2351957"/>
                <a:gd name="connsiteX3" fmla="*/ 1443789 w 3019618"/>
                <a:gd name="connsiteY3" fmla="*/ 2290812 h 2351957"/>
                <a:gd name="connsiteX0" fmla="*/ 0 w 2876110"/>
                <a:gd name="connsiteY0" fmla="*/ 0 h 2351957"/>
                <a:gd name="connsiteX1" fmla="*/ 2876110 w 2876110"/>
                <a:gd name="connsiteY1" fmla="*/ 2214 h 2351957"/>
                <a:gd name="connsiteX2" fmla="*/ 2697485 w 2876110"/>
                <a:gd name="connsiteY2" fmla="*/ 2206823 h 2351957"/>
                <a:gd name="connsiteX3" fmla="*/ 1443789 w 2876110"/>
                <a:gd name="connsiteY3" fmla="*/ 2290812 h 2351957"/>
                <a:gd name="connsiteX0" fmla="*/ 0 w 2876110"/>
                <a:gd name="connsiteY0" fmla="*/ 0 h 2290812"/>
                <a:gd name="connsiteX1" fmla="*/ 2876110 w 2876110"/>
                <a:gd name="connsiteY1" fmla="*/ 2214 h 2290812"/>
                <a:gd name="connsiteX2" fmla="*/ 2697485 w 2876110"/>
                <a:gd name="connsiteY2" fmla="*/ 2206823 h 2290812"/>
                <a:gd name="connsiteX3" fmla="*/ 1443789 w 2876110"/>
                <a:gd name="connsiteY3" fmla="*/ 2290812 h 2290812"/>
                <a:gd name="connsiteX0" fmla="*/ 0 w 2876110"/>
                <a:gd name="connsiteY0" fmla="*/ 0 h 2330776"/>
                <a:gd name="connsiteX1" fmla="*/ 2876110 w 2876110"/>
                <a:gd name="connsiteY1" fmla="*/ 2214 h 2330776"/>
                <a:gd name="connsiteX2" fmla="*/ 2834081 w 2876110"/>
                <a:gd name="connsiteY2" fmla="*/ 2330776 h 2330776"/>
                <a:gd name="connsiteX3" fmla="*/ 1443789 w 2876110"/>
                <a:gd name="connsiteY3" fmla="*/ 2290812 h 2330776"/>
                <a:gd name="connsiteX0" fmla="*/ 0 w 2876110"/>
                <a:gd name="connsiteY0" fmla="*/ 0 h 2313069"/>
                <a:gd name="connsiteX1" fmla="*/ 2876110 w 2876110"/>
                <a:gd name="connsiteY1" fmla="*/ 2214 h 2313069"/>
                <a:gd name="connsiteX2" fmla="*/ 2834082 w 2876110"/>
                <a:gd name="connsiteY2" fmla="*/ 2313069 h 2313069"/>
                <a:gd name="connsiteX3" fmla="*/ 1443789 w 2876110"/>
                <a:gd name="connsiteY3" fmla="*/ 2290812 h 2313069"/>
                <a:gd name="connsiteX0" fmla="*/ 0 w 2897126"/>
                <a:gd name="connsiteY0" fmla="*/ 0 h 2313069"/>
                <a:gd name="connsiteX1" fmla="*/ 2876110 w 2897126"/>
                <a:gd name="connsiteY1" fmla="*/ 2214 h 2313069"/>
                <a:gd name="connsiteX2" fmla="*/ 2897126 w 2897126"/>
                <a:gd name="connsiteY2" fmla="*/ 2313069 h 2313069"/>
                <a:gd name="connsiteX3" fmla="*/ 1443789 w 2897126"/>
                <a:gd name="connsiteY3" fmla="*/ 2290812 h 2313069"/>
                <a:gd name="connsiteX0" fmla="*/ 0 w 2897126"/>
                <a:gd name="connsiteY0" fmla="*/ 0 h 2295361"/>
                <a:gd name="connsiteX1" fmla="*/ 2876110 w 2897126"/>
                <a:gd name="connsiteY1" fmla="*/ 2214 h 2295361"/>
                <a:gd name="connsiteX2" fmla="*/ 2897126 w 2897126"/>
                <a:gd name="connsiteY2" fmla="*/ 2295361 h 2295361"/>
                <a:gd name="connsiteX3" fmla="*/ 1443789 w 2897126"/>
                <a:gd name="connsiteY3" fmla="*/ 2290812 h 2295361"/>
              </a:gdLst>
              <a:ahLst/>
              <a:cxnLst>
                <a:cxn ang="0">
                  <a:pos x="connsiteX0" y="connsiteY0"/>
                </a:cxn>
                <a:cxn ang="0">
                  <a:pos x="connsiteX1" y="connsiteY1"/>
                </a:cxn>
                <a:cxn ang="0">
                  <a:pos x="connsiteX2" y="connsiteY2"/>
                </a:cxn>
                <a:cxn ang="0">
                  <a:pos x="connsiteX3" y="connsiteY3"/>
                </a:cxn>
              </a:cxnLst>
              <a:rect l="l" t="t" r="r" b="b"/>
              <a:pathLst>
                <a:path w="2897126" h="2295361">
                  <a:moveTo>
                    <a:pt x="0" y="0"/>
                  </a:moveTo>
                  <a:lnTo>
                    <a:pt x="2876110" y="2214"/>
                  </a:lnTo>
                  <a:lnTo>
                    <a:pt x="2897126" y="2295361"/>
                  </a:lnTo>
                  <a:lnTo>
                    <a:pt x="1443789" y="2290812"/>
                  </a:lnTo>
                </a:path>
              </a:pathLst>
            </a:custGeom>
            <a:noFill/>
            <a:ln w="4127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75" name="Freeform 74"/>
            <p:cNvSpPr/>
            <p:nvPr/>
          </p:nvSpPr>
          <p:spPr bwMode="auto">
            <a:xfrm flipH="1">
              <a:off x="1053581" y="1893792"/>
              <a:ext cx="2653905" cy="2495348"/>
            </a:xfrm>
            <a:custGeom>
              <a:avLst/>
              <a:gdLst>
                <a:gd name="connsiteX0" fmla="*/ 0 w 1443789"/>
                <a:gd name="connsiteY0" fmla="*/ 0 h 2290812"/>
                <a:gd name="connsiteX1" fmla="*/ 1443789 w 1443789"/>
                <a:gd name="connsiteY1" fmla="*/ 2290812 h 2290812"/>
                <a:gd name="connsiteX0" fmla="*/ 0 w 1443789"/>
                <a:gd name="connsiteY0" fmla="*/ 0 h 2290812"/>
                <a:gd name="connsiteX1" fmla="*/ 543471 w 1443789"/>
                <a:gd name="connsiteY1" fmla="*/ 825622 h 2290812"/>
                <a:gd name="connsiteX2" fmla="*/ 1443789 w 1443789"/>
                <a:gd name="connsiteY2" fmla="*/ 2290812 h 2290812"/>
                <a:gd name="connsiteX0" fmla="*/ 0 w 1443789"/>
                <a:gd name="connsiteY0" fmla="*/ 0 h 2290812"/>
                <a:gd name="connsiteX1" fmla="*/ 1443789 w 1443789"/>
                <a:gd name="connsiteY1" fmla="*/ 2290812 h 2290812"/>
                <a:gd name="connsiteX0" fmla="*/ 0 w 1443789"/>
                <a:gd name="connsiteY0" fmla="*/ 0 h 2290812"/>
                <a:gd name="connsiteX1" fmla="*/ 532964 w 1443789"/>
                <a:gd name="connsiteY1" fmla="*/ 834476 h 2290812"/>
                <a:gd name="connsiteX2" fmla="*/ 1443789 w 1443789"/>
                <a:gd name="connsiteY2" fmla="*/ 2290812 h 2290812"/>
                <a:gd name="connsiteX0" fmla="*/ 0 w 2876110"/>
                <a:gd name="connsiteY0" fmla="*/ 70 h 2290882"/>
                <a:gd name="connsiteX1" fmla="*/ 2876110 w 2876110"/>
                <a:gd name="connsiteY1" fmla="*/ 2284 h 2290882"/>
                <a:gd name="connsiteX2" fmla="*/ 1443789 w 2876110"/>
                <a:gd name="connsiteY2" fmla="*/ 2290882 h 2290882"/>
                <a:gd name="connsiteX0" fmla="*/ 0 w 2930055"/>
                <a:gd name="connsiteY0" fmla="*/ 0 h 2290812"/>
                <a:gd name="connsiteX1" fmla="*/ 2876110 w 2930055"/>
                <a:gd name="connsiteY1" fmla="*/ 2214 h 2290812"/>
                <a:gd name="connsiteX2" fmla="*/ 1846387 w 2930055"/>
                <a:gd name="connsiteY2" fmla="*/ 976137 h 2290812"/>
                <a:gd name="connsiteX3" fmla="*/ 1443789 w 2930055"/>
                <a:gd name="connsiteY3" fmla="*/ 2290812 h 2290812"/>
                <a:gd name="connsiteX0" fmla="*/ 0 w 3019618"/>
                <a:gd name="connsiteY0" fmla="*/ 0 h 2351957"/>
                <a:gd name="connsiteX1" fmla="*/ 2876110 w 3019618"/>
                <a:gd name="connsiteY1" fmla="*/ 2214 h 2351957"/>
                <a:gd name="connsiteX2" fmla="*/ 2697485 w 3019618"/>
                <a:gd name="connsiteY2" fmla="*/ 2206823 h 2351957"/>
                <a:gd name="connsiteX3" fmla="*/ 1443789 w 3019618"/>
                <a:gd name="connsiteY3" fmla="*/ 2290812 h 2351957"/>
                <a:gd name="connsiteX0" fmla="*/ 0 w 2876110"/>
                <a:gd name="connsiteY0" fmla="*/ 0 h 2351957"/>
                <a:gd name="connsiteX1" fmla="*/ 2876110 w 2876110"/>
                <a:gd name="connsiteY1" fmla="*/ 2214 h 2351957"/>
                <a:gd name="connsiteX2" fmla="*/ 2697485 w 2876110"/>
                <a:gd name="connsiteY2" fmla="*/ 2206823 h 2351957"/>
                <a:gd name="connsiteX3" fmla="*/ 1443789 w 2876110"/>
                <a:gd name="connsiteY3" fmla="*/ 2290812 h 2351957"/>
                <a:gd name="connsiteX0" fmla="*/ 0 w 2876110"/>
                <a:gd name="connsiteY0" fmla="*/ 0 h 2290812"/>
                <a:gd name="connsiteX1" fmla="*/ 2876110 w 2876110"/>
                <a:gd name="connsiteY1" fmla="*/ 2214 h 2290812"/>
                <a:gd name="connsiteX2" fmla="*/ 2697485 w 2876110"/>
                <a:gd name="connsiteY2" fmla="*/ 2206823 h 2290812"/>
                <a:gd name="connsiteX3" fmla="*/ 1443789 w 2876110"/>
                <a:gd name="connsiteY3" fmla="*/ 2290812 h 2290812"/>
                <a:gd name="connsiteX0" fmla="*/ 0 w 2876110"/>
                <a:gd name="connsiteY0" fmla="*/ 0 h 2330776"/>
                <a:gd name="connsiteX1" fmla="*/ 2876110 w 2876110"/>
                <a:gd name="connsiteY1" fmla="*/ 2214 h 2330776"/>
                <a:gd name="connsiteX2" fmla="*/ 2834081 w 2876110"/>
                <a:gd name="connsiteY2" fmla="*/ 2330776 h 2330776"/>
                <a:gd name="connsiteX3" fmla="*/ 1443789 w 2876110"/>
                <a:gd name="connsiteY3" fmla="*/ 2290812 h 2330776"/>
                <a:gd name="connsiteX0" fmla="*/ 0 w 2876110"/>
                <a:gd name="connsiteY0" fmla="*/ 0 h 2313069"/>
                <a:gd name="connsiteX1" fmla="*/ 2876110 w 2876110"/>
                <a:gd name="connsiteY1" fmla="*/ 2214 h 2313069"/>
                <a:gd name="connsiteX2" fmla="*/ 2834082 w 2876110"/>
                <a:gd name="connsiteY2" fmla="*/ 2313069 h 2313069"/>
                <a:gd name="connsiteX3" fmla="*/ 1443789 w 2876110"/>
                <a:gd name="connsiteY3" fmla="*/ 2290812 h 2313069"/>
                <a:gd name="connsiteX0" fmla="*/ 0 w 2897126"/>
                <a:gd name="connsiteY0" fmla="*/ 0 h 2313069"/>
                <a:gd name="connsiteX1" fmla="*/ 2876110 w 2897126"/>
                <a:gd name="connsiteY1" fmla="*/ 2214 h 2313069"/>
                <a:gd name="connsiteX2" fmla="*/ 2897126 w 2897126"/>
                <a:gd name="connsiteY2" fmla="*/ 2313069 h 2313069"/>
                <a:gd name="connsiteX3" fmla="*/ 1443789 w 2897126"/>
                <a:gd name="connsiteY3" fmla="*/ 2290812 h 2313069"/>
                <a:gd name="connsiteX0" fmla="*/ 0 w 2897126"/>
                <a:gd name="connsiteY0" fmla="*/ 0 h 2295361"/>
                <a:gd name="connsiteX1" fmla="*/ 2876110 w 2897126"/>
                <a:gd name="connsiteY1" fmla="*/ 2214 h 2295361"/>
                <a:gd name="connsiteX2" fmla="*/ 2897126 w 2897126"/>
                <a:gd name="connsiteY2" fmla="*/ 2295361 h 2295361"/>
                <a:gd name="connsiteX3" fmla="*/ 1443789 w 2897126"/>
                <a:gd name="connsiteY3" fmla="*/ 2290812 h 2295361"/>
              </a:gdLst>
              <a:ahLst/>
              <a:cxnLst>
                <a:cxn ang="0">
                  <a:pos x="connsiteX0" y="connsiteY0"/>
                </a:cxn>
                <a:cxn ang="0">
                  <a:pos x="connsiteX1" y="connsiteY1"/>
                </a:cxn>
                <a:cxn ang="0">
                  <a:pos x="connsiteX2" y="connsiteY2"/>
                </a:cxn>
                <a:cxn ang="0">
                  <a:pos x="connsiteX3" y="connsiteY3"/>
                </a:cxn>
              </a:cxnLst>
              <a:rect l="l" t="t" r="r" b="b"/>
              <a:pathLst>
                <a:path w="2897126" h="2295361">
                  <a:moveTo>
                    <a:pt x="0" y="0"/>
                  </a:moveTo>
                  <a:lnTo>
                    <a:pt x="2876110" y="2214"/>
                  </a:lnTo>
                  <a:lnTo>
                    <a:pt x="2897126" y="2295361"/>
                  </a:lnTo>
                  <a:lnTo>
                    <a:pt x="1443789" y="2290812"/>
                  </a:lnTo>
                </a:path>
              </a:pathLst>
            </a:custGeom>
            <a:noFill/>
            <a:ln w="4127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5" name="Freeform 44"/>
            <p:cNvSpPr/>
            <p:nvPr/>
          </p:nvSpPr>
          <p:spPr bwMode="auto">
            <a:xfrm>
              <a:off x="5216749" y="3973149"/>
              <a:ext cx="1208462" cy="454304"/>
            </a:xfrm>
            <a:custGeom>
              <a:avLst/>
              <a:gdLst>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6" fmla="*/ 931685 w 1393614"/>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2262"/>
                <a:gd name="connsiteY0" fmla="*/ 0 h 842712"/>
                <a:gd name="connsiteX1" fmla="*/ 88042 w 1382262"/>
                <a:gd name="connsiteY1" fmla="*/ 587829 h 842712"/>
                <a:gd name="connsiteX2" fmla="*/ 49942 w 1382262"/>
                <a:gd name="connsiteY2" fmla="*/ 789214 h 842712"/>
                <a:gd name="connsiteX3" fmla="*/ 300314 w 1382262"/>
                <a:gd name="connsiteY3" fmla="*/ 810986 h 842712"/>
                <a:gd name="connsiteX4" fmla="*/ 1280028 w 1382262"/>
                <a:gd name="connsiteY4" fmla="*/ 397328 h 842712"/>
                <a:gd name="connsiteX5" fmla="*/ 1307242 w 1382262"/>
                <a:gd name="connsiteY5" fmla="*/ 76199 h 842712"/>
                <a:gd name="connsiteX6" fmla="*/ 931685 w 1382262"/>
                <a:gd name="connsiteY6" fmla="*/ 0 h 842712"/>
                <a:gd name="connsiteX0" fmla="*/ 1024715 w 1388206"/>
                <a:gd name="connsiteY0" fmla="*/ 0 h 820941"/>
                <a:gd name="connsiteX1" fmla="*/ 93986 w 1388206"/>
                <a:gd name="connsiteY1" fmla="*/ 566058 h 820941"/>
                <a:gd name="connsiteX2" fmla="*/ 55886 w 1388206"/>
                <a:gd name="connsiteY2" fmla="*/ 767443 h 820941"/>
                <a:gd name="connsiteX3" fmla="*/ 306258 w 1388206"/>
                <a:gd name="connsiteY3" fmla="*/ 789215 h 820941"/>
                <a:gd name="connsiteX4" fmla="*/ 1285972 w 1388206"/>
                <a:gd name="connsiteY4" fmla="*/ 375557 h 820941"/>
                <a:gd name="connsiteX5" fmla="*/ 1313186 w 1388206"/>
                <a:gd name="connsiteY5" fmla="*/ 54428 h 820941"/>
                <a:gd name="connsiteX6" fmla="*/ 1024715 w 1388206"/>
                <a:gd name="connsiteY6" fmla="*/ 0 h 820941"/>
                <a:gd name="connsiteX0" fmla="*/ 981569 w 1345060"/>
                <a:gd name="connsiteY0" fmla="*/ 0 h 822289"/>
                <a:gd name="connsiteX1" fmla="*/ 137926 w 1345060"/>
                <a:gd name="connsiteY1" fmla="*/ 533400 h 822289"/>
                <a:gd name="connsiteX2" fmla="*/ 12740 w 1345060"/>
                <a:gd name="connsiteY2" fmla="*/ 767443 h 822289"/>
                <a:gd name="connsiteX3" fmla="*/ 263112 w 1345060"/>
                <a:gd name="connsiteY3" fmla="*/ 789215 h 822289"/>
                <a:gd name="connsiteX4" fmla="*/ 1242826 w 1345060"/>
                <a:gd name="connsiteY4" fmla="*/ 375557 h 822289"/>
                <a:gd name="connsiteX5" fmla="*/ 1270040 w 1345060"/>
                <a:gd name="connsiteY5" fmla="*/ 54428 h 822289"/>
                <a:gd name="connsiteX6" fmla="*/ 981569 w 1345060"/>
                <a:gd name="connsiteY6" fmla="*/ 0 h 822289"/>
                <a:gd name="connsiteX0" fmla="*/ 961345 w 1324836"/>
                <a:gd name="connsiteY0" fmla="*/ 0 h 810761"/>
                <a:gd name="connsiteX1" fmla="*/ 117702 w 1324836"/>
                <a:gd name="connsiteY1" fmla="*/ 533400 h 810761"/>
                <a:gd name="connsiteX2" fmla="*/ 19730 w 1324836"/>
                <a:gd name="connsiteY2" fmla="*/ 729343 h 810761"/>
                <a:gd name="connsiteX3" fmla="*/ 242888 w 1324836"/>
                <a:gd name="connsiteY3" fmla="*/ 789215 h 810761"/>
                <a:gd name="connsiteX4" fmla="*/ 1222602 w 1324836"/>
                <a:gd name="connsiteY4" fmla="*/ 375557 h 810761"/>
                <a:gd name="connsiteX5" fmla="*/ 1249816 w 1324836"/>
                <a:gd name="connsiteY5" fmla="*/ 54428 h 810761"/>
                <a:gd name="connsiteX6" fmla="*/ 961345 w 1324836"/>
                <a:gd name="connsiteY6" fmla="*/ 0 h 810761"/>
                <a:gd name="connsiteX0" fmla="*/ 962516 w 1324901"/>
                <a:gd name="connsiteY0" fmla="*/ 0 h 783974"/>
                <a:gd name="connsiteX1" fmla="*/ 118873 w 1324901"/>
                <a:gd name="connsiteY1" fmla="*/ 533400 h 783974"/>
                <a:gd name="connsiteX2" fmla="*/ 20901 w 1324901"/>
                <a:gd name="connsiteY2" fmla="*/ 729343 h 783974"/>
                <a:gd name="connsiteX3" fmla="*/ 260388 w 1324901"/>
                <a:gd name="connsiteY3" fmla="*/ 756558 h 783974"/>
                <a:gd name="connsiteX4" fmla="*/ 1223773 w 1324901"/>
                <a:gd name="connsiteY4" fmla="*/ 375557 h 783974"/>
                <a:gd name="connsiteX5" fmla="*/ 1250987 w 1324901"/>
                <a:gd name="connsiteY5" fmla="*/ 54428 h 783974"/>
                <a:gd name="connsiteX6" fmla="*/ 962516 w 1324901"/>
                <a:gd name="connsiteY6" fmla="*/ 0 h 783974"/>
                <a:gd name="connsiteX0" fmla="*/ 962516 w 1309902"/>
                <a:gd name="connsiteY0" fmla="*/ 0 h 783974"/>
                <a:gd name="connsiteX1" fmla="*/ 118873 w 1309902"/>
                <a:gd name="connsiteY1" fmla="*/ 533400 h 783974"/>
                <a:gd name="connsiteX2" fmla="*/ 20901 w 1309902"/>
                <a:gd name="connsiteY2" fmla="*/ 729343 h 783974"/>
                <a:gd name="connsiteX3" fmla="*/ 260388 w 1309902"/>
                <a:gd name="connsiteY3" fmla="*/ 756558 h 783974"/>
                <a:gd name="connsiteX4" fmla="*/ 1223773 w 1309902"/>
                <a:gd name="connsiteY4" fmla="*/ 375557 h 783974"/>
                <a:gd name="connsiteX5" fmla="*/ 1218330 w 1309902"/>
                <a:gd name="connsiteY5" fmla="*/ 146957 h 783974"/>
                <a:gd name="connsiteX6" fmla="*/ 962516 w 1309902"/>
                <a:gd name="connsiteY6" fmla="*/ 0 h 783974"/>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70962"/>
                <a:gd name="connsiteY0" fmla="*/ 1613 h 783168"/>
                <a:gd name="connsiteX1" fmla="*/ 118873 w 1270962"/>
                <a:gd name="connsiteY1" fmla="*/ 535013 h 783168"/>
                <a:gd name="connsiteX2" fmla="*/ 20901 w 1270962"/>
                <a:gd name="connsiteY2" fmla="*/ 730956 h 783168"/>
                <a:gd name="connsiteX3" fmla="*/ 260388 w 1270962"/>
                <a:gd name="connsiteY3" fmla="*/ 758171 h 783168"/>
                <a:gd name="connsiteX4" fmla="*/ 1153016 w 1270962"/>
                <a:gd name="connsiteY4" fmla="*/ 409827 h 783168"/>
                <a:gd name="connsiteX5" fmla="*/ 1218330 w 1270962"/>
                <a:gd name="connsiteY5" fmla="*/ 148570 h 783168"/>
                <a:gd name="connsiteX6" fmla="*/ 962516 w 1270962"/>
                <a:gd name="connsiteY6" fmla="*/ 1613 h 783168"/>
                <a:gd name="connsiteX0" fmla="*/ 962516 w 1270962"/>
                <a:gd name="connsiteY0" fmla="*/ 6046 h 787601"/>
                <a:gd name="connsiteX1" fmla="*/ 118873 w 1270962"/>
                <a:gd name="connsiteY1" fmla="*/ 539446 h 787601"/>
                <a:gd name="connsiteX2" fmla="*/ 20901 w 1270962"/>
                <a:gd name="connsiteY2" fmla="*/ 735389 h 787601"/>
                <a:gd name="connsiteX3" fmla="*/ 260388 w 1270962"/>
                <a:gd name="connsiteY3" fmla="*/ 762604 h 787601"/>
                <a:gd name="connsiteX4" fmla="*/ 1153016 w 1270962"/>
                <a:gd name="connsiteY4" fmla="*/ 414260 h 787601"/>
                <a:gd name="connsiteX5" fmla="*/ 1218330 w 1270962"/>
                <a:gd name="connsiteY5" fmla="*/ 153003 h 787601"/>
                <a:gd name="connsiteX6" fmla="*/ 962516 w 1270962"/>
                <a:gd name="connsiteY6" fmla="*/ 6046 h 787601"/>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64379"/>
                <a:gd name="connsiteY0" fmla="*/ 0 h 781555"/>
                <a:gd name="connsiteX1" fmla="*/ 118873 w 1264379"/>
                <a:gd name="connsiteY1" fmla="*/ 533400 h 781555"/>
                <a:gd name="connsiteX2" fmla="*/ 20901 w 1264379"/>
                <a:gd name="connsiteY2" fmla="*/ 729343 h 781555"/>
                <a:gd name="connsiteX3" fmla="*/ 260388 w 1264379"/>
                <a:gd name="connsiteY3" fmla="*/ 756558 h 781555"/>
                <a:gd name="connsiteX4" fmla="*/ 1153016 w 1264379"/>
                <a:gd name="connsiteY4" fmla="*/ 408214 h 781555"/>
                <a:gd name="connsiteX5" fmla="*/ 1207444 w 1264379"/>
                <a:gd name="connsiteY5" fmla="*/ 87086 h 781555"/>
                <a:gd name="connsiteX6" fmla="*/ 962516 w 1264379"/>
                <a:gd name="connsiteY6" fmla="*/ 0 h 781555"/>
                <a:gd name="connsiteX0" fmla="*/ 962516 w 1250180"/>
                <a:gd name="connsiteY0" fmla="*/ 0 h 781555"/>
                <a:gd name="connsiteX1" fmla="*/ 118873 w 1250180"/>
                <a:gd name="connsiteY1" fmla="*/ 533400 h 781555"/>
                <a:gd name="connsiteX2" fmla="*/ 20901 w 1250180"/>
                <a:gd name="connsiteY2" fmla="*/ 729343 h 781555"/>
                <a:gd name="connsiteX3" fmla="*/ 260388 w 1250180"/>
                <a:gd name="connsiteY3" fmla="*/ 756558 h 781555"/>
                <a:gd name="connsiteX4" fmla="*/ 1153016 w 1250180"/>
                <a:gd name="connsiteY4" fmla="*/ 408214 h 781555"/>
                <a:gd name="connsiteX5" fmla="*/ 1207444 w 1250180"/>
                <a:gd name="connsiteY5" fmla="*/ 87086 h 781555"/>
                <a:gd name="connsiteX6" fmla="*/ 962516 w 1250180"/>
                <a:gd name="connsiteY6" fmla="*/ 0 h 781555"/>
                <a:gd name="connsiteX0" fmla="*/ 865788 w 1245980"/>
                <a:gd name="connsiteY0" fmla="*/ 0 h 754341"/>
                <a:gd name="connsiteX1" fmla="*/ 114673 w 1245980"/>
                <a:gd name="connsiteY1" fmla="*/ 506186 h 754341"/>
                <a:gd name="connsiteX2" fmla="*/ 16701 w 1245980"/>
                <a:gd name="connsiteY2" fmla="*/ 702129 h 754341"/>
                <a:gd name="connsiteX3" fmla="*/ 256188 w 1245980"/>
                <a:gd name="connsiteY3" fmla="*/ 729344 h 754341"/>
                <a:gd name="connsiteX4" fmla="*/ 1148816 w 1245980"/>
                <a:gd name="connsiteY4" fmla="*/ 381000 h 754341"/>
                <a:gd name="connsiteX5" fmla="*/ 1203244 w 1245980"/>
                <a:gd name="connsiteY5" fmla="*/ 59872 h 754341"/>
                <a:gd name="connsiteX6" fmla="*/ 865788 w 1245980"/>
                <a:gd name="connsiteY6" fmla="*/ 0 h 754341"/>
                <a:gd name="connsiteX0" fmla="*/ 865788 w 1245980"/>
                <a:gd name="connsiteY0" fmla="*/ 33534 h 787875"/>
                <a:gd name="connsiteX1" fmla="*/ 114673 w 1245980"/>
                <a:gd name="connsiteY1" fmla="*/ 539720 h 787875"/>
                <a:gd name="connsiteX2" fmla="*/ 16701 w 1245980"/>
                <a:gd name="connsiteY2" fmla="*/ 735663 h 787875"/>
                <a:gd name="connsiteX3" fmla="*/ 256188 w 1245980"/>
                <a:gd name="connsiteY3" fmla="*/ 762878 h 787875"/>
                <a:gd name="connsiteX4" fmla="*/ 1148816 w 1245980"/>
                <a:gd name="connsiteY4" fmla="*/ 414534 h 787875"/>
                <a:gd name="connsiteX5" fmla="*/ 1203244 w 1245980"/>
                <a:gd name="connsiteY5" fmla="*/ 93406 h 787875"/>
                <a:gd name="connsiteX6" fmla="*/ 865788 w 1245980"/>
                <a:gd name="connsiteY6" fmla="*/ 33534 h 787875"/>
                <a:gd name="connsiteX0" fmla="*/ 865788 w 1245980"/>
                <a:gd name="connsiteY0" fmla="*/ 16818 h 771159"/>
                <a:gd name="connsiteX1" fmla="*/ 114673 w 1245980"/>
                <a:gd name="connsiteY1" fmla="*/ 523004 h 771159"/>
                <a:gd name="connsiteX2" fmla="*/ 16701 w 1245980"/>
                <a:gd name="connsiteY2" fmla="*/ 718947 h 771159"/>
                <a:gd name="connsiteX3" fmla="*/ 256188 w 1245980"/>
                <a:gd name="connsiteY3" fmla="*/ 746162 h 771159"/>
                <a:gd name="connsiteX4" fmla="*/ 1148816 w 1245980"/>
                <a:gd name="connsiteY4" fmla="*/ 397818 h 771159"/>
                <a:gd name="connsiteX5" fmla="*/ 1203244 w 1245980"/>
                <a:gd name="connsiteY5" fmla="*/ 76690 h 771159"/>
                <a:gd name="connsiteX6" fmla="*/ 865788 w 1245980"/>
                <a:gd name="connsiteY6" fmla="*/ 16818 h 771159"/>
                <a:gd name="connsiteX0" fmla="*/ 865788 w 1240969"/>
                <a:gd name="connsiteY0" fmla="*/ 46245 h 800586"/>
                <a:gd name="connsiteX1" fmla="*/ 114673 w 1240969"/>
                <a:gd name="connsiteY1" fmla="*/ 552431 h 800586"/>
                <a:gd name="connsiteX2" fmla="*/ 16701 w 1240969"/>
                <a:gd name="connsiteY2" fmla="*/ 748374 h 800586"/>
                <a:gd name="connsiteX3" fmla="*/ 256188 w 1240969"/>
                <a:gd name="connsiteY3" fmla="*/ 775589 h 800586"/>
                <a:gd name="connsiteX4" fmla="*/ 1148816 w 1240969"/>
                <a:gd name="connsiteY4" fmla="*/ 427245 h 800586"/>
                <a:gd name="connsiteX5" fmla="*/ 1203244 w 1240969"/>
                <a:gd name="connsiteY5" fmla="*/ 106117 h 800586"/>
                <a:gd name="connsiteX6" fmla="*/ 1067176 w 1240969"/>
                <a:gd name="connsiteY6" fmla="*/ 29918 h 800586"/>
                <a:gd name="connsiteX7" fmla="*/ 865788 w 1240969"/>
                <a:gd name="connsiteY7" fmla="*/ 46245 h 800586"/>
                <a:gd name="connsiteX0" fmla="*/ 865788 w 1240969"/>
                <a:gd name="connsiteY0" fmla="*/ 212791 h 967132"/>
                <a:gd name="connsiteX1" fmla="*/ 114673 w 1240969"/>
                <a:gd name="connsiteY1" fmla="*/ 718977 h 967132"/>
                <a:gd name="connsiteX2" fmla="*/ 16701 w 1240969"/>
                <a:gd name="connsiteY2" fmla="*/ 914920 h 967132"/>
                <a:gd name="connsiteX3" fmla="*/ 256188 w 1240969"/>
                <a:gd name="connsiteY3" fmla="*/ 942135 h 967132"/>
                <a:gd name="connsiteX4" fmla="*/ 1148816 w 1240969"/>
                <a:gd name="connsiteY4" fmla="*/ 593791 h 967132"/>
                <a:gd name="connsiteX5" fmla="*/ 1203244 w 1240969"/>
                <a:gd name="connsiteY5" fmla="*/ 272663 h 967132"/>
                <a:gd name="connsiteX6" fmla="*/ 1197805 w 1240969"/>
                <a:gd name="connsiteY6" fmla="*/ 522 h 967132"/>
                <a:gd name="connsiteX7" fmla="*/ 865788 w 1240969"/>
                <a:gd name="connsiteY7" fmla="*/ 212791 h 967132"/>
                <a:gd name="connsiteX0" fmla="*/ 865788 w 1240969"/>
                <a:gd name="connsiteY0" fmla="*/ 294245 h 1048586"/>
                <a:gd name="connsiteX1" fmla="*/ 114673 w 1240969"/>
                <a:gd name="connsiteY1" fmla="*/ 800431 h 1048586"/>
                <a:gd name="connsiteX2" fmla="*/ 16701 w 1240969"/>
                <a:gd name="connsiteY2" fmla="*/ 996374 h 1048586"/>
                <a:gd name="connsiteX3" fmla="*/ 256188 w 1240969"/>
                <a:gd name="connsiteY3" fmla="*/ 1023589 h 1048586"/>
                <a:gd name="connsiteX4" fmla="*/ 1148816 w 1240969"/>
                <a:gd name="connsiteY4" fmla="*/ 675245 h 1048586"/>
                <a:gd name="connsiteX5" fmla="*/ 1203244 w 1240969"/>
                <a:gd name="connsiteY5" fmla="*/ 354117 h 1048586"/>
                <a:gd name="connsiteX6" fmla="*/ 990976 w 1240969"/>
                <a:gd name="connsiteY6" fmla="*/ 333 h 1048586"/>
                <a:gd name="connsiteX7" fmla="*/ 865788 w 1240969"/>
                <a:gd name="connsiteY7" fmla="*/ 294245 h 1048586"/>
                <a:gd name="connsiteX0" fmla="*/ 996789 w 1246782"/>
                <a:gd name="connsiteY0" fmla="*/ 10021 h 1058274"/>
                <a:gd name="connsiteX1" fmla="*/ 120486 w 1246782"/>
                <a:gd name="connsiteY1" fmla="*/ 810119 h 1058274"/>
                <a:gd name="connsiteX2" fmla="*/ 22514 w 1246782"/>
                <a:gd name="connsiteY2" fmla="*/ 1006062 h 1058274"/>
                <a:gd name="connsiteX3" fmla="*/ 262001 w 1246782"/>
                <a:gd name="connsiteY3" fmla="*/ 1033277 h 1058274"/>
                <a:gd name="connsiteX4" fmla="*/ 1154629 w 1246782"/>
                <a:gd name="connsiteY4" fmla="*/ 684933 h 1058274"/>
                <a:gd name="connsiteX5" fmla="*/ 1209057 w 1246782"/>
                <a:gd name="connsiteY5" fmla="*/ 363805 h 1058274"/>
                <a:gd name="connsiteX6" fmla="*/ 996789 w 1246782"/>
                <a:gd name="connsiteY6" fmla="*/ 10021 h 1058274"/>
                <a:gd name="connsiteX0" fmla="*/ 905550 w 1242629"/>
                <a:gd name="connsiteY0" fmla="*/ 32417 h 786755"/>
                <a:gd name="connsiteX1" fmla="*/ 116333 w 1242629"/>
                <a:gd name="connsiteY1" fmla="*/ 538600 h 786755"/>
                <a:gd name="connsiteX2" fmla="*/ 18361 w 1242629"/>
                <a:gd name="connsiteY2" fmla="*/ 734543 h 786755"/>
                <a:gd name="connsiteX3" fmla="*/ 257848 w 1242629"/>
                <a:gd name="connsiteY3" fmla="*/ 761758 h 786755"/>
                <a:gd name="connsiteX4" fmla="*/ 1150476 w 1242629"/>
                <a:gd name="connsiteY4" fmla="*/ 413414 h 786755"/>
                <a:gd name="connsiteX5" fmla="*/ 1204904 w 1242629"/>
                <a:gd name="connsiteY5" fmla="*/ 92286 h 786755"/>
                <a:gd name="connsiteX6" fmla="*/ 905550 w 1242629"/>
                <a:gd name="connsiteY6" fmla="*/ 32417 h 786755"/>
                <a:gd name="connsiteX0" fmla="*/ 809180 w 1238788"/>
                <a:gd name="connsiteY0" fmla="*/ 39821 h 766945"/>
                <a:gd name="connsiteX1" fmla="*/ 112492 w 1238788"/>
                <a:gd name="connsiteY1" fmla="*/ 518790 h 766945"/>
                <a:gd name="connsiteX2" fmla="*/ 14520 w 1238788"/>
                <a:gd name="connsiteY2" fmla="*/ 714733 h 766945"/>
                <a:gd name="connsiteX3" fmla="*/ 254007 w 1238788"/>
                <a:gd name="connsiteY3" fmla="*/ 741948 h 766945"/>
                <a:gd name="connsiteX4" fmla="*/ 1146635 w 1238788"/>
                <a:gd name="connsiteY4" fmla="*/ 393604 h 766945"/>
                <a:gd name="connsiteX5" fmla="*/ 1201063 w 1238788"/>
                <a:gd name="connsiteY5" fmla="*/ 72476 h 766945"/>
                <a:gd name="connsiteX6" fmla="*/ 809180 w 1238788"/>
                <a:gd name="connsiteY6" fmla="*/ 39821 h 766945"/>
                <a:gd name="connsiteX0" fmla="*/ 809180 w 1206910"/>
                <a:gd name="connsiteY0" fmla="*/ 39821 h 762108"/>
                <a:gd name="connsiteX1" fmla="*/ 112492 w 1206910"/>
                <a:gd name="connsiteY1" fmla="*/ 518790 h 762108"/>
                <a:gd name="connsiteX2" fmla="*/ 14520 w 1206910"/>
                <a:gd name="connsiteY2" fmla="*/ 714733 h 762108"/>
                <a:gd name="connsiteX3" fmla="*/ 254007 w 1206910"/>
                <a:gd name="connsiteY3" fmla="*/ 741948 h 762108"/>
                <a:gd name="connsiteX4" fmla="*/ 1059549 w 1206910"/>
                <a:gd name="connsiteY4" fmla="*/ 458918 h 762108"/>
                <a:gd name="connsiteX5" fmla="*/ 1201063 w 1206910"/>
                <a:gd name="connsiteY5" fmla="*/ 72476 h 762108"/>
                <a:gd name="connsiteX6" fmla="*/ 809180 w 1206910"/>
                <a:gd name="connsiteY6" fmla="*/ 39821 h 762108"/>
                <a:gd name="connsiteX0" fmla="*/ 809180 w 1206910"/>
                <a:gd name="connsiteY0" fmla="*/ 27112 h 749399"/>
                <a:gd name="connsiteX1" fmla="*/ 112492 w 1206910"/>
                <a:gd name="connsiteY1" fmla="*/ 506081 h 749399"/>
                <a:gd name="connsiteX2" fmla="*/ 14520 w 1206910"/>
                <a:gd name="connsiteY2" fmla="*/ 702024 h 749399"/>
                <a:gd name="connsiteX3" fmla="*/ 254007 w 1206910"/>
                <a:gd name="connsiteY3" fmla="*/ 729239 h 749399"/>
                <a:gd name="connsiteX4" fmla="*/ 1059549 w 1206910"/>
                <a:gd name="connsiteY4" fmla="*/ 446209 h 749399"/>
                <a:gd name="connsiteX5" fmla="*/ 1201063 w 1206910"/>
                <a:gd name="connsiteY5" fmla="*/ 114195 h 749399"/>
                <a:gd name="connsiteX6" fmla="*/ 809180 w 1206910"/>
                <a:gd name="connsiteY6" fmla="*/ 27112 h 749399"/>
                <a:gd name="connsiteX0" fmla="*/ 809180 w 1209859"/>
                <a:gd name="connsiteY0" fmla="*/ 27112 h 751011"/>
                <a:gd name="connsiteX1" fmla="*/ 112492 w 1209859"/>
                <a:gd name="connsiteY1" fmla="*/ 506081 h 751011"/>
                <a:gd name="connsiteX2" fmla="*/ 14520 w 1209859"/>
                <a:gd name="connsiteY2" fmla="*/ 702024 h 751011"/>
                <a:gd name="connsiteX3" fmla="*/ 254007 w 1209859"/>
                <a:gd name="connsiteY3" fmla="*/ 729239 h 751011"/>
                <a:gd name="connsiteX4" fmla="*/ 1075877 w 1209859"/>
                <a:gd name="connsiteY4" fmla="*/ 424437 h 751011"/>
                <a:gd name="connsiteX5" fmla="*/ 1201063 w 1209859"/>
                <a:gd name="connsiteY5" fmla="*/ 114195 h 751011"/>
                <a:gd name="connsiteX6" fmla="*/ 809180 w 1209859"/>
                <a:gd name="connsiteY6" fmla="*/ 27112 h 751011"/>
                <a:gd name="connsiteX0" fmla="*/ 822999 w 1223678"/>
                <a:gd name="connsiteY0" fmla="*/ 27112 h 772799"/>
                <a:gd name="connsiteX1" fmla="*/ 93654 w 1223678"/>
                <a:gd name="connsiteY1" fmla="*/ 92424 h 772799"/>
                <a:gd name="connsiteX2" fmla="*/ 28339 w 1223678"/>
                <a:gd name="connsiteY2" fmla="*/ 702024 h 772799"/>
                <a:gd name="connsiteX3" fmla="*/ 267826 w 1223678"/>
                <a:gd name="connsiteY3" fmla="*/ 729239 h 772799"/>
                <a:gd name="connsiteX4" fmla="*/ 1089696 w 1223678"/>
                <a:gd name="connsiteY4" fmla="*/ 424437 h 772799"/>
                <a:gd name="connsiteX5" fmla="*/ 1214882 w 1223678"/>
                <a:gd name="connsiteY5" fmla="*/ 114195 h 772799"/>
                <a:gd name="connsiteX6" fmla="*/ 822999 w 1223678"/>
                <a:gd name="connsiteY6" fmla="*/ 27112 h 772799"/>
                <a:gd name="connsiteX0" fmla="*/ 862800 w 1263479"/>
                <a:gd name="connsiteY0" fmla="*/ 27112 h 732325"/>
                <a:gd name="connsiteX1" fmla="*/ 133455 w 1263479"/>
                <a:gd name="connsiteY1" fmla="*/ 92424 h 732325"/>
                <a:gd name="connsiteX2" fmla="*/ 13711 w 1263479"/>
                <a:gd name="connsiteY2" fmla="*/ 228495 h 732325"/>
                <a:gd name="connsiteX3" fmla="*/ 307627 w 1263479"/>
                <a:gd name="connsiteY3" fmla="*/ 729239 h 732325"/>
                <a:gd name="connsiteX4" fmla="*/ 1129497 w 1263479"/>
                <a:gd name="connsiteY4" fmla="*/ 424437 h 732325"/>
                <a:gd name="connsiteX5" fmla="*/ 1254683 w 1263479"/>
                <a:gd name="connsiteY5" fmla="*/ 114195 h 732325"/>
                <a:gd name="connsiteX6" fmla="*/ 862800 w 1263479"/>
                <a:gd name="connsiteY6" fmla="*/ 27112 h 732325"/>
                <a:gd name="connsiteX0" fmla="*/ 857261 w 1260653"/>
                <a:gd name="connsiteY0" fmla="*/ 27112 h 430744"/>
                <a:gd name="connsiteX1" fmla="*/ 127916 w 1260653"/>
                <a:gd name="connsiteY1" fmla="*/ 92424 h 430744"/>
                <a:gd name="connsiteX2" fmla="*/ 8172 w 1260653"/>
                <a:gd name="connsiteY2" fmla="*/ 228495 h 430744"/>
                <a:gd name="connsiteX3" fmla="*/ 225888 w 1260653"/>
                <a:gd name="connsiteY3" fmla="*/ 315582 h 430744"/>
                <a:gd name="connsiteX4" fmla="*/ 1123958 w 1260653"/>
                <a:gd name="connsiteY4" fmla="*/ 424437 h 430744"/>
                <a:gd name="connsiteX5" fmla="*/ 1249144 w 1260653"/>
                <a:gd name="connsiteY5" fmla="*/ 114195 h 430744"/>
                <a:gd name="connsiteX6" fmla="*/ 857261 w 1260653"/>
                <a:gd name="connsiteY6" fmla="*/ 27112 h 430744"/>
                <a:gd name="connsiteX0" fmla="*/ 828290 w 1231682"/>
                <a:gd name="connsiteY0" fmla="*/ 27112 h 430704"/>
                <a:gd name="connsiteX1" fmla="*/ 98945 w 1231682"/>
                <a:gd name="connsiteY1" fmla="*/ 92424 h 430704"/>
                <a:gd name="connsiteX2" fmla="*/ 17301 w 1231682"/>
                <a:gd name="connsiteY2" fmla="*/ 233937 h 430704"/>
                <a:gd name="connsiteX3" fmla="*/ 196917 w 1231682"/>
                <a:gd name="connsiteY3" fmla="*/ 315582 h 430704"/>
                <a:gd name="connsiteX4" fmla="*/ 1094987 w 1231682"/>
                <a:gd name="connsiteY4" fmla="*/ 424437 h 430704"/>
                <a:gd name="connsiteX5" fmla="*/ 1220173 w 1231682"/>
                <a:gd name="connsiteY5" fmla="*/ 114195 h 430704"/>
                <a:gd name="connsiteX6" fmla="*/ 828290 w 1231682"/>
                <a:gd name="connsiteY6" fmla="*/ 27112 h 430704"/>
                <a:gd name="connsiteX0" fmla="*/ 983337 w 1239772"/>
                <a:gd name="connsiteY0" fmla="*/ 21337 h 468472"/>
                <a:gd name="connsiteX1" fmla="*/ 107035 w 1239772"/>
                <a:gd name="connsiteY1" fmla="*/ 130192 h 468472"/>
                <a:gd name="connsiteX2" fmla="*/ 25391 w 1239772"/>
                <a:gd name="connsiteY2" fmla="*/ 271705 h 468472"/>
                <a:gd name="connsiteX3" fmla="*/ 205007 w 1239772"/>
                <a:gd name="connsiteY3" fmla="*/ 353350 h 468472"/>
                <a:gd name="connsiteX4" fmla="*/ 1103077 w 1239772"/>
                <a:gd name="connsiteY4" fmla="*/ 462205 h 468472"/>
                <a:gd name="connsiteX5" fmla="*/ 1228263 w 1239772"/>
                <a:gd name="connsiteY5" fmla="*/ 151963 h 468472"/>
                <a:gd name="connsiteX6" fmla="*/ 983337 w 1239772"/>
                <a:gd name="connsiteY6" fmla="*/ 21337 h 468472"/>
                <a:gd name="connsiteX0" fmla="*/ 1052556 w 1243677"/>
                <a:gd name="connsiteY0" fmla="*/ 18351 h 498143"/>
                <a:gd name="connsiteX1" fmla="*/ 110940 w 1243677"/>
                <a:gd name="connsiteY1" fmla="*/ 159863 h 498143"/>
                <a:gd name="connsiteX2" fmla="*/ 29296 w 1243677"/>
                <a:gd name="connsiteY2" fmla="*/ 301376 h 498143"/>
                <a:gd name="connsiteX3" fmla="*/ 208912 w 1243677"/>
                <a:gd name="connsiteY3" fmla="*/ 383021 h 498143"/>
                <a:gd name="connsiteX4" fmla="*/ 1106982 w 1243677"/>
                <a:gd name="connsiteY4" fmla="*/ 491876 h 498143"/>
                <a:gd name="connsiteX5" fmla="*/ 1232168 w 1243677"/>
                <a:gd name="connsiteY5" fmla="*/ 181634 h 498143"/>
                <a:gd name="connsiteX6" fmla="*/ 1052556 w 1243677"/>
                <a:gd name="connsiteY6" fmla="*/ 18351 h 498143"/>
                <a:gd name="connsiteX0" fmla="*/ 1052556 w 1280457"/>
                <a:gd name="connsiteY0" fmla="*/ 13792 h 490204"/>
                <a:gd name="connsiteX1" fmla="*/ 110940 w 1280457"/>
                <a:gd name="connsiteY1" fmla="*/ 155304 h 490204"/>
                <a:gd name="connsiteX2" fmla="*/ 29296 w 1280457"/>
                <a:gd name="connsiteY2" fmla="*/ 296817 h 490204"/>
                <a:gd name="connsiteX3" fmla="*/ 208912 w 1280457"/>
                <a:gd name="connsiteY3" fmla="*/ 378462 h 490204"/>
                <a:gd name="connsiteX4" fmla="*/ 1106982 w 1280457"/>
                <a:gd name="connsiteY4" fmla="*/ 487317 h 490204"/>
                <a:gd name="connsiteX5" fmla="*/ 1275711 w 1280457"/>
                <a:gd name="connsiteY5" fmla="*/ 253275 h 490204"/>
                <a:gd name="connsiteX6" fmla="*/ 1052556 w 1280457"/>
                <a:gd name="connsiteY6" fmla="*/ 13792 h 490204"/>
                <a:gd name="connsiteX0" fmla="*/ 1052556 w 1280457"/>
                <a:gd name="connsiteY0" fmla="*/ 13792 h 490204"/>
                <a:gd name="connsiteX1" fmla="*/ 110940 w 1280457"/>
                <a:gd name="connsiteY1" fmla="*/ 155304 h 490204"/>
                <a:gd name="connsiteX2" fmla="*/ 29296 w 1280457"/>
                <a:gd name="connsiteY2" fmla="*/ 296817 h 490204"/>
                <a:gd name="connsiteX3" fmla="*/ 208912 w 1280457"/>
                <a:gd name="connsiteY3" fmla="*/ 378462 h 490204"/>
                <a:gd name="connsiteX4" fmla="*/ 1106982 w 1280457"/>
                <a:gd name="connsiteY4" fmla="*/ 487317 h 490204"/>
                <a:gd name="connsiteX5" fmla="*/ 1275711 w 1280457"/>
                <a:gd name="connsiteY5" fmla="*/ 253275 h 490204"/>
                <a:gd name="connsiteX6" fmla="*/ 1052556 w 1280457"/>
                <a:gd name="connsiteY6" fmla="*/ 13792 h 490204"/>
                <a:gd name="connsiteX0" fmla="*/ 1052556 w 1280457"/>
                <a:gd name="connsiteY0" fmla="*/ 0 h 476412"/>
                <a:gd name="connsiteX1" fmla="*/ 110940 w 1280457"/>
                <a:gd name="connsiteY1" fmla="*/ 141512 h 476412"/>
                <a:gd name="connsiteX2" fmla="*/ 29296 w 1280457"/>
                <a:gd name="connsiteY2" fmla="*/ 283025 h 476412"/>
                <a:gd name="connsiteX3" fmla="*/ 208912 w 1280457"/>
                <a:gd name="connsiteY3" fmla="*/ 364670 h 476412"/>
                <a:gd name="connsiteX4" fmla="*/ 1106982 w 1280457"/>
                <a:gd name="connsiteY4" fmla="*/ 473525 h 476412"/>
                <a:gd name="connsiteX5" fmla="*/ 1275711 w 1280457"/>
                <a:gd name="connsiteY5" fmla="*/ 239483 h 476412"/>
                <a:gd name="connsiteX6" fmla="*/ 1052556 w 1280457"/>
                <a:gd name="connsiteY6" fmla="*/ 0 h 476412"/>
                <a:gd name="connsiteX0" fmla="*/ 1052556 w 1280457"/>
                <a:gd name="connsiteY0" fmla="*/ 0 h 476600"/>
                <a:gd name="connsiteX1" fmla="*/ 110940 w 1280457"/>
                <a:gd name="connsiteY1" fmla="*/ 141512 h 476600"/>
                <a:gd name="connsiteX2" fmla="*/ 29296 w 1280457"/>
                <a:gd name="connsiteY2" fmla="*/ 239482 h 476600"/>
                <a:gd name="connsiteX3" fmla="*/ 208912 w 1280457"/>
                <a:gd name="connsiteY3" fmla="*/ 364670 h 476600"/>
                <a:gd name="connsiteX4" fmla="*/ 1106982 w 1280457"/>
                <a:gd name="connsiteY4" fmla="*/ 473525 h 476600"/>
                <a:gd name="connsiteX5" fmla="*/ 1275711 w 1280457"/>
                <a:gd name="connsiteY5" fmla="*/ 239483 h 476600"/>
                <a:gd name="connsiteX6" fmla="*/ 1052556 w 1280457"/>
                <a:gd name="connsiteY6" fmla="*/ 0 h 476600"/>
                <a:gd name="connsiteX0" fmla="*/ 1050138 w 1278706"/>
                <a:gd name="connsiteY0" fmla="*/ 0 h 476600"/>
                <a:gd name="connsiteX1" fmla="*/ 108522 w 1278706"/>
                <a:gd name="connsiteY1" fmla="*/ 141512 h 476600"/>
                <a:gd name="connsiteX2" fmla="*/ 26878 w 1278706"/>
                <a:gd name="connsiteY2" fmla="*/ 239482 h 476600"/>
                <a:gd name="connsiteX3" fmla="*/ 168394 w 1278706"/>
                <a:gd name="connsiteY3" fmla="*/ 364670 h 476600"/>
                <a:gd name="connsiteX4" fmla="*/ 1104564 w 1278706"/>
                <a:gd name="connsiteY4" fmla="*/ 473525 h 476600"/>
                <a:gd name="connsiteX5" fmla="*/ 1273293 w 1278706"/>
                <a:gd name="connsiteY5" fmla="*/ 239483 h 476600"/>
                <a:gd name="connsiteX6" fmla="*/ 1050138 w 1278706"/>
                <a:gd name="connsiteY6" fmla="*/ 0 h 476600"/>
                <a:gd name="connsiteX0" fmla="*/ 1027840 w 1256408"/>
                <a:gd name="connsiteY0" fmla="*/ 0 h 476600"/>
                <a:gd name="connsiteX1" fmla="*/ 162424 w 1256408"/>
                <a:gd name="connsiteY1" fmla="*/ 141512 h 476600"/>
                <a:gd name="connsiteX2" fmla="*/ 4580 w 1256408"/>
                <a:gd name="connsiteY2" fmla="*/ 239482 h 476600"/>
                <a:gd name="connsiteX3" fmla="*/ 146096 w 1256408"/>
                <a:gd name="connsiteY3" fmla="*/ 364670 h 476600"/>
                <a:gd name="connsiteX4" fmla="*/ 1082266 w 1256408"/>
                <a:gd name="connsiteY4" fmla="*/ 473525 h 476600"/>
                <a:gd name="connsiteX5" fmla="*/ 1250995 w 1256408"/>
                <a:gd name="connsiteY5" fmla="*/ 239483 h 476600"/>
                <a:gd name="connsiteX6" fmla="*/ 1027840 w 1256408"/>
                <a:gd name="connsiteY6" fmla="*/ 0 h 476600"/>
                <a:gd name="connsiteX0" fmla="*/ 1027840 w 1256408"/>
                <a:gd name="connsiteY0" fmla="*/ 0 h 475360"/>
                <a:gd name="connsiteX1" fmla="*/ 162424 w 1256408"/>
                <a:gd name="connsiteY1" fmla="*/ 141512 h 475360"/>
                <a:gd name="connsiteX2" fmla="*/ 4580 w 1256408"/>
                <a:gd name="connsiteY2" fmla="*/ 239482 h 475360"/>
                <a:gd name="connsiteX3" fmla="*/ 146096 w 1256408"/>
                <a:gd name="connsiteY3" fmla="*/ 342899 h 475360"/>
                <a:gd name="connsiteX4" fmla="*/ 1082266 w 1256408"/>
                <a:gd name="connsiteY4" fmla="*/ 473525 h 475360"/>
                <a:gd name="connsiteX5" fmla="*/ 1250995 w 1256408"/>
                <a:gd name="connsiteY5" fmla="*/ 239483 h 475360"/>
                <a:gd name="connsiteX6" fmla="*/ 1027840 w 1256408"/>
                <a:gd name="connsiteY6" fmla="*/ 0 h 475360"/>
                <a:gd name="connsiteX0" fmla="*/ 1027840 w 1256408"/>
                <a:gd name="connsiteY0" fmla="*/ 0 h 475360"/>
                <a:gd name="connsiteX1" fmla="*/ 162424 w 1256408"/>
                <a:gd name="connsiteY1" fmla="*/ 141512 h 475360"/>
                <a:gd name="connsiteX2" fmla="*/ 4580 w 1256408"/>
                <a:gd name="connsiteY2" fmla="*/ 239482 h 475360"/>
                <a:gd name="connsiteX3" fmla="*/ 146096 w 1256408"/>
                <a:gd name="connsiteY3" fmla="*/ 342899 h 475360"/>
                <a:gd name="connsiteX4" fmla="*/ 1082266 w 1256408"/>
                <a:gd name="connsiteY4" fmla="*/ 473525 h 475360"/>
                <a:gd name="connsiteX5" fmla="*/ 1250995 w 1256408"/>
                <a:gd name="connsiteY5" fmla="*/ 239483 h 475360"/>
                <a:gd name="connsiteX6" fmla="*/ 1027840 w 1256408"/>
                <a:gd name="connsiteY6" fmla="*/ 0 h 475360"/>
                <a:gd name="connsiteX0" fmla="*/ 1027040 w 1255608"/>
                <a:gd name="connsiteY0" fmla="*/ 0 h 475360"/>
                <a:gd name="connsiteX1" fmla="*/ 150739 w 1255608"/>
                <a:gd name="connsiteY1" fmla="*/ 125183 h 475360"/>
                <a:gd name="connsiteX2" fmla="*/ 3780 w 1255608"/>
                <a:gd name="connsiteY2" fmla="*/ 239482 h 475360"/>
                <a:gd name="connsiteX3" fmla="*/ 145296 w 1255608"/>
                <a:gd name="connsiteY3" fmla="*/ 342899 h 475360"/>
                <a:gd name="connsiteX4" fmla="*/ 1081466 w 1255608"/>
                <a:gd name="connsiteY4" fmla="*/ 473525 h 475360"/>
                <a:gd name="connsiteX5" fmla="*/ 1250195 w 1255608"/>
                <a:gd name="connsiteY5" fmla="*/ 239483 h 475360"/>
                <a:gd name="connsiteX6" fmla="*/ 1027040 w 1255608"/>
                <a:gd name="connsiteY6" fmla="*/ 0 h 475360"/>
                <a:gd name="connsiteX0" fmla="*/ 1037925 w 1255608"/>
                <a:gd name="connsiteY0" fmla="*/ 0 h 453589"/>
                <a:gd name="connsiteX1" fmla="*/ 150739 w 1255608"/>
                <a:gd name="connsiteY1" fmla="*/ 103412 h 453589"/>
                <a:gd name="connsiteX2" fmla="*/ 3780 w 1255608"/>
                <a:gd name="connsiteY2" fmla="*/ 217711 h 453589"/>
                <a:gd name="connsiteX3" fmla="*/ 145296 w 1255608"/>
                <a:gd name="connsiteY3" fmla="*/ 321128 h 453589"/>
                <a:gd name="connsiteX4" fmla="*/ 1081466 w 1255608"/>
                <a:gd name="connsiteY4" fmla="*/ 451754 h 453589"/>
                <a:gd name="connsiteX5" fmla="*/ 1250195 w 1255608"/>
                <a:gd name="connsiteY5" fmla="*/ 217712 h 453589"/>
                <a:gd name="connsiteX6" fmla="*/ 1037925 w 1255608"/>
                <a:gd name="connsiteY6" fmla="*/ 0 h 453589"/>
                <a:gd name="connsiteX0" fmla="*/ 1037925 w 1236819"/>
                <a:gd name="connsiteY0" fmla="*/ 0 h 453589"/>
                <a:gd name="connsiteX1" fmla="*/ 150739 w 1236819"/>
                <a:gd name="connsiteY1" fmla="*/ 103412 h 453589"/>
                <a:gd name="connsiteX2" fmla="*/ 3780 w 1236819"/>
                <a:gd name="connsiteY2" fmla="*/ 217711 h 453589"/>
                <a:gd name="connsiteX3" fmla="*/ 145296 w 1236819"/>
                <a:gd name="connsiteY3" fmla="*/ 321128 h 453589"/>
                <a:gd name="connsiteX4" fmla="*/ 1081466 w 1236819"/>
                <a:gd name="connsiteY4" fmla="*/ 451754 h 453589"/>
                <a:gd name="connsiteX5" fmla="*/ 1228423 w 1236819"/>
                <a:gd name="connsiteY5" fmla="*/ 217712 h 453589"/>
                <a:gd name="connsiteX6" fmla="*/ 1037925 w 1236819"/>
                <a:gd name="connsiteY6" fmla="*/ 0 h 453589"/>
                <a:gd name="connsiteX0" fmla="*/ 1036538 w 1229948"/>
                <a:gd name="connsiteY0" fmla="*/ 0 h 453589"/>
                <a:gd name="connsiteX1" fmla="*/ 149352 w 1229948"/>
                <a:gd name="connsiteY1" fmla="*/ 103412 h 453589"/>
                <a:gd name="connsiteX2" fmla="*/ 2393 w 1229948"/>
                <a:gd name="connsiteY2" fmla="*/ 217711 h 453589"/>
                <a:gd name="connsiteX3" fmla="*/ 143909 w 1229948"/>
                <a:gd name="connsiteY3" fmla="*/ 321128 h 453589"/>
                <a:gd name="connsiteX4" fmla="*/ 1031093 w 1229948"/>
                <a:gd name="connsiteY4" fmla="*/ 451754 h 453589"/>
                <a:gd name="connsiteX5" fmla="*/ 1227036 w 1229948"/>
                <a:gd name="connsiteY5" fmla="*/ 217712 h 453589"/>
                <a:gd name="connsiteX6" fmla="*/ 1036538 w 1229948"/>
                <a:gd name="connsiteY6" fmla="*/ 0 h 453589"/>
                <a:gd name="connsiteX0" fmla="*/ 1044926 w 1238336"/>
                <a:gd name="connsiteY0" fmla="*/ 0 h 453592"/>
                <a:gd name="connsiteX1" fmla="*/ 157740 w 1238336"/>
                <a:gd name="connsiteY1" fmla="*/ 103412 h 453592"/>
                <a:gd name="connsiteX2" fmla="*/ 1256 w 1238336"/>
                <a:gd name="connsiteY2" fmla="*/ 216350 h 453592"/>
                <a:gd name="connsiteX3" fmla="*/ 152297 w 1238336"/>
                <a:gd name="connsiteY3" fmla="*/ 321128 h 453592"/>
                <a:gd name="connsiteX4" fmla="*/ 1039481 w 1238336"/>
                <a:gd name="connsiteY4" fmla="*/ 451754 h 453592"/>
                <a:gd name="connsiteX5" fmla="*/ 1235424 w 1238336"/>
                <a:gd name="connsiteY5" fmla="*/ 217712 h 453592"/>
                <a:gd name="connsiteX6" fmla="*/ 1044926 w 1238336"/>
                <a:gd name="connsiteY6" fmla="*/ 0 h 453592"/>
                <a:gd name="connsiteX0" fmla="*/ 1049922 w 1243332"/>
                <a:gd name="connsiteY0" fmla="*/ 0 h 453589"/>
                <a:gd name="connsiteX1" fmla="*/ 162736 w 1243332"/>
                <a:gd name="connsiteY1" fmla="*/ 103412 h 453589"/>
                <a:gd name="connsiteX2" fmla="*/ 809 w 1243332"/>
                <a:gd name="connsiteY2" fmla="*/ 217711 h 453589"/>
                <a:gd name="connsiteX3" fmla="*/ 157293 w 1243332"/>
                <a:gd name="connsiteY3" fmla="*/ 321128 h 453589"/>
                <a:gd name="connsiteX4" fmla="*/ 1044477 w 1243332"/>
                <a:gd name="connsiteY4" fmla="*/ 451754 h 453589"/>
                <a:gd name="connsiteX5" fmla="*/ 1240420 w 1243332"/>
                <a:gd name="connsiteY5" fmla="*/ 217712 h 453589"/>
                <a:gd name="connsiteX6" fmla="*/ 1049922 w 1243332"/>
                <a:gd name="connsiteY6" fmla="*/ 0 h 453589"/>
                <a:gd name="connsiteX0" fmla="*/ 1021190 w 1214600"/>
                <a:gd name="connsiteY0" fmla="*/ 0 h 453589"/>
                <a:gd name="connsiteX1" fmla="*/ 134004 w 1214600"/>
                <a:gd name="connsiteY1" fmla="*/ 103412 h 453589"/>
                <a:gd name="connsiteX2" fmla="*/ 6095 w 1214600"/>
                <a:gd name="connsiteY2" fmla="*/ 217711 h 453589"/>
                <a:gd name="connsiteX3" fmla="*/ 128561 w 1214600"/>
                <a:gd name="connsiteY3" fmla="*/ 321128 h 453589"/>
                <a:gd name="connsiteX4" fmla="*/ 1015745 w 1214600"/>
                <a:gd name="connsiteY4" fmla="*/ 451754 h 453589"/>
                <a:gd name="connsiteX5" fmla="*/ 1211688 w 1214600"/>
                <a:gd name="connsiteY5" fmla="*/ 217712 h 453589"/>
                <a:gd name="connsiteX6" fmla="*/ 1021190 w 1214600"/>
                <a:gd name="connsiteY6" fmla="*/ 0 h 453589"/>
                <a:gd name="connsiteX0" fmla="*/ 1022597 w 1216007"/>
                <a:gd name="connsiteY0" fmla="*/ 0 h 453589"/>
                <a:gd name="connsiteX1" fmla="*/ 154461 w 1216007"/>
                <a:gd name="connsiteY1" fmla="*/ 100690 h 453589"/>
                <a:gd name="connsiteX2" fmla="*/ 7502 w 1216007"/>
                <a:gd name="connsiteY2" fmla="*/ 217711 h 453589"/>
                <a:gd name="connsiteX3" fmla="*/ 129968 w 1216007"/>
                <a:gd name="connsiteY3" fmla="*/ 321128 h 453589"/>
                <a:gd name="connsiteX4" fmla="*/ 1017152 w 1216007"/>
                <a:gd name="connsiteY4" fmla="*/ 451754 h 453589"/>
                <a:gd name="connsiteX5" fmla="*/ 1213095 w 1216007"/>
                <a:gd name="connsiteY5" fmla="*/ 217712 h 453589"/>
                <a:gd name="connsiteX6" fmla="*/ 1022597 w 1216007"/>
                <a:gd name="connsiteY6" fmla="*/ 0 h 453589"/>
                <a:gd name="connsiteX0" fmla="*/ 1016325 w 1209520"/>
                <a:gd name="connsiteY0" fmla="*/ 0 h 453784"/>
                <a:gd name="connsiteX1" fmla="*/ 148189 w 1209520"/>
                <a:gd name="connsiteY1" fmla="*/ 100690 h 453784"/>
                <a:gd name="connsiteX2" fmla="*/ 1230 w 1209520"/>
                <a:gd name="connsiteY2" fmla="*/ 217711 h 453784"/>
                <a:gd name="connsiteX3" fmla="*/ 152271 w 1209520"/>
                <a:gd name="connsiteY3" fmla="*/ 325210 h 453784"/>
                <a:gd name="connsiteX4" fmla="*/ 1010880 w 1209520"/>
                <a:gd name="connsiteY4" fmla="*/ 451754 h 453784"/>
                <a:gd name="connsiteX5" fmla="*/ 1206823 w 1209520"/>
                <a:gd name="connsiteY5" fmla="*/ 217712 h 453784"/>
                <a:gd name="connsiteX6" fmla="*/ 1016325 w 1209520"/>
                <a:gd name="connsiteY6" fmla="*/ 0 h 453784"/>
                <a:gd name="connsiteX0" fmla="*/ 1016934 w 1210129"/>
                <a:gd name="connsiteY0" fmla="*/ 0 h 453784"/>
                <a:gd name="connsiteX1" fmla="*/ 174652 w 1210129"/>
                <a:gd name="connsiteY1" fmla="*/ 99329 h 453784"/>
                <a:gd name="connsiteX2" fmla="*/ 1839 w 1210129"/>
                <a:gd name="connsiteY2" fmla="*/ 217711 h 453784"/>
                <a:gd name="connsiteX3" fmla="*/ 152880 w 1210129"/>
                <a:gd name="connsiteY3" fmla="*/ 325210 h 453784"/>
                <a:gd name="connsiteX4" fmla="*/ 1011489 w 1210129"/>
                <a:gd name="connsiteY4" fmla="*/ 451754 h 453784"/>
                <a:gd name="connsiteX5" fmla="*/ 1207432 w 1210129"/>
                <a:gd name="connsiteY5" fmla="*/ 217712 h 453784"/>
                <a:gd name="connsiteX6" fmla="*/ 1016934 w 1210129"/>
                <a:gd name="connsiteY6" fmla="*/ 0 h 453784"/>
                <a:gd name="connsiteX0" fmla="*/ 1016137 w 1209294"/>
                <a:gd name="connsiteY0" fmla="*/ 0 h 453784"/>
                <a:gd name="connsiteX1" fmla="*/ 173855 w 1209294"/>
                <a:gd name="connsiteY1" fmla="*/ 99329 h 453784"/>
                <a:gd name="connsiteX2" fmla="*/ 1042 w 1209294"/>
                <a:gd name="connsiteY2" fmla="*/ 217711 h 453784"/>
                <a:gd name="connsiteX3" fmla="*/ 157526 w 1209294"/>
                <a:gd name="connsiteY3" fmla="*/ 325210 h 453784"/>
                <a:gd name="connsiteX4" fmla="*/ 1010692 w 1209294"/>
                <a:gd name="connsiteY4" fmla="*/ 451754 h 453784"/>
                <a:gd name="connsiteX5" fmla="*/ 1206635 w 1209294"/>
                <a:gd name="connsiteY5" fmla="*/ 217712 h 453784"/>
                <a:gd name="connsiteX6" fmla="*/ 1016137 w 1209294"/>
                <a:gd name="connsiteY6" fmla="*/ 0 h 453784"/>
                <a:gd name="connsiteX0" fmla="*/ 1015361 w 1208462"/>
                <a:gd name="connsiteY0" fmla="*/ 0 h 454304"/>
                <a:gd name="connsiteX1" fmla="*/ 173079 w 1208462"/>
                <a:gd name="connsiteY1" fmla="*/ 99329 h 454304"/>
                <a:gd name="connsiteX2" fmla="*/ 266 w 1208462"/>
                <a:gd name="connsiteY2" fmla="*/ 217711 h 454304"/>
                <a:gd name="connsiteX3" fmla="*/ 164915 w 1208462"/>
                <a:gd name="connsiteY3" fmla="*/ 334735 h 454304"/>
                <a:gd name="connsiteX4" fmla="*/ 1009916 w 1208462"/>
                <a:gd name="connsiteY4" fmla="*/ 451754 h 454304"/>
                <a:gd name="connsiteX5" fmla="*/ 1205859 w 1208462"/>
                <a:gd name="connsiteY5" fmla="*/ 217712 h 454304"/>
                <a:gd name="connsiteX6" fmla="*/ 1015361 w 1208462"/>
                <a:gd name="connsiteY6" fmla="*/ 0 h 45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462" h="454304">
                  <a:moveTo>
                    <a:pt x="1015361" y="0"/>
                  </a:moveTo>
                  <a:cubicBezTo>
                    <a:pt x="812162" y="14515"/>
                    <a:pt x="342262" y="63044"/>
                    <a:pt x="173079" y="99329"/>
                  </a:cubicBezTo>
                  <a:cubicBezTo>
                    <a:pt x="3896" y="135614"/>
                    <a:pt x="1627" y="178477"/>
                    <a:pt x="266" y="217711"/>
                  </a:cubicBezTo>
                  <a:cubicBezTo>
                    <a:pt x="-1095" y="256945"/>
                    <a:pt x="-3360" y="295728"/>
                    <a:pt x="164915" y="334735"/>
                  </a:cubicBezTo>
                  <a:cubicBezTo>
                    <a:pt x="333190" y="373742"/>
                    <a:pt x="836425" y="471258"/>
                    <a:pt x="1009916" y="451754"/>
                  </a:cubicBezTo>
                  <a:cubicBezTo>
                    <a:pt x="1183407" y="432250"/>
                    <a:pt x="1219466" y="283933"/>
                    <a:pt x="1205859" y="217712"/>
                  </a:cubicBezTo>
                  <a:cubicBezTo>
                    <a:pt x="1192252" y="151491"/>
                    <a:pt x="1207674" y="83457"/>
                    <a:pt x="1015361" y="0"/>
                  </a:cubicBezTo>
                  <a:close/>
                </a:path>
              </a:pathLst>
            </a:custGeom>
            <a:solidFill>
              <a:srgbClr val="EDD5EA">
                <a:alpha val="65098"/>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5" name="Freeform 4"/>
            <p:cNvSpPr/>
            <p:nvPr/>
          </p:nvSpPr>
          <p:spPr bwMode="auto">
            <a:xfrm>
              <a:off x="5180526" y="3278404"/>
              <a:ext cx="1212738" cy="760196"/>
            </a:xfrm>
            <a:custGeom>
              <a:avLst/>
              <a:gdLst>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6" fmla="*/ 931685 w 1393614"/>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2262"/>
                <a:gd name="connsiteY0" fmla="*/ 0 h 842712"/>
                <a:gd name="connsiteX1" fmla="*/ 88042 w 1382262"/>
                <a:gd name="connsiteY1" fmla="*/ 587829 h 842712"/>
                <a:gd name="connsiteX2" fmla="*/ 49942 w 1382262"/>
                <a:gd name="connsiteY2" fmla="*/ 789214 h 842712"/>
                <a:gd name="connsiteX3" fmla="*/ 300314 w 1382262"/>
                <a:gd name="connsiteY3" fmla="*/ 810986 h 842712"/>
                <a:gd name="connsiteX4" fmla="*/ 1280028 w 1382262"/>
                <a:gd name="connsiteY4" fmla="*/ 397328 h 842712"/>
                <a:gd name="connsiteX5" fmla="*/ 1307242 w 1382262"/>
                <a:gd name="connsiteY5" fmla="*/ 76199 h 842712"/>
                <a:gd name="connsiteX6" fmla="*/ 931685 w 1382262"/>
                <a:gd name="connsiteY6" fmla="*/ 0 h 842712"/>
                <a:gd name="connsiteX0" fmla="*/ 1024715 w 1388206"/>
                <a:gd name="connsiteY0" fmla="*/ 0 h 820941"/>
                <a:gd name="connsiteX1" fmla="*/ 93986 w 1388206"/>
                <a:gd name="connsiteY1" fmla="*/ 566058 h 820941"/>
                <a:gd name="connsiteX2" fmla="*/ 55886 w 1388206"/>
                <a:gd name="connsiteY2" fmla="*/ 767443 h 820941"/>
                <a:gd name="connsiteX3" fmla="*/ 306258 w 1388206"/>
                <a:gd name="connsiteY3" fmla="*/ 789215 h 820941"/>
                <a:gd name="connsiteX4" fmla="*/ 1285972 w 1388206"/>
                <a:gd name="connsiteY4" fmla="*/ 375557 h 820941"/>
                <a:gd name="connsiteX5" fmla="*/ 1313186 w 1388206"/>
                <a:gd name="connsiteY5" fmla="*/ 54428 h 820941"/>
                <a:gd name="connsiteX6" fmla="*/ 1024715 w 1388206"/>
                <a:gd name="connsiteY6" fmla="*/ 0 h 820941"/>
                <a:gd name="connsiteX0" fmla="*/ 981569 w 1345060"/>
                <a:gd name="connsiteY0" fmla="*/ 0 h 822289"/>
                <a:gd name="connsiteX1" fmla="*/ 137926 w 1345060"/>
                <a:gd name="connsiteY1" fmla="*/ 533400 h 822289"/>
                <a:gd name="connsiteX2" fmla="*/ 12740 w 1345060"/>
                <a:gd name="connsiteY2" fmla="*/ 767443 h 822289"/>
                <a:gd name="connsiteX3" fmla="*/ 263112 w 1345060"/>
                <a:gd name="connsiteY3" fmla="*/ 789215 h 822289"/>
                <a:gd name="connsiteX4" fmla="*/ 1242826 w 1345060"/>
                <a:gd name="connsiteY4" fmla="*/ 375557 h 822289"/>
                <a:gd name="connsiteX5" fmla="*/ 1270040 w 1345060"/>
                <a:gd name="connsiteY5" fmla="*/ 54428 h 822289"/>
                <a:gd name="connsiteX6" fmla="*/ 981569 w 1345060"/>
                <a:gd name="connsiteY6" fmla="*/ 0 h 822289"/>
                <a:gd name="connsiteX0" fmla="*/ 961345 w 1324836"/>
                <a:gd name="connsiteY0" fmla="*/ 0 h 810761"/>
                <a:gd name="connsiteX1" fmla="*/ 117702 w 1324836"/>
                <a:gd name="connsiteY1" fmla="*/ 533400 h 810761"/>
                <a:gd name="connsiteX2" fmla="*/ 19730 w 1324836"/>
                <a:gd name="connsiteY2" fmla="*/ 729343 h 810761"/>
                <a:gd name="connsiteX3" fmla="*/ 242888 w 1324836"/>
                <a:gd name="connsiteY3" fmla="*/ 789215 h 810761"/>
                <a:gd name="connsiteX4" fmla="*/ 1222602 w 1324836"/>
                <a:gd name="connsiteY4" fmla="*/ 375557 h 810761"/>
                <a:gd name="connsiteX5" fmla="*/ 1249816 w 1324836"/>
                <a:gd name="connsiteY5" fmla="*/ 54428 h 810761"/>
                <a:gd name="connsiteX6" fmla="*/ 961345 w 1324836"/>
                <a:gd name="connsiteY6" fmla="*/ 0 h 810761"/>
                <a:gd name="connsiteX0" fmla="*/ 962516 w 1324901"/>
                <a:gd name="connsiteY0" fmla="*/ 0 h 783974"/>
                <a:gd name="connsiteX1" fmla="*/ 118873 w 1324901"/>
                <a:gd name="connsiteY1" fmla="*/ 533400 h 783974"/>
                <a:gd name="connsiteX2" fmla="*/ 20901 w 1324901"/>
                <a:gd name="connsiteY2" fmla="*/ 729343 h 783974"/>
                <a:gd name="connsiteX3" fmla="*/ 260388 w 1324901"/>
                <a:gd name="connsiteY3" fmla="*/ 756558 h 783974"/>
                <a:gd name="connsiteX4" fmla="*/ 1223773 w 1324901"/>
                <a:gd name="connsiteY4" fmla="*/ 375557 h 783974"/>
                <a:gd name="connsiteX5" fmla="*/ 1250987 w 1324901"/>
                <a:gd name="connsiteY5" fmla="*/ 54428 h 783974"/>
                <a:gd name="connsiteX6" fmla="*/ 962516 w 1324901"/>
                <a:gd name="connsiteY6" fmla="*/ 0 h 783974"/>
                <a:gd name="connsiteX0" fmla="*/ 962516 w 1309902"/>
                <a:gd name="connsiteY0" fmla="*/ 0 h 783974"/>
                <a:gd name="connsiteX1" fmla="*/ 118873 w 1309902"/>
                <a:gd name="connsiteY1" fmla="*/ 533400 h 783974"/>
                <a:gd name="connsiteX2" fmla="*/ 20901 w 1309902"/>
                <a:gd name="connsiteY2" fmla="*/ 729343 h 783974"/>
                <a:gd name="connsiteX3" fmla="*/ 260388 w 1309902"/>
                <a:gd name="connsiteY3" fmla="*/ 756558 h 783974"/>
                <a:gd name="connsiteX4" fmla="*/ 1223773 w 1309902"/>
                <a:gd name="connsiteY4" fmla="*/ 375557 h 783974"/>
                <a:gd name="connsiteX5" fmla="*/ 1218330 w 1309902"/>
                <a:gd name="connsiteY5" fmla="*/ 146957 h 783974"/>
                <a:gd name="connsiteX6" fmla="*/ 962516 w 1309902"/>
                <a:gd name="connsiteY6" fmla="*/ 0 h 783974"/>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70962"/>
                <a:gd name="connsiteY0" fmla="*/ 1613 h 783168"/>
                <a:gd name="connsiteX1" fmla="*/ 118873 w 1270962"/>
                <a:gd name="connsiteY1" fmla="*/ 535013 h 783168"/>
                <a:gd name="connsiteX2" fmla="*/ 20901 w 1270962"/>
                <a:gd name="connsiteY2" fmla="*/ 730956 h 783168"/>
                <a:gd name="connsiteX3" fmla="*/ 260388 w 1270962"/>
                <a:gd name="connsiteY3" fmla="*/ 758171 h 783168"/>
                <a:gd name="connsiteX4" fmla="*/ 1153016 w 1270962"/>
                <a:gd name="connsiteY4" fmla="*/ 409827 h 783168"/>
                <a:gd name="connsiteX5" fmla="*/ 1218330 w 1270962"/>
                <a:gd name="connsiteY5" fmla="*/ 148570 h 783168"/>
                <a:gd name="connsiteX6" fmla="*/ 962516 w 1270962"/>
                <a:gd name="connsiteY6" fmla="*/ 1613 h 783168"/>
                <a:gd name="connsiteX0" fmla="*/ 962516 w 1270962"/>
                <a:gd name="connsiteY0" fmla="*/ 6046 h 787601"/>
                <a:gd name="connsiteX1" fmla="*/ 118873 w 1270962"/>
                <a:gd name="connsiteY1" fmla="*/ 539446 h 787601"/>
                <a:gd name="connsiteX2" fmla="*/ 20901 w 1270962"/>
                <a:gd name="connsiteY2" fmla="*/ 735389 h 787601"/>
                <a:gd name="connsiteX3" fmla="*/ 260388 w 1270962"/>
                <a:gd name="connsiteY3" fmla="*/ 762604 h 787601"/>
                <a:gd name="connsiteX4" fmla="*/ 1153016 w 1270962"/>
                <a:gd name="connsiteY4" fmla="*/ 414260 h 787601"/>
                <a:gd name="connsiteX5" fmla="*/ 1218330 w 1270962"/>
                <a:gd name="connsiteY5" fmla="*/ 153003 h 787601"/>
                <a:gd name="connsiteX6" fmla="*/ 962516 w 1270962"/>
                <a:gd name="connsiteY6" fmla="*/ 6046 h 787601"/>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64379"/>
                <a:gd name="connsiteY0" fmla="*/ 0 h 781555"/>
                <a:gd name="connsiteX1" fmla="*/ 118873 w 1264379"/>
                <a:gd name="connsiteY1" fmla="*/ 533400 h 781555"/>
                <a:gd name="connsiteX2" fmla="*/ 20901 w 1264379"/>
                <a:gd name="connsiteY2" fmla="*/ 729343 h 781555"/>
                <a:gd name="connsiteX3" fmla="*/ 260388 w 1264379"/>
                <a:gd name="connsiteY3" fmla="*/ 756558 h 781555"/>
                <a:gd name="connsiteX4" fmla="*/ 1153016 w 1264379"/>
                <a:gd name="connsiteY4" fmla="*/ 408214 h 781555"/>
                <a:gd name="connsiteX5" fmla="*/ 1207444 w 1264379"/>
                <a:gd name="connsiteY5" fmla="*/ 87086 h 781555"/>
                <a:gd name="connsiteX6" fmla="*/ 962516 w 1264379"/>
                <a:gd name="connsiteY6" fmla="*/ 0 h 781555"/>
                <a:gd name="connsiteX0" fmla="*/ 962516 w 1250180"/>
                <a:gd name="connsiteY0" fmla="*/ 0 h 781555"/>
                <a:gd name="connsiteX1" fmla="*/ 118873 w 1250180"/>
                <a:gd name="connsiteY1" fmla="*/ 533400 h 781555"/>
                <a:gd name="connsiteX2" fmla="*/ 20901 w 1250180"/>
                <a:gd name="connsiteY2" fmla="*/ 729343 h 781555"/>
                <a:gd name="connsiteX3" fmla="*/ 260388 w 1250180"/>
                <a:gd name="connsiteY3" fmla="*/ 756558 h 781555"/>
                <a:gd name="connsiteX4" fmla="*/ 1153016 w 1250180"/>
                <a:gd name="connsiteY4" fmla="*/ 408214 h 781555"/>
                <a:gd name="connsiteX5" fmla="*/ 1207444 w 1250180"/>
                <a:gd name="connsiteY5" fmla="*/ 87086 h 781555"/>
                <a:gd name="connsiteX6" fmla="*/ 962516 w 1250180"/>
                <a:gd name="connsiteY6" fmla="*/ 0 h 781555"/>
                <a:gd name="connsiteX0" fmla="*/ 865788 w 1245980"/>
                <a:gd name="connsiteY0" fmla="*/ 0 h 754341"/>
                <a:gd name="connsiteX1" fmla="*/ 114673 w 1245980"/>
                <a:gd name="connsiteY1" fmla="*/ 506186 h 754341"/>
                <a:gd name="connsiteX2" fmla="*/ 16701 w 1245980"/>
                <a:gd name="connsiteY2" fmla="*/ 702129 h 754341"/>
                <a:gd name="connsiteX3" fmla="*/ 256188 w 1245980"/>
                <a:gd name="connsiteY3" fmla="*/ 729344 h 754341"/>
                <a:gd name="connsiteX4" fmla="*/ 1148816 w 1245980"/>
                <a:gd name="connsiteY4" fmla="*/ 381000 h 754341"/>
                <a:gd name="connsiteX5" fmla="*/ 1203244 w 1245980"/>
                <a:gd name="connsiteY5" fmla="*/ 59872 h 754341"/>
                <a:gd name="connsiteX6" fmla="*/ 865788 w 1245980"/>
                <a:gd name="connsiteY6" fmla="*/ 0 h 754341"/>
                <a:gd name="connsiteX0" fmla="*/ 865788 w 1245980"/>
                <a:gd name="connsiteY0" fmla="*/ 33534 h 787875"/>
                <a:gd name="connsiteX1" fmla="*/ 114673 w 1245980"/>
                <a:gd name="connsiteY1" fmla="*/ 539720 h 787875"/>
                <a:gd name="connsiteX2" fmla="*/ 16701 w 1245980"/>
                <a:gd name="connsiteY2" fmla="*/ 735663 h 787875"/>
                <a:gd name="connsiteX3" fmla="*/ 256188 w 1245980"/>
                <a:gd name="connsiteY3" fmla="*/ 762878 h 787875"/>
                <a:gd name="connsiteX4" fmla="*/ 1148816 w 1245980"/>
                <a:gd name="connsiteY4" fmla="*/ 414534 h 787875"/>
                <a:gd name="connsiteX5" fmla="*/ 1203244 w 1245980"/>
                <a:gd name="connsiteY5" fmla="*/ 93406 h 787875"/>
                <a:gd name="connsiteX6" fmla="*/ 865788 w 1245980"/>
                <a:gd name="connsiteY6" fmla="*/ 33534 h 787875"/>
                <a:gd name="connsiteX0" fmla="*/ 865788 w 1245980"/>
                <a:gd name="connsiteY0" fmla="*/ 16818 h 771159"/>
                <a:gd name="connsiteX1" fmla="*/ 114673 w 1245980"/>
                <a:gd name="connsiteY1" fmla="*/ 523004 h 771159"/>
                <a:gd name="connsiteX2" fmla="*/ 16701 w 1245980"/>
                <a:gd name="connsiteY2" fmla="*/ 718947 h 771159"/>
                <a:gd name="connsiteX3" fmla="*/ 256188 w 1245980"/>
                <a:gd name="connsiteY3" fmla="*/ 746162 h 771159"/>
                <a:gd name="connsiteX4" fmla="*/ 1148816 w 1245980"/>
                <a:gd name="connsiteY4" fmla="*/ 397818 h 771159"/>
                <a:gd name="connsiteX5" fmla="*/ 1203244 w 1245980"/>
                <a:gd name="connsiteY5" fmla="*/ 76690 h 771159"/>
                <a:gd name="connsiteX6" fmla="*/ 865788 w 1245980"/>
                <a:gd name="connsiteY6" fmla="*/ 16818 h 771159"/>
                <a:gd name="connsiteX0" fmla="*/ 865788 w 1240969"/>
                <a:gd name="connsiteY0" fmla="*/ 46245 h 800586"/>
                <a:gd name="connsiteX1" fmla="*/ 114673 w 1240969"/>
                <a:gd name="connsiteY1" fmla="*/ 552431 h 800586"/>
                <a:gd name="connsiteX2" fmla="*/ 16701 w 1240969"/>
                <a:gd name="connsiteY2" fmla="*/ 748374 h 800586"/>
                <a:gd name="connsiteX3" fmla="*/ 256188 w 1240969"/>
                <a:gd name="connsiteY3" fmla="*/ 775589 h 800586"/>
                <a:gd name="connsiteX4" fmla="*/ 1148816 w 1240969"/>
                <a:gd name="connsiteY4" fmla="*/ 427245 h 800586"/>
                <a:gd name="connsiteX5" fmla="*/ 1203244 w 1240969"/>
                <a:gd name="connsiteY5" fmla="*/ 106117 h 800586"/>
                <a:gd name="connsiteX6" fmla="*/ 1067176 w 1240969"/>
                <a:gd name="connsiteY6" fmla="*/ 29918 h 800586"/>
                <a:gd name="connsiteX7" fmla="*/ 865788 w 1240969"/>
                <a:gd name="connsiteY7" fmla="*/ 46245 h 800586"/>
                <a:gd name="connsiteX0" fmla="*/ 865788 w 1240969"/>
                <a:gd name="connsiteY0" fmla="*/ 212791 h 967132"/>
                <a:gd name="connsiteX1" fmla="*/ 114673 w 1240969"/>
                <a:gd name="connsiteY1" fmla="*/ 718977 h 967132"/>
                <a:gd name="connsiteX2" fmla="*/ 16701 w 1240969"/>
                <a:gd name="connsiteY2" fmla="*/ 914920 h 967132"/>
                <a:gd name="connsiteX3" fmla="*/ 256188 w 1240969"/>
                <a:gd name="connsiteY3" fmla="*/ 942135 h 967132"/>
                <a:gd name="connsiteX4" fmla="*/ 1148816 w 1240969"/>
                <a:gd name="connsiteY4" fmla="*/ 593791 h 967132"/>
                <a:gd name="connsiteX5" fmla="*/ 1203244 w 1240969"/>
                <a:gd name="connsiteY5" fmla="*/ 272663 h 967132"/>
                <a:gd name="connsiteX6" fmla="*/ 1197805 w 1240969"/>
                <a:gd name="connsiteY6" fmla="*/ 522 h 967132"/>
                <a:gd name="connsiteX7" fmla="*/ 865788 w 1240969"/>
                <a:gd name="connsiteY7" fmla="*/ 212791 h 967132"/>
                <a:gd name="connsiteX0" fmla="*/ 865788 w 1240969"/>
                <a:gd name="connsiteY0" fmla="*/ 294245 h 1048586"/>
                <a:gd name="connsiteX1" fmla="*/ 114673 w 1240969"/>
                <a:gd name="connsiteY1" fmla="*/ 800431 h 1048586"/>
                <a:gd name="connsiteX2" fmla="*/ 16701 w 1240969"/>
                <a:gd name="connsiteY2" fmla="*/ 996374 h 1048586"/>
                <a:gd name="connsiteX3" fmla="*/ 256188 w 1240969"/>
                <a:gd name="connsiteY3" fmla="*/ 1023589 h 1048586"/>
                <a:gd name="connsiteX4" fmla="*/ 1148816 w 1240969"/>
                <a:gd name="connsiteY4" fmla="*/ 675245 h 1048586"/>
                <a:gd name="connsiteX5" fmla="*/ 1203244 w 1240969"/>
                <a:gd name="connsiteY5" fmla="*/ 354117 h 1048586"/>
                <a:gd name="connsiteX6" fmla="*/ 990976 w 1240969"/>
                <a:gd name="connsiteY6" fmla="*/ 333 h 1048586"/>
                <a:gd name="connsiteX7" fmla="*/ 865788 w 1240969"/>
                <a:gd name="connsiteY7" fmla="*/ 294245 h 1048586"/>
                <a:gd name="connsiteX0" fmla="*/ 996789 w 1246782"/>
                <a:gd name="connsiteY0" fmla="*/ 10021 h 1058274"/>
                <a:gd name="connsiteX1" fmla="*/ 120486 w 1246782"/>
                <a:gd name="connsiteY1" fmla="*/ 810119 h 1058274"/>
                <a:gd name="connsiteX2" fmla="*/ 22514 w 1246782"/>
                <a:gd name="connsiteY2" fmla="*/ 1006062 h 1058274"/>
                <a:gd name="connsiteX3" fmla="*/ 262001 w 1246782"/>
                <a:gd name="connsiteY3" fmla="*/ 1033277 h 1058274"/>
                <a:gd name="connsiteX4" fmla="*/ 1154629 w 1246782"/>
                <a:gd name="connsiteY4" fmla="*/ 684933 h 1058274"/>
                <a:gd name="connsiteX5" fmla="*/ 1209057 w 1246782"/>
                <a:gd name="connsiteY5" fmla="*/ 363805 h 1058274"/>
                <a:gd name="connsiteX6" fmla="*/ 996789 w 1246782"/>
                <a:gd name="connsiteY6" fmla="*/ 10021 h 1058274"/>
                <a:gd name="connsiteX0" fmla="*/ 905550 w 1242629"/>
                <a:gd name="connsiteY0" fmla="*/ 32417 h 786755"/>
                <a:gd name="connsiteX1" fmla="*/ 116333 w 1242629"/>
                <a:gd name="connsiteY1" fmla="*/ 538600 h 786755"/>
                <a:gd name="connsiteX2" fmla="*/ 18361 w 1242629"/>
                <a:gd name="connsiteY2" fmla="*/ 734543 h 786755"/>
                <a:gd name="connsiteX3" fmla="*/ 257848 w 1242629"/>
                <a:gd name="connsiteY3" fmla="*/ 761758 h 786755"/>
                <a:gd name="connsiteX4" fmla="*/ 1150476 w 1242629"/>
                <a:gd name="connsiteY4" fmla="*/ 413414 h 786755"/>
                <a:gd name="connsiteX5" fmla="*/ 1204904 w 1242629"/>
                <a:gd name="connsiteY5" fmla="*/ 92286 h 786755"/>
                <a:gd name="connsiteX6" fmla="*/ 905550 w 1242629"/>
                <a:gd name="connsiteY6" fmla="*/ 32417 h 786755"/>
                <a:gd name="connsiteX0" fmla="*/ 809180 w 1238788"/>
                <a:gd name="connsiteY0" fmla="*/ 39821 h 766945"/>
                <a:gd name="connsiteX1" fmla="*/ 112492 w 1238788"/>
                <a:gd name="connsiteY1" fmla="*/ 518790 h 766945"/>
                <a:gd name="connsiteX2" fmla="*/ 14520 w 1238788"/>
                <a:gd name="connsiteY2" fmla="*/ 714733 h 766945"/>
                <a:gd name="connsiteX3" fmla="*/ 254007 w 1238788"/>
                <a:gd name="connsiteY3" fmla="*/ 741948 h 766945"/>
                <a:gd name="connsiteX4" fmla="*/ 1146635 w 1238788"/>
                <a:gd name="connsiteY4" fmla="*/ 393604 h 766945"/>
                <a:gd name="connsiteX5" fmla="*/ 1201063 w 1238788"/>
                <a:gd name="connsiteY5" fmla="*/ 72476 h 766945"/>
                <a:gd name="connsiteX6" fmla="*/ 809180 w 1238788"/>
                <a:gd name="connsiteY6" fmla="*/ 39821 h 766945"/>
                <a:gd name="connsiteX0" fmla="*/ 809180 w 1206910"/>
                <a:gd name="connsiteY0" fmla="*/ 39821 h 762108"/>
                <a:gd name="connsiteX1" fmla="*/ 112492 w 1206910"/>
                <a:gd name="connsiteY1" fmla="*/ 518790 h 762108"/>
                <a:gd name="connsiteX2" fmla="*/ 14520 w 1206910"/>
                <a:gd name="connsiteY2" fmla="*/ 714733 h 762108"/>
                <a:gd name="connsiteX3" fmla="*/ 254007 w 1206910"/>
                <a:gd name="connsiteY3" fmla="*/ 741948 h 762108"/>
                <a:gd name="connsiteX4" fmla="*/ 1059549 w 1206910"/>
                <a:gd name="connsiteY4" fmla="*/ 458918 h 762108"/>
                <a:gd name="connsiteX5" fmla="*/ 1201063 w 1206910"/>
                <a:gd name="connsiteY5" fmla="*/ 72476 h 762108"/>
                <a:gd name="connsiteX6" fmla="*/ 809180 w 1206910"/>
                <a:gd name="connsiteY6" fmla="*/ 39821 h 762108"/>
                <a:gd name="connsiteX0" fmla="*/ 809180 w 1206910"/>
                <a:gd name="connsiteY0" fmla="*/ 27112 h 749399"/>
                <a:gd name="connsiteX1" fmla="*/ 112492 w 1206910"/>
                <a:gd name="connsiteY1" fmla="*/ 506081 h 749399"/>
                <a:gd name="connsiteX2" fmla="*/ 14520 w 1206910"/>
                <a:gd name="connsiteY2" fmla="*/ 702024 h 749399"/>
                <a:gd name="connsiteX3" fmla="*/ 254007 w 1206910"/>
                <a:gd name="connsiteY3" fmla="*/ 729239 h 749399"/>
                <a:gd name="connsiteX4" fmla="*/ 1059549 w 1206910"/>
                <a:gd name="connsiteY4" fmla="*/ 446209 h 749399"/>
                <a:gd name="connsiteX5" fmla="*/ 1201063 w 1206910"/>
                <a:gd name="connsiteY5" fmla="*/ 114195 h 749399"/>
                <a:gd name="connsiteX6" fmla="*/ 809180 w 1206910"/>
                <a:gd name="connsiteY6" fmla="*/ 27112 h 749399"/>
                <a:gd name="connsiteX0" fmla="*/ 809180 w 1209859"/>
                <a:gd name="connsiteY0" fmla="*/ 27112 h 751011"/>
                <a:gd name="connsiteX1" fmla="*/ 112492 w 1209859"/>
                <a:gd name="connsiteY1" fmla="*/ 506081 h 751011"/>
                <a:gd name="connsiteX2" fmla="*/ 14520 w 1209859"/>
                <a:gd name="connsiteY2" fmla="*/ 702024 h 751011"/>
                <a:gd name="connsiteX3" fmla="*/ 254007 w 1209859"/>
                <a:gd name="connsiteY3" fmla="*/ 729239 h 751011"/>
                <a:gd name="connsiteX4" fmla="*/ 1075877 w 1209859"/>
                <a:gd name="connsiteY4" fmla="*/ 424437 h 751011"/>
                <a:gd name="connsiteX5" fmla="*/ 1201063 w 1209859"/>
                <a:gd name="connsiteY5" fmla="*/ 114195 h 751011"/>
                <a:gd name="connsiteX6" fmla="*/ 809180 w 1209859"/>
                <a:gd name="connsiteY6" fmla="*/ 27112 h 751011"/>
                <a:gd name="connsiteX0" fmla="*/ 882816 w 1212738"/>
                <a:gd name="connsiteY0" fmla="*/ 25412 h 760196"/>
                <a:gd name="connsiteX1" fmla="*/ 115371 w 1212738"/>
                <a:gd name="connsiteY1" fmla="*/ 515266 h 760196"/>
                <a:gd name="connsiteX2" fmla="*/ 17399 w 1212738"/>
                <a:gd name="connsiteY2" fmla="*/ 711209 h 760196"/>
                <a:gd name="connsiteX3" fmla="*/ 256886 w 1212738"/>
                <a:gd name="connsiteY3" fmla="*/ 738424 h 760196"/>
                <a:gd name="connsiteX4" fmla="*/ 1078756 w 1212738"/>
                <a:gd name="connsiteY4" fmla="*/ 433622 h 760196"/>
                <a:gd name="connsiteX5" fmla="*/ 1203942 w 1212738"/>
                <a:gd name="connsiteY5" fmla="*/ 123380 h 760196"/>
                <a:gd name="connsiteX6" fmla="*/ 882816 w 1212738"/>
                <a:gd name="connsiteY6" fmla="*/ 25412 h 760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2738" h="760196">
                  <a:moveTo>
                    <a:pt x="882816" y="25412"/>
                  </a:moveTo>
                  <a:cubicBezTo>
                    <a:pt x="701388" y="99798"/>
                    <a:pt x="259607" y="400967"/>
                    <a:pt x="115371" y="515266"/>
                  </a:cubicBezTo>
                  <a:cubicBezTo>
                    <a:pt x="-28865" y="629565"/>
                    <a:pt x="-6187" y="674016"/>
                    <a:pt x="17399" y="711209"/>
                  </a:cubicBezTo>
                  <a:cubicBezTo>
                    <a:pt x="40985" y="748402"/>
                    <a:pt x="79993" y="784688"/>
                    <a:pt x="256886" y="738424"/>
                  </a:cubicBezTo>
                  <a:cubicBezTo>
                    <a:pt x="433779" y="692160"/>
                    <a:pt x="920913" y="536129"/>
                    <a:pt x="1078756" y="433622"/>
                  </a:cubicBezTo>
                  <a:cubicBezTo>
                    <a:pt x="1236599" y="331115"/>
                    <a:pt x="1217549" y="189601"/>
                    <a:pt x="1203942" y="123380"/>
                  </a:cubicBezTo>
                  <a:cubicBezTo>
                    <a:pt x="1190335" y="57159"/>
                    <a:pt x="1064244" y="-48974"/>
                    <a:pt x="882816" y="25412"/>
                  </a:cubicBezTo>
                  <a:close/>
                </a:path>
              </a:pathLst>
            </a:custGeom>
            <a:solidFill>
              <a:srgbClr val="EDD5EA">
                <a:alpha val="65098"/>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6" name="Freeform 45"/>
            <p:cNvSpPr/>
            <p:nvPr/>
          </p:nvSpPr>
          <p:spPr bwMode="auto">
            <a:xfrm>
              <a:off x="5224338" y="4387371"/>
              <a:ext cx="1168783" cy="684366"/>
            </a:xfrm>
            <a:custGeom>
              <a:avLst/>
              <a:gdLst>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6" fmla="*/ 931685 w 1393614"/>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2262"/>
                <a:gd name="connsiteY0" fmla="*/ 0 h 842712"/>
                <a:gd name="connsiteX1" fmla="*/ 88042 w 1382262"/>
                <a:gd name="connsiteY1" fmla="*/ 587829 h 842712"/>
                <a:gd name="connsiteX2" fmla="*/ 49942 w 1382262"/>
                <a:gd name="connsiteY2" fmla="*/ 789214 h 842712"/>
                <a:gd name="connsiteX3" fmla="*/ 300314 w 1382262"/>
                <a:gd name="connsiteY3" fmla="*/ 810986 h 842712"/>
                <a:gd name="connsiteX4" fmla="*/ 1280028 w 1382262"/>
                <a:gd name="connsiteY4" fmla="*/ 397328 h 842712"/>
                <a:gd name="connsiteX5" fmla="*/ 1307242 w 1382262"/>
                <a:gd name="connsiteY5" fmla="*/ 76199 h 842712"/>
                <a:gd name="connsiteX6" fmla="*/ 931685 w 1382262"/>
                <a:gd name="connsiteY6" fmla="*/ 0 h 842712"/>
                <a:gd name="connsiteX0" fmla="*/ 1024715 w 1388206"/>
                <a:gd name="connsiteY0" fmla="*/ 0 h 820941"/>
                <a:gd name="connsiteX1" fmla="*/ 93986 w 1388206"/>
                <a:gd name="connsiteY1" fmla="*/ 566058 h 820941"/>
                <a:gd name="connsiteX2" fmla="*/ 55886 w 1388206"/>
                <a:gd name="connsiteY2" fmla="*/ 767443 h 820941"/>
                <a:gd name="connsiteX3" fmla="*/ 306258 w 1388206"/>
                <a:gd name="connsiteY3" fmla="*/ 789215 h 820941"/>
                <a:gd name="connsiteX4" fmla="*/ 1285972 w 1388206"/>
                <a:gd name="connsiteY4" fmla="*/ 375557 h 820941"/>
                <a:gd name="connsiteX5" fmla="*/ 1313186 w 1388206"/>
                <a:gd name="connsiteY5" fmla="*/ 54428 h 820941"/>
                <a:gd name="connsiteX6" fmla="*/ 1024715 w 1388206"/>
                <a:gd name="connsiteY6" fmla="*/ 0 h 820941"/>
                <a:gd name="connsiteX0" fmla="*/ 981569 w 1345060"/>
                <a:gd name="connsiteY0" fmla="*/ 0 h 822289"/>
                <a:gd name="connsiteX1" fmla="*/ 137926 w 1345060"/>
                <a:gd name="connsiteY1" fmla="*/ 533400 h 822289"/>
                <a:gd name="connsiteX2" fmla="*/ 12740 w 1345060"/>
                <a:gd name="connsiteY2" fmla="*/ 767443 h 822289"/>
                <a:gd name="connsiteX3" fmla="*/ 263112 w 1345060"/>
                <a:gd name="connsiteY3" fmla="*/ 789215 h 822289"/>
                <a:gd name="connsiteX4" fmla="*/ 1242826 w 1345060"/>
                <a:gd name="connsiteY4" fmla="*/ 375557 h 822289"/>
                <a:gd name="connsiteX5" fmla="*/ 1270040 w 1345060"/>
                <a:gd name="connsiteY5" fmla="*/ 54428 h 822289"/>
                <a:gd name="connsiteX6" fmla="*/ 981569 w 1345060"/>
                <a:gd name="connsiteY6" fmla="*/ 0 h 822289"/>
                <a:gd name="connsiteX0" fmla="*/ 961345 w 1324836"/>
                <a:gd name="connsiteY0" fmla="*/ 0 h 810761"/>
                <a:gd name="connsiteX1" fmla="*/ 117702 w 1324836"/>
                <a:gd name="connsiteY1" fmla="*/ 533400 h 810761"/>
                <a:gd name="connsiteX2" fmla="*/ 19730 w 1324836"/>
                <a:gd name="connsiteY2" fmla="*/ 729343 h 810761"/>
                <a:gd name="connsiteX3" fmla="*/ 242888 w 1324836"/>
                <a:gd name="connsiteY3" fmla="*/ 789215 h 810761"/>
                <a:gd name="connsiteX4" fmla="*/ 1222602 w 1324836"/>
                <a:gd name="connsiteY4" fmla="*/ 375557 h 810761"/>
                <a:gd name="connsiteX5" fmla="*/ 1249816 w 1324836"/>
                <a:gd name="connsiteY5" fmla="*/ 54428 h 810761"/>
                <a:gd name="connsiteX6" fmla="*/ 961345 w 1324836"/>
                <a:gd name="connsiteY6" fmla="*/ 0 h 810761"/>
                <a:gd name="connsiteX0" fmla="*/ 962516 w 1324901"/>
                <a:gd name="connsiteY0" fmla="*/ 0 h 783974"/>
                <a:gd name="connsiteX1" fmla="*/ 118873 w 1324901"/>
                <a:gd name="connsiteY1" fmla="*/ 533400 h 783974"/>
                <a:gd name="connsiteX2" fmla="*/ 20901 w 1324901"/>
                <a:gd name="connsiteY2" fmla="*/ 729343 h 783974"/>
                <a:gd name="connsiteX3" fmla="*/ 260388 w 1324901"/>
                <a:gd name="connsiteY3" fmla="*/ 756558 h 783974"/>
                <a:gd name="connsiteX4" fmla="*/ 1223773 w 1324901"/>
                <a:gd name="connsiteY4" fmla="*/ 375557 h 783974"/>
                <a:gd name="connsiteX5" fmla="*/ 1250987 w 1324901"/>
                <a:gd name="connsiteY5" fmla="*/ 54428 h 783974"/>
                <a:gd name="connsiteX6" fmla="*/ 962516 w 1324901"/>
                <a:gd name="connsiteY6" fmla="*/ 0 h 783974"/>
                <a:gd name="connsiteX0" fmla="*/ 962516 w 1309902"/>
                <a:gd name="connsiteY0" fmla="*/ 0 h 783974"/>
                <a:gd name="connsiteX1" fmla="*/ 118873 w 1309902"/>
                <a:gd name="connsiteY1" fmla="*/ 533400 h 783974"/>
                <a:gd name="connsiteX2" fmla="*/ 20901 w 1309902"/>
                <a:gd name="connsiteY2" fmla="*/ 729343 h 783974"/>
                <a:gd name="connsiteX3" fmla="*/ 260388 w 1309902"/>
                <a:gd name="connsiteY3" fmla="*/ 756558 h 783974"/>
                <a:gd name="connsiteX4" fmla="*/ 1223773 w 1309902"/>
                <a:gd name="connsiteY4" fmla="*/ 375557 h 783974"/>
                <a:gd name="connsiteX5" fmla="*/ 1218330 w 1309902"/>
                <a:gd name="connsiteY5" fmla="*/ 146957 h 783974"/>
                <a:gd name="connsiteX6" fmla="*/ 962516 w 1309902"/>
                <a:gd name="connsiteY6" fmla="*/ 0 h 783974"/>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70962"/>
                <a:gd name="connsiteY0" fmla="*/ 1613 h 783168"/>
                <a:gd name="connsiteX1" fmla="*/ 118873 w 1270962"/>
                <a:gd name="connsiteY1" fmla="*/ 535013 h 783168"/>
                <a:gd name="connsiteX2" fmla="*/ 20901 w 1270962"/>
                <a:gd name="connsiteY2" fmla="*/ 730956 h 783168"/>
                <a:gd name="connsiteX3" fmla="*/ 260388 w 1270962"/>
                <a:gd name="connsiteY3" fmla="*/ 758171 h 783168"/>
                <a:gd name="connsiteX4" fmla="*/ 1153016 w 1270962"/>
                <a:gd name="connsiteY4" fmla="*/ 409827 h 783168"/>
                <a:gd name="connsiteX5" fmla="*/ 1218330 w 1270962"/>
                <a:gd name="connsiteY5" fmla="*/ 148570 h 783168"/>
                <a:gd name="connsiteX6" fmla="*/ 962516 w 1270962"/>
                <a:gd name="connsiteY6" fmla="*/ 1613 h 783168"/>
                <a:gd name="connsiteX0" fmla="*/ 962516 w 1270962"/>
                <a:gd name="connsiteY0" fmla="*/ 6046 h 787601"/>
                <a:gd name="connsiteX1" fmla="*/ 118873 w 1270962"/>
                <a:gd name="connsiteY1" fmla="*/ 539446 h 787601"/>
                <a:gd name="connsiteX2" fmla="*/ 20901 w 1270962"/>
                <a:gd name="connsiteY2" fmla="*/ 735389 h 787601"/>
                <a:gd name="connsiteX3" fmla="*/ 260388 w 1270962"/>
                <a:gd name="connsiteY3" fmla="*/ 762604 h 787601"/>
                <a:gd name="connsiteX4" fmla="*/ 1153016 w 1270962"/>
                <a:gd name="connsiteY4" fmla="*/ 414260 h 787601"/>
                <a:gd name="connsiteX5" fmla="*/ 1218330 w 1270962"/>
                <a:gd name="connsiteY5" fmla="*/ 153003 h 787601"/>
                <a:gd name="connsiteX6" fmla="*/ 962516 w 1270962"/>
                <a:gd name="connsiteY6" fmla="*/ 6046 h 787601"/>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64379"/>
                <a:gd name="connsiteY0" fmla="*/ 0 h 781555"/>
                <a:gd name="connsiteX1" fmla="*/ 118873 w 1264379"/>
                <a:gd name="connsiteY1" fmla="*/ 533400 h 781555"/>
                <a:gd name="connsiteX2" fmla="*/ 20901 w 1264379"/>
                <a:gd name="connsiteY2" fmla="*/ 729343 h 781555"/>
                <a:gd name="connsiteX3" fmla="*/ 260388 w 1264379"/>
                <a:gd name="connsiteY3" fmla="*/ 756558 h 781555"/>
                <a:gd name="connsiteX4" fmla="*/ 1153016 w 1264379"/>
                <a:gd name="connsiteY4" fmla="*/ 408214 h 781555"/>
                <a:gd name="connsiteX5" fmla="*/ 1207444 w 1264379"/>
                <a:gd name="connsiteY5" fmla="*/ 87086 h 781555"/>
                <a:gd name="connsiteX6" fmla="*/ 962516 w 1264379"/>
                <a:gd name="connsiteY6" fmla="*/ 0 h 781555"/>
                <a:gd name="connsiteX0" fmla="*/ 962516 w 1250180"/>
                <a:gd name="connsiteY0" fmla="*/ 0 h 781555"/>
                <a:gd name="connsiteX1" fmla="*/ 118873 w 1250180"/>
                <a:gd name="connsiteY1" fmla="*/ 533400 h 781555"/>
                <a:gd name="connsiteX2" fmla="*/ 20901 w 1250180"/>
                <a:gd name="connsiteY2" fmla="*/ 729343 h 781555"/>
                <a:gd name="connsiteX3" fmla="*/ 260388 w 1250180"/>
                <a:gd name="connsiteY3" fmla="*/ 756558 h 781555"/>
                <a:gd name="connsiteX4" fmla="*/ 1153016 w 1250180"/>
                <a:gd name="connsiteY4" fmla="*/ 408214 h 781555"/>
                <a:gd name="connsiteX5" fmla="*/ 1207444 w 1250180"/>
                <a:gd name="connsiteY5" fmla="*/ 87086 h 781555"/>
                <a:gd name="connsiteX6" fmla="*/ 962516 w 1250180"/>
                <a:gd name="connsiteY6" fmla="*/ 0 h 781555"/>
                <a:gd name="connsiteX0" fmla="*/ 865788 w 1245980"/>
                <a:gd name="connsiteY0" fmla="*/ 0 h 754341"/>
                <a:gd name="connsiteX1" fmla="*/ 114673 w 1245980"/>
                <a:gd name="connsiteY1" fmla="*/ 506186 h 754341"/>
                <a:gd name="connsiteX2" fmla="*/ 16701 w 1245980"/>
                <a:gd name="connsiteY2" fmla="*/ 702129 h 754341"/>
                <a:gd name="connsiteX3" fmla="*/ 256188 w 1245980"/>
                <a:gd name="connsiteY3" fmla="*/ 729344 h 754341"/>
                <a:gd name="connsiteX4" fmla="*/ 1148816 w 1245980"/>
                <a:gd name="connsiteY4" fmla="*/ 381000 h 754341"/>
                <a:gd name="connsiteX5" fmla="*/ 1203244 w 1245980"/>
                <a:gd name="connsiteY5" fmla="*/ 59872 h 754341"/>
                <a:gd name="connsiteX6" fmla="*/ 865788 w 1245980"/>
                <a:gd name="connsiteY6" fmla="*/ 0 h 754341"/>
                <a:gd name="connsiteX0" fmla="*/ 865788 w 1245980"/>
                <a:gd name="connsiteY0" fmla="*/ 33534 h 787875"/>
                <a:gd name="connsiteX1" fmla="*/ 114673 w 1245980"/>
                <a:gd name="connsiteY1" fmla="*/ 539720 h 787875"/>
                <a:gd name="connsiteX2" fmla="*/ 16701 w 1245980"/>
                <a:gd name="connsiteY2" fmla="*/ 735663 h 787875"/>
                <a:gd name="connsiteX3" fmla="*/ 256188 w 1245980"/>
                <a:gd name="connsiteY3" fmla="*/ 762878 h 787875"/>
                <a:gd name="connsiteX4" fmla="*/ 1148816 w 1245980"/>
                <a:gd name="connsiteY4" fmla="*/ 414534 h 787875"/>
                <a:gd name="connsiteX5" fmla="*/ 1203244 w 1245980"/>
                <a:gd name="connsiteY5" fmla="*/ 93406 h 787875"/>
                <a:gd name="connsiteX6" fmla="*/ 865788 w 1245980"/>
                <a:gd name="connsiteY6" fmla="*/ 33534 h 787875"/>
                <a:gd name="connsiteX0" fmla="*/ 865788 w 1245980"/>
                <a:gd name="connsiteY0" fmla="*/ 16818 h 771159"/>
                <a:gd name="connsiteX1" fmla="*/ 114673 w 1245980"/>
                <a:gd name="connsiteY1" fmla="*/ 523004 h 771159"/>
                <a:gd name="connsiteX2" fmla="*/ 16701 w 1245980"/>
                <a:gd name="connsiteY2" fmla="*/ 718947 h 771159"/>
                <a:gd name="connsiteX3" fmla="*/ 256188 w 1245980"/>
                <a:gd name="connsiteY3" fmla="*/ 746162 h 771159"/>
                <a:gd name="connsiteX4" fmla="*/ 1148816 w 1245980"/>
                <a:gd name="connsiteY4" fmla="*/ 397818 h 771159"/>
                <a:gd name="connsiteX5" fmla="*/ 1203244 w 1245980"/>
                <a:gd name="connsiteY5" fmla="*/ 76690 h 771159"/>
                <a:gd name="connsiteX6" fmla="*/ 865788 w 1245980"/>
                <a:gd name="connsiteY6" fmla="*/ 16818 h 771159"/>
                <a:gd name="connsiteX0" fmla="*/ 865788 w 1240969"/>
                <a:gd name="connsiteY0" fmla="*/ 46245 h 800586"/>
                <a:gd name="connsiteX1" fmla="*/ 114673 w 1240969"/>
                <a:gd name="connsiteY1" fmla="*/ 552431 h 800586"/>
                <a:gd name="connsiteX2" fmla="*/ 16701 w 1240969"/>
                <a:gd name="connsiteY2" fmla="*/ 748374 h 800586"/>
                <a:gd name="connsiteX3" fmla="*/ 256188 w 1240969"/>
                <a:gd name="connsiteY3" fmla="*/ 775589 h 800586"/>
                <a:gd name="connsiteX4" fmla="*/ 1148816 w 1240969"/>
                <a:gd name="connsiteY4" fmla="*/ 427245 h 800586"/>
                <a:gd name="connsiteX5" fmla="*/ 1203244 w 1240969"/>
                <a:gd name="connsiteY5" fmla="*/ 106117 h 800586"/>
                <a:gd name="connsiteX6" fmla="*/ 1067176 w 1240969"/>
                <a:gd name="connsiteY6" fmla="*/ 29918 h 800586"/>
                <a:gd name="connsiteX7" fmla="*/ 865788 w 1240969"/>
                <a:gd name="connsiteY7" fmla="*/ 46245 h 800586"/>
                <a:gd name="connsiteX0" fmla="*/ 865788 w 1240969"/>
                <a:gd name="connsiteY0" fmla="*/ 212791 h 967132"/>
                <a:gd name="connsiteX1" fmla="*/ 114673 w 1240969"/>
                <a:gd name="connsiteY1" fmla="*/ 718977 h 967132"/>
                <a:gd name="connsiteX2" fmla="*/ 16701 w 1240969"/>
                <a:gd name="connsiteY2" fmla="*/ 914920 h 967132"/>
                <a:gd name="connsiteX3" fmla="*/ 256188 w 1240969"/>
                <a:gd name="connsiteY3" fmla="*/ 942135 h 967132"/>
                <a:gd name="connsiteX4" fmla="*/ 1148816 w 1240969"/>
                <a:gd name="connsiteY4" fmla="*/ 593791 h 967132"/>
                <a:gd name="connsiteX5" fmla="*/ 1203244 w 1240969"/>
                <a:gd name="connsiteY5" fmla="*/ 272663 h 967132"/>
                <a:gd name="connsiteX6" fmla="*/ 1197805 w 1240969"/>
                <a:gd name="connsiteY6" fmla="*/ 522 h 967132"/>
                <a:gd name="connsiteX7" fmla="*/ 865788 w 1240969"/>
                <a:gd name="connsiteY7" fmla="*/ 212791 h 967132"/>
                <a:gd name="connsiteX0" fmla="*/ 865788 w 1240969"/>
                <a:gd name="connsiteY0" fmla="*/ 294245 h 1048586"/>
                <a:gd name="connsiteX1" fmla="*/ 114673 w 1240969"/>
                <a:gd name="connsiteY1" fmla="*/ 800431 h 1048586"/>
                <a:gd name="connsiteX2" fmla="*/ 16701 w 1240969"/>
                <a:gd name="connsiteY2" fmla="*/ 996374 h 1048586"/>
                <a:gd name="connsiteX3" fmla="*/ 256188 w 1240969"/>
                <a:gd name="connsiteY3" fmla="*/ 1023589 h 1048586"/>
                <a:gd name="connsiteX4" fmla="*/ 1148816 w 1240969"/>
                <a:gd name="connsiteY4" fmla="*/ 675245 h 1048586"/>
                <a:gd name="connsiteX5" fmla="*/ 1203244 w 1240969"/>
                <a:gd name="connsiteY5" fmla="*/ 354117 h 1048586"/>
                <a:gd name="connsiteX6" fmla="*/ 990976 w 1240969"/>
                <a:gd name="connsiteY6" fmla="*/ 333 h 1048586"/>
                <a:gd name="connsiteX7" fmla="*/ 865788 w 1240969"/>
                <a:gd name="connsiteY7" fmla="*/ 294245 h 1048586"/>
                <a:gd name="connsiteX0" fmla="*/ 996789 w 1246782"/>
                <a:gd name="connsiteY0" fmla="*/ 10021 h 1058274"/>
                <a:gd name="connsiteX1" fmla="*/ 120486 w 1246782"/>
                <a:gd name="connsiteY1" fmla="*/ 810119 h 1058274"/>
                <a:gd name="connsiteX2" fmla="*/ 22514 w 1246782"/>
                <a:gd name="connsiteY2" fmla="*/ 1006062 h 1058274"/>
                <a:gd name="connsiteX3" fmla="*/ 262001 w 1246782"/>
                <a:gd name="connsiteY3" fmla="*/ 1033277 h 1058274"/>
                <a:gd name="connsiteX4" fmla="*/ 1154629 w 1246782"/>
                <a:gd name="connsiteY4" fmla="*/ 684933 h 1058274"/>
                <a:gd name="connsiteX5" fmla="*/ 1209057 w 1246782"/>
                <a:gd name="connsiteY5" fmla="*/ 363805 h 1058274"/>
                <a:gd name="connsiteX6" fmla="*/ 996789 w 1246782"/>
                <a:gd name="connsiteY6" fmla="*/ 10021 h 1058274"/>
                <a:gd name="connsiteX0" fmla="*/ 905550 w 1242629"/>
                <a:gd name="connsiteY0" fmla="*/ 32417 h 786755"/>
                <a:gd name="connsiteX1" fmla="*/ 116333 w 1242629"/>
                <a:gd name="connsiteY1" fmla="*/ 538600 h 786755"/>
                <a:gd name="connsiteX2" fmla="*/ 18361 w 1242629"/>
                <a:gd name="connsiteY2" fmla="*/ 734543 h 786755"/>
                <a:gd name="connsiteX3" fmla="*/ 257848 w 1242629"/>
                <a:gd name="connsiteY3" fmla="*/ 761758 h 786755"/>
                <a:gd name="connsiteX4" fmla="*/ 1150476 w 1242629"/>
                <a:gd name="connsiteY4" fmla="*/ 413414 h 786755"/>
                <a:gd name="connsiteX5" fmla="*/ 1204904 w 1242629"/>
                <a:gd name="connsiteY5" fmla="*/ 92286 h 786755"/>
                <a:gd name="connsiteX6" fmla="*/ 905550 w 1242629"/>
                <a:gd name="connsiteY6" fmla="*/ 32417 h 786755"/>
                <a:gd name="connsiteX0" fmla="*/ 809180 w 1238788"/>
                <a:gd name="connsiteY0" fmla="*/ 39821 h 766945"/>
                <a:gd name="connsiteX1" fmla="*/ 112492 w 1238788"/>
                <a:gd name="connsiteY1" fmla="*/ 518790 h 766945"/>
                <a:gd name="connsiteX2" fmla="*/ 14520 w 1238788"/>
                <a:gd name="connsiteY2" fmla="*/ 714733 h 766945"/>
                <a:gd name="connsiteX3" fmla="*/ 254007 w 1238788"/>
                <a:gd name="connsiteY3" fmla="*/ 741948 h 766945"/>
                <a:gd name="connsiteX4" fmla="*/ 1146635 w 1238788"/>
                <a:gd name="connsiteY4" fmla="*/ 393604 h 766945"/>
                <a:gd name="connsiteX5" fmla="*/ 1201063 w 1238788"/>
                <a:gd name="connsiteY5" fmla="*/ 72476 h 766945"/>
                <a:gd name="connsiteX6" fmla="*/ 809180 w 1238788"/>
                <a:gd name="connsiteY6" fmla="*/ 39821 h 766945"/>
                <a:gd name="connsiteX0" fmla="*/ 809180 w 1206910"/>
                <a:gd name="connsiteY0" fmla="*/ 39821 h 762108"/>
                <a:gd name="connsiteX1" fmla="*/ 112492 w 1206910"/>
                <a:gd name="connsiteY1" fmla="*/ 518790 h 762108"/>
                <a:gd name="connsiteX2" fmla="*/ 14520 w 1206910"/>
                <a:gd name="connsiteY2" fmla="*/ 714733 h 762108"/>
                <a:gd name="connsiteX3" fmla="*/ 254007 w 1206910"/>
                <a:gd name="connsiteY3" fmla="*/ 741948 h 762108"/>
                <a:gd name="connsiteX4" fmla="*/ 1059549 w 1206910"/>
                <a:gd name="connsiteY4" fmla="*/ 458918 h 762108"/>
                <a:gd name="connsiteX5" fmla="*/ 1201063 w 1206910"/>
                <a:gd name="connsiteY5" fmla="*/ 72476 h 762108"/>
                <a:gd name="connsiteX6" fmla="*/ 809180 w 1206910"/>
                <a:gd name="connsiteY6" fmla="*/ 39821 h 762108"/>
                <a:gd name="connsiteX0" fmla="*/ 809180 w 1206910"/>
                <a:gd name="connsiteY0" fmla="*/ 27112 h 749399"/>
                <a:gd name="connsiteX1" fmla="*/ 112492 w 1206910"/>
                <a:gd name="connsiteY1" fmla="*/ 506081 h 749399"/>
                <a:gd name="connsiteX2" fmla="*/ 14520 w 1206910"/>
                <a:gd name="connsiteY2" fmla="*/ 702024 h 749399"/>
                <a:gd name="connsiteX3" fmla="*/ 254007 w 1206910"/>
                <a:gd name="connsiteY3" fmla="*/ 729239 h 749399"/>
                <a:gd name="connsiteX4" fmla="*/ 1059549 w 1206910"/>
                <a:gd name="connsiteY4" fmla="*/ 446209 h 749399"/>
                <a:gd name="connsiteX5" fmla="*/ 1201063 w 1206910"/>
                <a:gd name="connsiteY5" fmla="*/ 114195 h 749399"/>
                <a:gd name="connsiteX6" fmla="*/ 809180 w 1206910"/>
                <a:gd name="connsiteY6" fmla="*/ 27112 h 749399"/>
                <a:gd name="connsiteX0" fmla="*/ 809180 w 1209859"/>
                <a:gd name="connsiteY0" fmla="*/ 27112 h 751011"/>
                <a:gd name="connsiteX1" fmla="*/ 112492 w 1209859"/>
                <a:gd name="connsiteY1" fmla="*/ 506081 h 751011"/>
                <a:gd name="connsiteX2" fmla="*/ 14520 w 1209859"/>
                <a:gd name="connsiteY2" fmla="*/ 702024 h 751011"/>
                <a:gd name="connsiteX3" fmla="*/ 254007 w 1209859"/>
                <a:gd name="connsiteY3" fmla="*/ 729239 h 751011"/>
                <a:gd name="connsiteX4" fmla="*/ 1075877 w 1209859"/>
                <a:gd name="connsiteY4" fmla="*/ 424437 h 751011"/>
                <a:gd name="connsiteX5" fmla="*/ 1201063 w 1209859"/>
                <a:gd name="connsiteY5" fmla="*/ 114195 h 751011"/>
                <a:gd name="connsiteX6" fmla="*/ 809180 w 1209859"/>
                <a:gd name="connsiteY6" fmla="*/ 27112 h 751011"/>
                <a:gd name="connsiteX0" fmla="*/ 882816 w 1212738"/>
                <a:gd name="connsiteY0" fmla="*/ 25412 h 760196"/>
                <a:gd name="connsiteX1" fmla="*/ 115371 w 1212738"/>
                <a:gd name="connsiteY1" fmla="*/ 515266 h 760196"/>
                <a:gd name="connsiteX2" fmla="*/ 17399 w 1212738"/>
                <a:gd name="connsiteY2" fmla="*/ 711209 h 760196"/>
                <a:gd name="connsiteX3" fmla="*/ 256886 w 1212738"/>
                <a:gd name="connsiteY3" fmla="*/ 738424 h 760196"/>
                <a:gd name="connsiteX4" fmla="*/ 1078756 w 1212738"/>
                <a:gd name="connsiteY4" fmla="*/ 433622 h 760196"/>
                <a:gd name="connsiteX5" fmla="*/ 1203942 w 1212738"/>
                <a:gd name="connsiteY5" fmla="*/ 123380 h 760196"/>
                <a:gd name="connsiteX6" fmla="*/ 882816 w 1212738"/>
                <a:gd name="connsiteY6" fmla="*/ 25412 h 760196"/>
                <a:gd name="connsiteX0" fmla="*/ 871817 w 1201739"/>
                <a:gd name="connsiteY0" fmla="*/ 353781 h 1138365"/>
                <a:gd name="connsiteX1" fmla="*/ 142472 w 1201739"/>
                <a:gd name="connsiteY1" fmla="*/ 16320 h 1138365"/>
                <a:gd name="connsiteX2" fmla="*/ 6400 w 1201739"/>
                <a:gd name="connsiteY2" fmla="*/ 1039578 h 1138365"/>
                <a:gd name="connsiteX3" fmla="*/ 245887 w 1201739"/>
                <a:gd name="connsiteY3" fmla="*/ 1066793 h 1138365"/>
                <a:gd name="connsiteX4" fmla="*/ 1067757 w 1201739"/>
                <a:gd name="connsiteY4" fmla="*/ 761991 h 1138365"/>
                <a:gd name="connsiteX5" fmla="*/ 1192943 w 1201739"/>
                <a:gd name="connsiteY5" fmla="*/ 451749 h 1138365"/>
                <a:gd name="connsiteX6" fmla="*/ 871817 w 1201739"/>
                <a:gd name="connsiteY6" fmla="*/ 353781 h 1138365"/>
                <a:gd name="connsiteX0" fmla="*/ 876705 w 1206627"/>
                <a:gd name="connsiteY0" fmla="*/ 396996 h 1135124"/>
                <a:gd name="connsiteX1" fmla="*/ 147360 w 1206627"/>
                <a:gd name="connsiteY1" fmla="*/ 59535 h 1135124"/>
                <a:gd name="connsiteX2" fmla="*/ 5845 w 1206627"/>
                <a:gd name="connsiteY2" fmla="*/ 108522 h 1135124"/>
                <a:gd name="connsiteX3" fmla="*/ 250775 w 1206627"/>
                <a:gd name="connsiteY3" fmla="*/ 1110008 h 1135124"/>
                <a:gd name="connsiteX4" fmla="*/ 1072645 w 1206627"/>
                <a:gd name="connsiteY4" fmla="*/ 805206 h 1135124"/>
                <a:gd name="connsiteX5" fmla="*/ 1197831 w 1206627"/>
                <a:gd name="connsiteY5" fmla="*/ 494964 h 1135124"/>
                <a:gd name="connsiteX6" fmla="*/ 876705 w 1206627"/>
                <a:gd name="connsiteY6" fmla="*/ 396996 h 1135124"/>
                <a:gd name="connsiteX0" fmla="*/ 913605 w 1250903"/>
                <a:gd name="connsiteY0" fmla="*/ 355514 h 766666"/>
                <a:gd name="connsiteX1" fmla="*/ 184260 w 1250903"/>
                <a:gd name="connsiteY1" fmla="*/ 18053 h 766666"/>
                <a:gd name="connsiteX2" fmla="*/ 42745 w 1250903"/>
                <a:gd name="connsiteY2" fmla="*/ 67040 h 766666"/>
                <a:gd name="connsiteX3" fmla="*/ 102618 w 1250903"/>
                <a:gd name="connsiteY3" fmla="*/ 246655 h 766666"/>
                <a:gd name="connsiteX4" fmla="*/ 1109545 w 1250903"/>
                <a:gd name="connsiteY4" fmla="*/ 763724 h 766666"/>
                <a:gd name="connsiteX5" fmla="*/ 1234731 w 1250903"/>
                <a:gd name="connsiteY5" fmla="*/ 453482 h 766666"/>
                <a:gd name="connsiteX6" fmla="*/ 913605 w 1250903"/>
                <a:gd name="connsiteY6" fmla="*/ 355514 h 766666"/>
                <a:gd name="connsiteX0" fmla="*/ 984362 w 1250903"/>
                <a:gd name="connsiteY0" fmla="*/ 303031 h 763168"/>
                <a:gd name="connsiteX1" fmla="*/ 184260 w 1250903"/>
                <a:gd name="connsiteY1" fmla="*/ 14555 h 763168"/>
                <a:gd name="connsiteX2" fmla="*/ 42745 w 1250903"/>
                <a:gd name="connsiteY2" fmla="*/ 63542 h 763168"/>
                <a:gd name="connsiteX3" fmla="*/ 102618 w 1250903"/>
                <a:gd name="connsiteY3" fmla="*/ 243157 h 763168"/>
                <a:gd name="connsiteX4" fmla="*/ 1109545 w 1250903"/>
                <a:gd name="connsiteY4" fmla="*/ 760226 h 763168"/>
                <a:gd name="connsiteX5" fmla="*/ 1234731 w 1250903"/>
                <a:gd name="connsiteY5" fmla="*/ 449984 h 763168"/>
                <a:gd name="connsiteX6" fmla="*/ 984362 w 1250903"/>
                <a:gd name="connsiteY6" fmla="*/ 303031 h 763168"/>
                <a:gd name="connsiteX0" fmla="*/ 984362 w 1285208"/>
                <a:gd name="connsiteY0" fmla="*/ 303031 h 790312"/>
                <a:gd name="connsiteX1" fmla="*/ 184260 w 1285208"/>
                <a:gd name="connsiteY1" fmla="*/ 14555 h 790312"/>
                <a:gd name="connsiteX2" fmla="*/ 42745 w 1285208"/>
                <a:gd name="connsiteY2" fmla="*/ 63542 h 790312"/>
                <a:gd name="connsiteX3" fmla="*/ 102618 w 1285208"/>
                <a:gd name="connsiteY3" fmla="*/ 243157 h 790312"/>
                <a:gd name="connsiteX4" fmla="*/ 1109545 w 1285208"/>
                <a:gd name="connsiteY4" fmla="*/ 760226 h 790312"/>
                <a:gd name="connsiteX5" fmla="*/ 1278274 w 1285208"/>
                <a:gd name="connsiteY5" fmla="*/ 689469 h 790312"/>
                <a:gd name="connsiteX6" fmla="*/ 984362 w 1285208"/>
                <a:gd name="connsiteY6" fmla="*/ 303031 h 790312"/>
                <a:gd name="connsiteX0" fmla="*/ 1109548 w 1285208"/>
                <a:gd name="connsiteY0" fmla="*/ 314690 h 791085"/>
                <a:gd name="connsiteX1" fmla="*/ 184260 w 1285208"/>
                <a:gd name="connsiteY1" fmla="*/ 15328 h 791085"/>
                <a:gd name="connsiteX2" fmla="*/ 42745 w 1285208"/>
                <a:gd name="connsiteY2" fmla="*/ 64315 h 791085"/>
                <a:gd name="connsiteX3" fmla="*/ 102618 w 1285208"/>
                <a:gd name="connsiteY3" fmla="*/ 243930 h 791085"/>
                <a:gd name="connsiteX4" fmla="*/ 1109545 w 1285208"/>
                <a:gd name="connsiteY4" fmla="*/ 760999 h 791085"/>
                <a:gd name="connsiteX5" fmla="*/ 1278274 w 1285208"/>
                <a:gd name="connsiteY5" fmla="*/ 690242 h 791085"/>
                <a:gd name="connsiteX6" fmla="*/ 1109548 w 1285208"/>
                <a:gd name="connsiteY6" fmla="*/ 314690 h 791085"/>
                <a:gd name="connsiteX0" fmla="*/ 1109548 w 1285208"/>
                <a:gd name="connsiteY0" fmla="*/ 314690 h 791085"/>
                <a:gd name="connsiteX1" fmla="*/ 184260 w 1285208"/>
                <a:gd name="connsiteY1" fmla="*/ 15328 h 791085"/>
                <a:gd name="connsiteX2" fmla="*/ 42745 w 1285208"/>
                <a:gd name="connsiteY2" fmla="*/ 64315 h 791085"/>
                <a:gd name="connsiteX3" fmla="*/ 102618 w 1285208"/>
                <a:gd name="connsiteY3" fmla="*/ 243930 h 791085"/>
                <a:gd name="connsiteX4" fmla="*/ 1109545 w 1285208"/>
                <a:gd name="connsiteY4" fmla="*/ 760999 h 791085"/>
                <a:gd name="connsiteX5" fmla="*/ 1278274 w 1285208"/>
                <a:gd name="connsiteY5" fmla="*/ 690242 h 791085"/>
                <a:gd name="connsiteX6" fmla="*/ 1109548 w 1285208"/>
                <a:gd name="connsiteY6" fmla="*/ 314690 h 791085"/>
                <a:gd name="connsiteX0" fmla="*/ 1109548 w 1285208"/>
                <a:gd name="connsiteY0" fmla="*/ 314690 h 791085"/>
                <a:gd name="connsiteX1" fmla="*/ 184260 w 1285208"/>
                <a:gd name="connsiteY1" fmla="*/ 15328 h 791085"/>
                <a:gd name="connsiteX2" fmla="*/ 42745 w 1285208"/>
                <a:gd name="connsiteY2" fmla="*/ 64315 h 791085"/>
                <a:gd name="connsiteX3" fmla="*/ 102618 w 1285208"/>
                <a:gd name="connsiteY3" fmla="*/ 243930 h 791085"/>
                <a:gd name="connsiteX4" fmla="*/ 1109545 w 1285208"/>
                <a:gd name="connsiteY4" fmla="*/ 760999 h 791085"/>
                <a:gd name="connsiteX5" fmla="*/ 1278274 w 1285208"/>
                <a:gd name="connsiteY5" fmla="*/ 690242 h 791085"/>
                <a:gd name="connsiteX6" fmla="*/ 1109548 w 1285208"/>
                <a:gd name="connsiteY6" fmla="*/ 314690 h 791085"/>
                <a:gd name="connsiteX0" fmla="*/ 1109548 w 1258832"/>
                <a:gd name="connsiteY0" fmla="*/ 314690 h 780342"/>
                <a:gd name="connsiteX1" fmla="*/ 184260 w 1258832"/>
                <a:gd name="connsiteY1" fmla="*/ 15328 h 780342"/>
                <a:gd name="connsiteX2" fmla="*/ 42745 w 1258832"/>
                <a:gd name="connsiteY2" fmla="*/ 64315 h 780342"/>
                <a:gd name="connsiteX3" fmla="*/ 102618 w 1258832"/>
                <a:gd name="connsiteY3" fmla="*/ 243930 h 780342"/>
                <a:gd name="connsiteX4" fmla="*/ 1109545 w 1258832"/>
                <a:gd name="connsiteY4" fmla="*/ 760999 h 780342"/>
                <a:gd name="connsiteX5" fmla="*/ 1245617 w 1258832"/>
                <a:gd name="connsiteY5" fmla="*/ 641257 h 780342"/>
                <a:gd name="connsiteX6" fmla="*/ 1109548 w 1258832"/>
                <a:gd name="connsiteY6" fmla="*/ 314690 h 780342"/>
                <a:gd name="connsiteX0" fmla="*/ 1100035 w 1237324"/>
                <a:gd name="connsiteY0" fmla="*/ 314690 h 785209"/>
                <a:gd name="connsiteX1" fmla="*/ 174747 w 1237324"/>
                <a:gd name="connsiteY1" fmla="*/ 15328 h 785209"/>
                <a:gd name="connsiteX2" fmla="*/ 33232 w 1237324"/>
                <a:gd name="connsiteY2" fmla="*/ 64315 h 785209"/>
                <a:gd name="connsiteX3" fmla="*/ 93105 w 1237324"/>
                <a:gd name="connsiteY3" fmla="*/ 243930 h 785209"/>
                <a:gd name="connsiteX4" fmla="*/ 958518 w 1237324"/>
                <a:gd name="connsiteY4" fmla="*/ 766442 h 785209"/>
                <a:gd name="connsiteX5" fmla="*/ 1236104 w 1237324"/>
                <a:gd name="connsiteY5" fmla="*/ 641257 h 785209"/>
                <a:gd name="connsiteX6" fmla="*/ 1100035 w 1237324"/>
                <a:gd name="connsiteY6" fmla="*/ 314690 h 785209"/>
                <a:gd name="connsiteX0" fmla="*/ 1098961 w 1236101"/>
                <a:gd name="connsiteY0" fmla="*/ 314690 h 765962"/>
                <a:gd name="connsiteX1" fmla="*/ 173673 w 1236101"/>
                <a:gd name="connsiteY1" fmla="*/ 15328 h 765962"/>
                <a:gd name="connsiteX2" fmla="*/ 32158 w 1236101"/>
                <a:gd name="connsiteY2" fmla="*/ 64315 h 765962"/>
                <a:gd name="connsiteX3" fmla="*/ 92031 w 1236101"/>
                <a:gd name="connsiteY3" fmla="*/ 243930 h 765962"/>
                <a:gd name="connsiteX4" fmla="*/ 941115 w 1236101"/>
                <a:gd name="connsiteY4" fmla="*/ 744670 h 765962"/>
                <a:gd name="connsiteX5" fmla="*/ 1235030 w 1236101"/>
                <a:gd name="connsiteY5" fmla="*/ 641257 h 765962"/>
                <a:gd name="connsiteX6" fmla="*/ 1098961 w 1236101"/>
                <a:gd name="connsiteY6" fmla="*/ 314690 h 765962"/>
                <a:gd name="connsiteX0" fmla="*/ 1098961 w 1211248"/>
                <a:gd name="connsiteY0" fmla="*/ 314690 h 773566"/>
                <a:gd name="connsiteX1" fmla="*/ 173673 w 1211248"/>
                <a:gd name="connsiteY1" fmla="*/ 15328 h 773566"/>
                <a:gd name="connsiteX2" fmla="*/ 32158 w 1211248"/>
                <a:gd name="connsiteY2" fmla="*/ 64315 h 773566"/>
                <a:gd name="connsiteX3" fmla="*/ 92031 w 1211248"/>
                <a:gd name="connsiteY3" fmla="*/ 243930 h 773566"/>
                <a:gd name="connsiteX4" fmla="*/ 941115 w 1211248"/>
                <a:gd name="connsiteY4" fmla="*/ 744670 h 773566"/>
                <a:gd name="connsiteX5" fmla="*/ 1207815 w 1211248"/>
                <a:gd name="connsiteY5" fmla="*/ 673914 h 773566"/>
                <a:gd name="connsiteX6" fmla="*/ 1098961 w 1211248"/>
                <a:gd name="connsiteY6" fmla="*/ 314690 h 773566"/>
                <a:gd name="connsiteX0" fmla="*/ 1098961 w 1252329"/>
                <a:gd name="connsiteY0" fmla="*/ 314690 h 772127"/>
                <a:gd name="connsiteX1" fmla="*/ 173673 w 1252329"/>
                <a:gd name="connsiteY1" fmla="*/ 15328 h 772127"/>
                <a:gd name="connsiteX2" fmla="*/ 32158 w 1252329"/>
                <a:gd name="connsiteY2" fmla="*/ 64315 h 772127"/>
                <a:gd name="connsiteX3" fmla="*/ 92031 w 1252329"/>
                <a:gd name="connsiteY3" fmla="*/ 243930 h 772127"/>
                <a:gd name="connsiteX4" fmla="*/ 941115 w 1252329"/>
                <a:gd name="connsiteY4" fmla="*/ 744670 h 772127"/>
                <a:gd name="connsiteX5" fmla="*/ 1251358 w 1252329"/>
                <a:gd name="connsiteY5" fmla="*/ 668471 h 772127"/>
                <a:gd name="connsiteX6" fmla="*/ 1098961 w 1252329"/>
                <a:gd name="connsiteY6" fmla="*/ 314690 h 772127"/>
                <a:gd name="connsiteX0" fmla="*/ 1098961 w 1251358"/>
                <a:gd name="connsiteY0" fmla="*/ 314690 h 772127"/>
                <a:gd name="connsiteX1" fmla="*/ 173673 w 1251358"/>
                <a:gd name="connsiteY1" fmla="*/ 15328 h 772127"/>
                <a:gd name="connsiteX2" fmla="*/ 32158 w 1251358"/>
                <a:gd name="connsiteY2" fmla="*/ 64315 h 772127"/>
                <a:gd name="connsiteX3" fmla="*/ 92031 w 1251358"/>
                <a:gd name="connsiteY3" fmla="*/ 243930 h 772127"/>
                <a:gd name="connsiteX4" fmla="*/ 941115 w 1251358"/>
                <a:gd name="connsiteY4" fmla="*/ 744670 h 772127"/>
                <a:gd name="connsiteX5" fmla="*/ 1251358 w 1251358"/>
                <a:gd name="connsiteY5" fmla="*/ 668471 h 772127"/>
                <a:gd name="connsiteX6" fmla="*/ 1098961 w 1251358"/>
                <a:gd name="connsiteY6" fmla="*/ 314690 h 772127"/>
                <a:gd name="connsiteX0" fmla="*/ 1098961 w 1258850"/>
                <a:gd name="connsiteY0" fmla="*/ 314690 h 772127"/>
                <a:gd name="connsiteX1" fmla="*/ 173673 w 1258850"/>
                <a:gd name="connsiteY1" fmla="*/ 15328 h 772127"/>
                <a:gd name="connsiteX2" fmla="*/ 32158 w 1258850"/>
                <a:gd name="connsiteY2" fmla="*/ 64315 h 772127"/>
                <a:gd name="connsiteX3" fmla="*/ 92031 w 1258850"/>
                <a:gd name="connsiteY3" fmla="*/ 243930 h 772127"/>
                <a:gd name="connsiteX4" fmla="*/ 941115 w 1258850"/>
                <a:gd name="connsiteY4" fmla="*/ 744670 h 772127"/>
                <a:gd name="connsiteX5" fmla="*/ 1251358 w 1258850"/>
                <a:gd name="connsiteY5" fmla="*/ 668471 h 772127"/>
                <a:gd name="connsiteX6" fmla="*/ 1098961 w 1258850"/>
                <a:gd name="connsiteY6" fmla="*/ 314690 h 772127"/>
                <a:gd name="connsiteX0" fmla="*/ 1098961 w 1221758"/>
                <a:gd name="connsiteY0" fmla="*/ 314690 h 772127"/>
                <a:gd name="connsiteX1" fmla="*/ 173673 w 1221758"/>
                <a:gd name="connsiteY1" fmla="*/ 15328 h 772127"/>
                <a:gd name="connsiteX2" fmla="*/ 32158 w 1221758"/>
                <a:gd name="connsiteY2" fmla="*/ 64315 h 772127"/>
                <a:gd name="connsiteX3" fmla="*/ 92031 w 1221758"/>
                <a:gd name="connsiteY3" fmla="*/ 243930 h 772127"/>
                <a:gd name="connsiteX4" fmla="*/ 941115 w 1221758"/>
                <a:gd name="connsiteY4" fmla="*/ 744670 h 772127"/>
                <a:gd name="connsiteX5" fmla="*/ 1202372 w 1221758"/>
                <a:gd name="connsiteY5" fmla="*/ 668471 h 772127"/>
                <a:gd name="connsiteX6" fmla="*/ 1098961 w 1221758"/>
                <a:gd name="connsiteY6" fmla="*/ 314690 h 772127"/>
                <a:gd name="connsiteX0" fmla="*/ 1098961 w 1221758"/>
                <a:gd name="connsiteY0" fmla="*/ 314690 h 784001"/>
                <a:gd name="connsiteX1" fmla="*/ 173673 w 1221758"/>
                <a:gd name="connsiteY1" fmla="*/ 15328 h 784001"/>
                <a:gd name="connsiteX2" fmla="*/ 32158 w 1221758"/>
                <a:gd name="connsiteY2" fmla="*/ 64315 h 784001"/>
                <a:gd name="connsiteX3" fmla="*/ 92031 w 1221758"/>
                <a:gd name="connsiteY3" fmla="*/ 243930 h 784001"/>
                <a:gd name="connsiteX4" fmla="*/ 941115 w 1221758"/>
                <a:gd name="connsiteY4" fmla="*/ 744670 h 784001"/>
                <a:gd name="connsiteX5" fmla="*/ 1202372 w 1221758"/>
                <a:gd name="connsiteY5" fmla="*/ 706571 h 784001"/>
                <a:gd name="connsiteX6" fmla="*/ 1098961 w 1221758"/>
                <a:gd name="connsiteY6" fmla="*/ 314690 h 784001"/>
                <a:gd name="connsiteX0" fmla="*/ 1095776 w 1218573"/>
                <a:gd name="connsiteY0" fmla="*/ 314690 h 773081"/>
                <a:gd name="connsiteX1" fmla="*/ 170488 w 1218573"/>
                <a:gd name="connsiteY1" fmla="*/ 15328 h 773081"/>
                <a:gd name="connsiteX2" fmla="*/ 28973 w 1218573"/>
                <a:gd name="connsiteY2" fmla="*/ 64315 h 773081"/>
                <a:gd name="connsiteX3" fmla="*/ 88846 w 1218573"/>
                <a:gd name="connsiteY3" fmla="*/ 243930 h 773081"/>
                <a:gd name="connsiteX4" fmla="*/ 888944 w 1218573"/>
                <a:gd name="connsiteY4" fmla="*/ 728342 h 773081"/>
                <a:gd name="connsiteX5" fmla="*/ 1199187 w 1218573"/>
                <a:gd name="connsiteY5" fmla="*/ 706571 h 773081"/>
                <a:gd name="connsiteX6" fmla="*/ 1095776 w 1218573"/>
                <a:gd name="connsiteY6" fmla="*/ 314690 h 773081"/>
                <a:gd name="connsiteX0" fmla="*/ 1095776 w 1218573"/>
                <a:gd name="connsiteY0" fmla="*/ 314690 h 757156"/>
                <a:gd name="connsiteX1" fmla="*/ 170488 w 1218573"/>
                <a:gd name="connsiteY1" fmla="*/ 15328 h 757156"/>
                <a:gd name="connsiteX2" fmla="*/ 28973 w 1218573"/>
                <a:gd name="connsiteY2" fmla="*/ 64315 h 757156"/>
                <a:gd name="connsiteX3" fmla="*/ 88846 w 1218573"/>
                <a:gd name="connsiteY3" fmla="*/ 243930 h 757156"/>
                <a:gd name="connsiteX4" fmla="*/ 888944 w 1218573"/>
                <a:gd name="connsiteY4" fmla="*/ 728342 h 757156"/>
                <a:gd name="connsiteX5" fmla="*/ 1199187 w 1218573"/>
                <a:gd name="connsiteY5" fmla="*/ 706571 h 757156"/>
                <a:gd name="connsiteX6" fmla="*/ 1095776 w 1218573"/>
                <a:gd name="connsiteY6" fmla="*/ 314690 h 757156"/>
                <a:gd name="connsiteX0" fmla="*/ 1133876 w 1235706"/>
                <a:gd name="connsiteY0" fmla="*/ 332184 h 758321"/>
                <a:gd name="connsiteX1" fmla="*/ 170488 w 1235706"/>
                <a:gd name="connsiteY1" fmla="*/ 16493 h 758321"/>
                <a:gd name="connsiteX2" fmla="*/ 28973 w 1235706"/>
                <a:gd name="connsiteY2" fmla="*/ 65480 h 758321"/>
                <a:gd name="connsiteX3" fmla="*/ 88846 w 1235706"/>
                <a:gd name="connsiteY3" fmla="*/ 245095 h 758321"/>
                <a:gd name="connsiteX4" fmla="*/ 888944 w 1235706"/>
                <a:gd name="connsiteY4" fmla="*/ 729507 h 758321"/>
                <a:gd name="connsiteX5" fmla="*/ 1199187 w 1235706"/>
                <a:gd name="connsiteY5" fmla="*/ 707736 h 758321"/>
                <a:gd name="connsiteX6" fmla="*/ 1133876 w 1235706"/>
                <a:gd name="connsiteY6" fmla="*/ 332184 h 758321"/>
                <a:gd name="connsiteX0" fmla="*/ 1133876 w 1223530"/>
                <a:gd name="connsiteY0" fmla="*/ 332184 h 758321"/>
                <a:gd name="connsiteX1" fmla="*/ 170488 w 1223530"/>
                <a:gd name="connsiteY1" fmla="*/ 16493 h 758321"/>
                <a:gd name="connsiteX2" fmla="*/ 28973 w 1223530"/>
                <a:gd name="connsiteY2" fmla="*/ 65480 h 758321"/>
                <a:gd name="connsiteX3" fmla="*/ 88846 w 1223530"/>
                <a:gd name="connsiteY3" fmla="*/ 245095 h 758321"/>
                <a:gd name="connsiteX4" fmla="*/ 888944 w 1223530"/>
                <a:gd name="connsiteY4" fmla="*/ 729507 h 758321"/>
                <a:gd name="connsiteX5" fmla="*/ 1199187 w 1223530"/>
                <a:gd name="connsiteY5" fmla="*/ 707736 h 758321"/>
                <a:gd name="connsiteX6" fmla="*/ 1133876 w 1223530"/>
                <a:gd name="connsiteY6" fmla="*/ 332184 h 758321"/>
                <a:gd name="connsiteX0" fmla="*/ 1133876 w 1236716"/>
                <a:gd name="connsiteY0" fmla="*/ 332184 h 754431"/>
                <a:gd name="connsiteX1" fmla="*/ 170488 w 1236716"/>
                <a:gd name="connsiteY1" fmla="*/ 16493 h 754431"/>
                <a:gd name="connsiteX2" fmla="*/ 28973 w 1236716"/>
                <a:gd name="connsiteY2" fmla="*/ 65480 h 754431"/>
                <a:gd name="connsiteX3" fmla="*/ 88846 w 1236716"/>
                <a:gd name="connsiteY3" fmla="*/ 245095 h 754431"/>
                <a:gd name="connsiteX4" fmla="*/ 888944 w 1236716"/>
                <a:gd name="connsiteY4" fmla="*/ 729507 h 754431"/>
                <a:gd name="connsiteX5" fmla="*/ 1220959 w 1236716"/>
                <a:gd name="connsiteY5" fmla="*/ 647865 h 754431"/>
                <a:gd name="connsiteX6" fmla="*/ 1133876 w 1236716"/>
                <a:gd name="connsiteY6" fmla="*/ 332184 h 754431"/>
                <a:gd name="connsiteX0" fmla="*/ 1125534 w 1228374"/>
                <a:gd name="connsiteY0" fmla="*/ 330916 h 753163"/>
                <a:gd name="connsiteX1" fmla="*/ 162146 w 1228374"/>
                <a:gd name="connsiteY1" fmla="*/ 15225 h 753163"/>
                <a:gd name="connsiteX2" fmla="*/ 36959 w 1228374"/>
                <a:gd name="connsiteY2" fmla="*/ 69654 h 753163"/>
                <a:gd name="connsiteX3" fmla="*/ 80504 w 1228374"/>
                <a:gd name="connsiteY3" fmla="*/ 243827 h 753163"/>
                <a:gd name="connsiteX4" fmla="*/ 880602 w 1228374"/>
                <a:gd name="connsiteY4" fmla="*/ 728239 h 753163"/>
                <a:gd name="connsiteX5" fmla="*/ 1212617 w 1228374"/>
                <a:gd name="connsiteY5" fmla="*/ 646597 h 753163"/>
                <a:gd name="connsiteX6" fmla="*/ 1125534 w 1228374"/>
                <a:gd name="connsiteY6" fmla="*/ 330916 h 753163"/>
                <a:gd name="connsiteX0" fmla="*/ 1126803 w 1229643"/>
                <a:gd name="connsiteY0" fmla="*/ 299939 h 722186"/>
                <a:gd name="connsiteX1" fmla="*/ 186548 w 1229643"/>
                <a:gd name="connsiteY1" fmla="*/ 22348 h 722186"/>
                <a:gd name="connsiteX2" fmla="*/ 38228 w 1229643"/>
                <a:gd name="connsiteY2" fmla="*/ 38677 h 722186"/>
                <a:gd name="connsiteX3" fmla="*/ 81773 w 1229643"/>
                <a:gd name="connsiteY3" fmla="*/ 212850 h 722186"/>
                <a:gd name="connsiteX4" fmla="*/ 881871 w 1229643"/>
                <a:gd name="connsiteY4" fmla="*/ 697262 h 722186"/>
                <a:gd name="connsiteX5" fmla="*/ 1213886 w 1229643"/>
                <a:gd name="connsiteY5" fmla="*/ 615620 h 722186"/>
                <a:gd name="connsiteX6" fmla="*/ 1126803 w 1229643"/>
                <a:gd name="connsiteY6" fmla="*/ 299939 h 722186"/>
                <a:gd name="connsiteX0" fmla="*/ 1132405 w 1235245"/>
                <a:gd name="connsiteY0" fmla="*/ 297349 h 719596"/>
                <a:gd name="connsiteX1" fmla="*/ 192150 w 1235245"/>
                <a:gd name="connsiteY1" fmla="*/ 19758 h 719596"/>
                <a:gd name="connsiteX2" fmla="*/ 43830 w 1235245"/>
                <a:gd name="connsiteY2" fmla="*/ 36087 h 719596"/>
                <a:gd name="connsiteX3" fmla="*/ 87375 w 1235245"/>
                <a:gd name="connsiteY3" fmla="*/ 210260 h 719596"/>
                <a:gd name="connsiteX4" fmla="*/ 887473 w 1235245"/>
                <a:gd name="connsiteY4" fmla="*/ 694672 h 719596"/>
                <a:gd name="connsiteX5" fmla="*/ 1219488 w 1235245"/>
                <a:gd name="connsiteY5" fmla="*/ 613030 h 719596"/>
                <a:gd name="connsiteX6" fmla="*/ 1132405 w 1235245"/>
                <a:gd name="connsiteY6" fmla="*/ 297349 h 719596"/>
                <a:gd name="connsiteX0" fmla="*/ 1125017 w 1227857"/>
                <a:gd name="connsiteY0" fmla="*/ 298918 h 721165"/>
                <a:gd name="connsiteX1" fmla="*/ 184762 w 1227857"/>
                <a:gd name="connsiteY1" fmla="*/ 21327 h 721165"/>
                <a:gd name="connsiteX2" fmla="*/ 36442 w 1227857"/>
                <a:gd name="connsiteY2" fmla="*/ 37656 h 721165"/>
                <a:gd name="connsiteX3" fmla="*/ 79987 w 1227857"/>
                <a:gd name="connsiteY3" fmla="*/ 211829 h 721165"/>
                <a:gd name="connsiteX4" fmla="*/ 880085 w 1227857"/>
                <a:gd name="connsiteY4" fmla="*/ 696241 h 721165"/>
                <a:gd name="connsiteX5" fmla="*/ 1212100 w 1227857"/>
                <a:gd name="connsiteY5" fmla="*/ 614599 h 721165"/>
                <a:gd name="connsiteX6" fmla="*/ 1125017 w 1227857"/>
                <a:gd name="connsiteY6" fmla="*/ 298918 h 721165"/>
                <a:gd name="connsiteX0" fmla="*/ 1126803 w 1229643"/>
                <a:gd name="connsiteY0" fmla="*/ 298755 h 723046"/>
                <a:gd name="connsiteX1" fmla="*/ 186548 w 1229643"/>
                <a:gd name="connsiteY1" fmla="*/ 21164 h 723046"/>
                <a:gd name="connsiteX2" fmla="*/ 38228 w 1229643"/>
                <a:gd name="connsiteY2" fmla="*/ 37493 h 723046"/>
                <a:gd name="connsiteX3" fmla="*/ 81773 w 1229643"/>
                <a:gd name="connsiteY3" fmla="*/ 183091 h 723046"/>
                <a:gd name="connsiteX4" fmla="*/ 881871 w 1229643"/>
                <a:gd name="connsiteY4" fmla="*/ 696078 h 723046"/>
                <a:gd name="connsiteX5" fmla="*/ 1213886 w 1229643"/>
                <a:gd name="connsiteY5" fmla="*/ 614436 h 723046"/>
                <a:gd name="connsiteX6" fmla="*/ 1126803 w 1229643"/>
                <a:gd name="connsiteY6" fmla="*/ 298755 h 723046"/>
                <a:gd name="connsiteX0" fmla="*/ 1110789 w 1213629"/>
                <a:gd name="connsiteY0" fmla="*/ 298755 h 723046"/>
                <a:gd name="connsiteX1" fmla="*/ 170534 w 1213629"/>
                <a:gd name="connsiteY1" fmla="*/ 21164 h 723046"/>
                <a:gd name="connsiteX2" fmla="*/ 22214 w 1213629"/>
                <a:gd name="connsiteY2" fmla="*/ 37493 h 723046"/>
                <a:gd name="connsiteX3" fmla="*/ 65759 w 1213629"/>
                <a:gd name="connsiteY3" fmla="*/ 183091 h 723046"/>
                <a:gd name="connsiteX4" fmla="*/ 865857 w 1213629"/>
                <a:gd name="connsiteY4" fmla="*/ 696078 h 723046"/>
                <a:gd name="connsiteX5" fmla="*/ 1197872 w 1213629"/>
                <a:gd name="connsiteY5" fmla="*/ 614436 h 723046"/>
                <a:gd name="connsiteX6" fmla="*/ 1110789 w 1213629"/>
                <a:gd name="connsiteY6" fmla="*/ 298755 h 723046"/>
                <a:gd name="connsiteX0" fmla="*/ 1101693 w 1204533"/>
                <a:gd name="connsiteY0" fmla="*/ 298755 h 723046"/>
                <a:gd name="connsiteX1" fmla="*/ 161438 w 1204533"/>
                <a:gd name="connsiteY1" fmla="*/ 21164 h 723046"/>
                <a:gd name="connsiteX2" fmla="*/ 13118 w 1204533"/>
                <a:gd name="connsiteY2" fmla="*/ 37493 h 723046"/>
                <a:gd name="connsiteX3" fmla="*/ 56663 w 1204533"/>
                <a:gd name="connsiteY3" fmla="*/ 183091 h 723046"/>
                <a:gd name="connsiteX4" fmla="*/ 856761 w 1204533"/>
                <a:gd name="connsiteY4" fmla="*/ 696078 h 723046"/>
                <a:gd name="connsiteX5" fmla="*/ 1188776 w 1204533"/>
                <a:gd name="connsiteY5" fmla="*/ 614436 h 723046"/>
                <a:gd name="connsiteX6" fmla="*/ 1101693 w 1204533"/>
                <a:gd name="connsiteY6" fmla="*/ 298755 h 723046"/>
                <a:gd name="connsiteX0" fmla="*/ 1097848 w 1200688"/>
                <a:gd name="connsiteY0" fmla="*/ 298755 h 723046"/>
                <a:gd name="connsiteX1" fmla="*/ 157593 w 1200688"/>
                <a:gd name="connsiteY1" fmla="*/ 21164 h 723046"/>
                <a:gd name="connsiteX2" fmla="*/ 9273 w 1200688"/>
                <a:gd name="connsiteY2" fmla="*/ 37493 h 723046"/>
                <a:gd name="connsiteX3" fmla="*/ 52818 w 1200688"/>
                <a:gd name="connsiteY3" fmla="*/ 183091 h 723046"/>
                <a:gd name="connsiteX4" fmla="*/ 852916 w 1200688"/>
                <a:gd name="connsiteY4" fmla="*/ 696078 h 723046"/>
                <a:gd name="connsiteX5" fmla="*/ 1184931 w 1200688"/>
                <a:gd name="connsiteY5" fmla="*/ 614436 h 723046"/>
                <a:gd name="connsiteX6" fmla="*/ 1097848 w 1200688"/>
                <a:gd name="connsiteY6" fmla="*/ 298755 h 723046"/>
                <a:gd name="connsiteX0" fmla="*/ 1097848 w 1200688"/>
                <a:gd name="connsiteY0" fmla="*/ 299421 h 723712"/>
                <a:gd name="connsiteX1" fmla="*/ 157593 w 1200688"/>
                <a:gd name="connsiteY1" fmla="*/ 21830 h 723712"/>
                <a:gd name="connsiteX2" fmla="*/ 9273 w 1200688"/>
                <a:gd name="connsiteY2" fmla="*/ 38159 h 723712"/>
                <a:gd name="connsiteX3" fmla="*/ 52818 w 1200688"/>
                <a:gd name="connsiteY3" fmla="*/ 183757 h 723712"/>
                <a:gd name="connsiteX4" fmla="*/ 852916 w 1200688"/>
                <a:gd name="connsiteY4" fmla="*/ 696744 h 723712"/>
                <a:gd name="connsiteX5" fmla="*/ 1184931 w 1200688"/>
                <a:gd name="connsiteY5" fmla="*/ 615102 h 723712"/>
                <a:gd name="connsiteX6" fmla="*/ 1097848 w 1200688"/>
                <a:gd name="connsiteY6" fmla="*/ 299421 h 723712"/>
                <a:gd name="connsiteX0" fmla="*/ 1097848 w 1200688"/>
                <a:gd name="connsiteY0" fmla="*/ 285692 h 709983"/>
                <a:gd name="connsiteX1" fmla="*/ 157593 w 1200688"/>
                <a:gd name="connsiteY1" fmla="*/ 8101 h 709983"/>
                <a:gd name="connsiteX2" fmla="*/ 9273 w 1200688"/>
                <a:gd name="connsiteY2" fmla="*/ 24430 h 709983"/>
                <a:gd name="connsiteX3" fmla="*/ 52818 w 1200688"/>
                <a:gd name="connsiteY3" fmla="*/ 170028 h 709983"/>
                <a:gd name="connsiteX4" fmla="*/ 852916 w 1200688"/>
                <a:gd name="connsiteY4" fmla="*/ 683015 h 709983"/>
                <a:gd name="connsiteX5" fmla="*/ 1184931 w 1200688"/>
                <a:gd name="connsiteY5" fmla="*/ 601373 h 709983"/>
                <a:gd name="connsiteX6" fmla="*/ 1097848 w 1200688"/>
                <a:gd name="connsiteY6" fmla="*/ 285692 h 709983"/>
                <a:gd name="connsiteX0" fmla="*/ 1097848 w 1200688"/>
                <a:gd name="connsiteY0" fmla="*/ 277938 h 702229"/>
                <a:gd name="connsiteX1" fmla="*/ 157593 w 1200688"/>
                <a:gd name="connsiteY1" fmla="*/ 347 h 702229"/>
                <a:gd name="connsiteX2" fmla="*/ 9273 w 1200688"/>
                <a:gd name="connsiteY2" fmla="*/ 16676 h 702229"/>
                <a:gd name="connsiteX3" fmla="*/ 52818 w 1200688"/>
                <a:gd name="connsiteY3" fmla="*/ 162274 h 702229"/>
                <a:gd name="connsiteX4" fmla="*/ 852916 w 1200688"/>
                <a:gd name="connsiteY4" fmla="*/ 675261 h 702229"/>
                <a:gd name="connsiteX5" fmla="*/ 1184931 w 1200688"/>
                <a:gd name="connsiteY5" fmla="*/ 593619 h 702229"/>
                <a:gd name="connsiteX6" fmla="*/ 1097848 w 1200688"/>
                <a:gd name="connsiteY6" fmla="*/ 277938 h 702229"/>
                <a:gd name="connsiteX0" fmla="*/ 1097848 w 1200688"/>
                <a:gd name="connsiteY0" fmla="*/ 292217 h 716508"/>
                <a:gd name="connsiteX1" fmla="*/ 157593 w 1200688"/>
                <a:gd name="connsiteY1" fmla="*/ 14626 h 716508"/>
                <a:gd name="connsiteX2" fmla="*/ 9273 w 1200688"/>
                <a:gd name="connsiteY2" fmla="*/ 30955 h 716508"/>
                <a:gd name="connsiteX3" fmla="*/ 52818 w 1200688"/>
                <a:gd name="connsiteY3" fmla="*/ 176553 h 716508"/>
                <a:gd name="connsiteX4" fmla="*/ 852916 w 1200688"/>
                <a:gd name="connsiteY4" fmla="*/ 689540 h 716508"/>
                <a:gd name="connsiteX5" fmla="*/ 1184931 w 1200688"/>
                <a:gd name="connsiteY5" fmla="*/ 607898 h 716508"/>
                <a:gd name="connsiteX6" fmla="*/ 1097848 w 1200688"/>
                <a:gd name="connsiteY6" fmla="*/ 292217 h 716508"/>
                <a:gd name="connsiteX0" fmla="*/ 1111948 w 1214788"/>
                <a:gd name="connsiteY0" fmla="*/ 299931 h 724222"/>
                <a:gd name="connsiteX1" fmla="*/ 171693 w 1214788"/>
                <a:gd name="connsiteY1" fmla="*/ 22340 h 724222"/>
                <a:gd name="connsiteX2" fmla="*/ 57391 w 1214788"/>
                <a:gd name="connsiteY2" fmla="*/ 37308 h 724222"/>
                <a:gd name="connsiteX3" fmla="*/ 66918 w 1214788"/>
                <a:gd name="connsiteY3" fmla="*/ 184267 h 724222"/>
                <a:gd name="connsiteX4" fmla="*/ 867016 w 1214788"/>
                <a:gd name="connsiteY4" fmla="*/ 697254 h 724222"/>
                <a:gd name="connsiteX5" fmla="*/ 1199031 w 1214788"/>
                <a:gd name="connsiteY5" fmla="*/ 615612 h 724222"/>
                <a:gd name="connsiteX6" fmla="*/ 1111948 w 1214788"/>
                <a:gd name="connsiteY6" fmla="*/ 299931 h 724222"/>
                <a:gd name="connsiteX0" fmla="*/ 1080233 w 1183073"/>
                <a:gd name="connsiteY0" fmla="*/ 301253 h 722239"/>
                <a:gd name="connsiteX1" fmla="*/ 139978 w 1183073"/>
                <a:gd name="connsiteY1" fmla="*/ 23662 h 722239"/>
                <a:gd name="connsiteX2" fmla="*/ 25676 w 1183073"/>
                <a:gd name="connsiteY2" fmla="*/ 38630 h 722239"/>
                <a:gd name="connsiteX3" fmla="*/ 82828 w 1183073"/>
                <a:gd name="connsiteY3" fmla="*/ 231853 h 722239"/>
                <a:gd name="connsiteX4" fmla="*/ 835301 w 1183073"/>
                <a:gd name="connsiteY4" fmla="*/ 698576 h 722239"/>
                <a:gd name="connsiteX5" fmla="*/ 1167316 w 1183073"/>
                <a:gd name="connsiteY5" fmla="*/ 616934 h 722239"/>
                <a:gd name="connsiteX6" fmla="*/ 1080233 w 1183073"/>
                <a:gd name="connsiteY6" fmla="*/ 301253 h 722239"/>
                <a:gd name="connsiteX0" fmla="*/ 1088383 w 1191223"/>
                <a:gd name="connsiteY0" fmla="*/ 281104 h 702090"/>
                <a:gd name="connsiteX1" fmla="*/ 278757 w 1191223"/>
                <a:gd name="connsiteY1" fmla="*/ 37531 h 702090"/>
                <a:gd name="connsiteX2" fmla="*/ 33826 w 1191223"/>
                <a:gd name="connsiteY2" fmla="*/ 18481 h 702090"/>
                <a:gd name="connsiteX3" fmla="*/ 90978 w 1191223"/>
                <a:gd name="connsiteY3" fmla="*/ 211704 h 702090"/>
                <a:gd name="connsiteX4" fmla="*/ 843451 w 1191223"/>
                <a:gd name="connsiteY4" fmla="*/ 678427 h 702090"/>
                <a:gd name="connsiteX5" fmla="*/ 1175466 w 1191223"/>
                <a:gd name="connsiteY5" fmla="*/ 596785 h 702090"/>
                <a:gd name="connsiteX6" fmla="*/ 1088383 w 1191223"/>
                <a:gd name="connsiteY6" fmla="*/ 281104 h 702090"/>
                <a:gd name="connsiteX0" fmla="*/ 1088383 w 1191223"/>
                <a:gd name="connsiteY0" fmla="*/ 284190 h 705176"/>
                <a:gd name="connsiteX1" fmla="*/ 278757 w 1191223"/>
                <a:gd name="connsiteY1" fmla="*/ 40617 h 705176"/>
                <a:gd name="connsiteX2" fmla="*/ 33826 w 1191223"/>
                <a:gd name="connsiteY2" fmla="*/ 21567 h 705176"/>
                <a:gd name="connsiteX3" fmla="*/ 90978 w 1191223"/>
                <a:gd name="connsiteY3" fmla="*/ 214790 h 705176"/>
                <a:gd name="connsiteX4" fmla="*/ 843451 w 1191223"/>
                <a:gd name="connsiteY4" fmla="*/ 681513 h 705176"/>
                <a:gd name="connsiteX5" fmla="*/ 1175466 w 1191223"/>
                <a:gd name="connsiteY5" fmla="*/ 599871 h 705176"/>
                <a:gd name="connsiteX6" fmla="*/ 1088383 w 1191223"/>
                <a:gd name="connsiteY6" fmla="*/ 284190 h 705176"/>
                <a:gd name="connsiteX0" fmla="*/ 1069333 w 1185977"/>
                <a:gd name="connsiteY0" fmla="*/ 305446 h 703300"/>
                <a:gd name="connsiteX1" fmla="*/ 278757 w 1185977"/>
                <a:gd name="connsiteY1" fmla="*/ 38741 h 703300"/>
                <a:gd name="connsiteX2" fmla="*/ 33826 w 1185977"/>
                <a:gd name="connsiteY2" fmla="*/ 19691 h 703300"/>
                <a:gd name="connsiteX3" fmla="*/ 90978 w 1185977"/>
                <a:gd name="connsiteY3" fmla="*/ 212914 h 703300"/>
                <a:gd name="connsiteX4" fmla="*/ 843451 w 1185977"/>
                <a:gd name="connsiteY4" fmla="*/ 679637 h 703300"/>
                <a:gd name="connsiteX5" fmla="*/ 1175466 w 1185977"/>
                <a:gd name="connsiteY5" fmla="*/ 597995 h 703300"/>
                <a:gd name="connsiteX6" fmla="*/ 1069333 w 1185977"/>
                <a:gd name="connsiteY6" fmla="*/ 305446 h 703300"/>
                <a:gd name="connsiteX0" fmla="*/ 1069333 w 1185977"/>
                <a:gd name="connsiteY0" fmla="*/ 305446 h 703300"/>
                <a:gd name="connsiteX1" fmla="*/ 278757 w 1185977"/>
                <a:gd name="connsiteY1" fmla="*/ 38741 h 703300"/>
                <a:gd name="connsiteX2" fmla="*/ 33826 w 1185977"/>
                <a:gd name="connsiteY2" fmla="*/ 19691 h 703300"/>
                <a:gd name="connsiteX3" fmla="*/ 90978 w 1185977"/>
                <a:gd name="connsiteY3" fmla="*/ 212914 h 703300"/>
                <a:gd name="connsiteX4" fmla="*/ 843451 w 1185977"/>
                <a:gd name="connsiteY4" fmla="*/ 679637 h 703300"/>
                <a:gd name="connsiteX5" fmla="*/ 1175466 w 1185977"/>
                <a:gd name="connsiteY5" fmla="*/ 597995 h 703300"/>
                <a:gd name="connsiteX6" fmla="*/ 1069333 w 1185977"/>
                <a:gd name="connsiteY6" fmla="*/ 305446 h 703300"/>
                <a:gd name="connsiteX0" fmla="*/ 1069333 w 1182875"/>
                <a:gd name="connsiteY0" fmla="*/ 305446 h 703300"/>
                <a:gd name="connsiteX1" fmla="*/ 278757 w 1182875"/>
                <a:gd name="connsiteY1" fmla="*/ 38741 h 703300"/>
                <a:gd name="connsiteX2" fmla="*/ 33826 w 1182875"/>
                <a:gd name="connsiteY2" fmla="*/ 19691 h 703300"/>
                <a:gd name="connsiteX3" fmla="*/ 90978 w 1182875"/>
                <a:gd name="connsiteY3" fmla="*/ 212914 h 703300"/>
                <a:gd name="connsiteX4" fmla="*/ 843451 w 1182875"/>
                <a:gd name="connsiteY4" fmla="*/ 679637 h 703300"/>
                <a:gd name="connsiteX5" fmla="*/ 1175466 w 1182875"/>
                <a:gd name="connsiteY5" fmla="*/ 597995 h 703300"/>
                <a:gd name="connsiteX6" fmla="*/ 1069333 w 1182875"/>
                <a:gd name="connsiteY6" fmla="*/ 305446 h 703300"/>
                <a:gd name="connsiteX0" fmla="*/ 1069333 w 1184971"/>
                <a:gd name="connsiteY0" fmla="*/ 305446 h 703300"/>
                <a:gd name="connsiteX1" fmla="*/ 278757 w 1184971"/>
                <a:gd name="connsiteY1" fmla="*/ 38741 h 703300"/>
                <a:gd name="connsiteX2" fmla="*/ 33826 w 1184971"/>
                <a:gd name="connsiteY2" fmla="*/ 19691 h 703300"/>
                <a:gd name="connsiteX3" fmla="*/ 90978 w 1184971"/>
                <a:gd name="connsiteY3" fmla="*/ 212914 h 703300"/>
                <a:gd name="connsiteX4" fmla="*/ 843451 w 1184971"/>
                <a:gd name="connsiteY4" fmla="*/ 679637 h 703300"/>
                <a:gd name="connsiteX5" fmla="*/ 1175466 w 1184971"/>
                <a:gd name="connsiteY5" fmla="*/ 597995 h 703300"/>
                <a:gd name="connsiteX6" fmla="*/ 1069333 w 1184971"/>
                <a:gd name="connsiteY6" fmla="*/ 305446 h 703300"/>
                <a:gd name="connsiteX0" fmla="*/ 1069333 w 1184971"/>
                <a:gd name="connsiteY0" fmla="*/ 305446 h 705026"/>
                <a:gd name="connsiteX1" fmla="*/ 278757 w 1184971"/>
                <a:gd name="connsiteY1" fmla="*/ 38741 h 705026"/>
                <a:gd name="connsiteX2" fmla="*/ 33826 w 1184971"/>
                <a:gd name="connsiteY2" fmla="*/ 19691 h 705026"/>
                <a:gd name="connsiteX3" fmla="*/ 90978 w 1184971"/>
                <a:gd name="connsiteY3" fmla="*/ 212914 h 705026"/>
                <a:gd name="connsiteX4" fmla="*/ 843451 w 1184971"/>
                <a:gd name="connsiteY4" fmla="*/ 679637 h 705026"/>
                <a:gd name="connsiteX5" fmla="*/ 1175466 w 1184971"/>
                <a:gd name="connsiteY5" fmla="*/ 597995 h 705026"/>
                <a:gd name="connsiteX6" fmla="*/ 1069333 w 1184971"/>
                <a:gd name="connsiteY6" fmla="*/ 305446 h 705026"/>
                <a:gd name="connsiteX0" fmla="*/ 1069333 w 1189749"/>
                <a:gd name="connsiteY0" fmla="*/ 305446 h 705026"/>
                <a:gd name="connsiteX1" fmla="*/ 278757 w 1189749"/>
                <a:gd name="connsiteY1" fmla="*/ 38741 h 705026"/>
                <a:gd name="connsiteX2" fmla="*/ 33826 w 1189749"/>
                <a:gd name="connsiteY2" fmla="*/ 19691 h 705026"/>
                <a:gd name="connsiteX3" fmla="*/ 90978 w 1189749"/>
                <a:gd name="connsiteY3" fmla="*/ 212914 h 705026"/>
                <a:gd name="connsiteX4" fmla="*/ 843451 w 1189749"/>
                <a:gd name="connsiteY4" fmla="*/ 679637 h 705026"/>
                <a:gd name="connsiteX5" fmla="*/ 1175466 w 1189749"/>
                <a:gd name="connsiteY5" fmla="*/ 597995 h 705026"/>
                <a:gd name="connsiteX6" fmla="*/ 1069333 w 1189749"/>
                <a:gd name="connsiteY6" fmla="*/ 305446 h 705026"/>
                <a:gd name="connsiteX0" fmla="*/ 1100629 w 1198646"/>
                <a:gd name="connsiteY0" fmla="*/ 329841 h 706289"/>
                <a:gd name="connsiteX1" fmla="*/ 278757 w 1198646"/>
                <a:gd name="connsiteY1" fmla="*/ 40004 h 706289"/>
                <a:gd name="connsiteX2" fmla="*/ 33826 w 1198646"/>
                <a:gd name="connsiteY2" fmla="*/ 20954 h 706289"/>
                <a:gd name="connsiteX3" fmla="*/ 90978 w 1198646"/>
                <a:gd name="connsiteY3" fmla="*/ 214177 h 706289"/>
                <a:gd name="connsiteX4" fmla="*/ 843451 w 1198646"/>
                <a:gd name="connsiteY4" fmla="*/ 680900 h 706289"/>
                <a:gd name="connsiteX5" fmla="*/ 1175466 w 1198646"/>
                <a:gd name="connsiteY5" fmla="*/ 599258 h 706289"/>
                <a:gd name="connsiteX6" fmla="*/ 1100629 w 1198646"/>
                <a:gd name="connsiteY6" fmla="*/ 329841 h 706289"/>
                <a:gd name="connsiteX0" fmla="*/ 1100629 w 1193457"/>
                <a:gd name="connsiteY0" fmla="*/ 329841 h 706289"/>
                <a:gd name="connsiteX1" fmla="*/ 278757 w 1193457"/>
                <a:gd name="connsiteY1" fmla="*/ 40004 h 706289"/>
                <a:gd name="connsiteX2" fmla="*/ 33826 w 1193457"/>
                <a:gd name="connsiteY2" fmla="*/ 20954 h 706289"/>
                <a:gd name="connsiteX3" fmla="*/ 90978 w 1193457"/>
                <a:gd name="connsiteY3" fmla="*/ 214177 h 706289"/>
                <a:gd name="connsiteX4" fmla="*/ 843451 w 1193457"/>
                <a:gd name="connsiteY4" fmla="*/ 680900 h 706289"/>
                <a:gd name="connsiteX5" fmla="*/ 1175466 w 1193457"/>
                <a:gd name="connsiteY5" fmla="*/ 599258 h 706289"/>
                <a:gd name="connsiteX6" fmla="*/ 1100629 w 1193457"/>
                <a:gd name="connsiteY6" fmla="*/ 329841 h 706289"/>
                <a:gd name="connsiteX0" fmla="*/ 1100629 w 1193457"/>
                <a:gd name="connsiteY0" fmla="*/ 329841 h 706289"/>
                <a:gd name="connsiteX1" fmla="*/ 278757 w 1193457"/>
                <a:gd name="connsiteY1" fmla="*/ 40004 h 706289"/>
                <a:gd name="connsiteX2" fmla="*/ 33826 w 1193457"/>
                <a:gd name="connsiteY2" fmla="*/ 20954 h 706289"/>
                <a:gd name="connsiteX3" fmla="*/ 90978 w 1193457"/>
                <a:gd name="connsiteY3" fmla="*/ 214177 h 706289"/>
                <a:gd name="connsiteX4" fmla="*/ 843451 w 1193457"/>
                <a:gd name="connsiteY4" fmla="*/ 680900 h 706289"/>
                <a:gd name="connsiteX5" fmla="*/ 1175466 w 1193457"/>
                <a:gd name="connsiteY5" fmla="*/ 599258 h 706289"/>
                <a:gd name="connsiteX6" fmla="*/ 1100629 w 1193457"/>
                <a:gd name="connsiteY6" fmla="*/ 329841 h 706289"/>
                <a:gd name="connsiteX0" fmla="*/ 1100629 w 1193457"/>
                <a:gd name="connsiteY0" fmla="*/ 329841 h 706289"/>
                <a:gd name="connsiteX1" fmla="*/ 278757 w 1193457"/>
                <a:gd name="connsiteY1" fmla="*/ 40004 h 706289"/>
                <a:gd name="connsiteX2" fmla="*/ 33826 w 1193457"/>
                <a:gd name="connsiteY2" fmla="*/ 20954 h 706289"/>
                <a:gd name="connsiteX3" fmla="*/ 90978 w 1193457"/>
                <a:gd name="connsiteY3" fmla="*/ 214177 h 706289"/>
                <a:gd name="connsiteX4" fmla="*/ 843451 w 1193457"/>
                <a:gd name="connsiteY4" fmla="*/ 680900 h 706289"/>
                <a:gd name="connsiteX5" fmla="*/ 1175466 w 1193457"/>
                <a:gd name="connsiteY5" fmla="*/ 599258 h 706289"/>
                <a:gd name="connsiteX6" fmla="*/ 1100629 w 1193457"/>
                <a:gd name="connsiteY6" fmla="*/ 329841 h 706289"/>
                <a:gd name="connsiteX0" fmla="*/ 1100629 w 1190661"/>
                <a:gd name="connsiteY0" fmla="*/ 329841 h 706289"/>
                <a:gd name="connsiteX1" fmla="*/ 278757 w 1190661"/>
                <a:gd name="connsiteY1" fmla="*/ 40004 h 706289"/>
                <a:gd name="connsiteX2" fmla="*/ 33826 w 1190661"/>
                <a:gd name="connsiteY2" fmla="*/ 20954 h 706289"/>
                <a:gd name="connsiteX3" fmla="*/ 90978 w 1190661"/>
                <a:gd name="connsiteY3" fmla="*/ 214177 h 706289"/>
                <a:gd name="connsiteX4" fmla="*/ 843451 w 1190661"/>
                <a:gd name="connsiteY4" fmla="*/ 680900 h 706289"/>
                <a:gd name="connsiteX5" fmla="*/ 1175466 w 1190661"/>
                <a:gd name="connsiteY5" fmla="*/ 599258 h 706289"/>
                <a:gd name="connsiteX6" fmla="*/ 1100629 w 1190661"/>
                <a:gd name="connsiteY6" fmla="*/ 329841 h 706289"/>
                <a:gd name="connsiteX0" fmla="*/ 1125122 w 1198353"/>
                <a:gd name="connsiteY0" fmla="*/ 357165 h 707760"/>
                <a:gd name="connsiteX1" fmla="*/ 278757 w 1198353"/>
                <a:gd name="connsiteY1" fmla="*/ 41475 h 707760"/>
                <a:gd name="connsiteX2" fmla="*/ 33826 w 1198353"/>
                <a:gd name="connsiteY2" fmla="*/ 22425 h 707760"/>
                <a:gd name="connsiteX3" fmla="*/ 90978 w 1198353"/>
                <a:gd name="connsiteY3" fmla="*/ 215648 h 707760"/>
                <a:gd name="connsiteX4" fmla="*/ 843451 w 1198353"/>
                <a:gd name="connsiteY4" fmla="*/ 682371 h 707760"/>
                <a:gd name="connsiteX5" fmla="*/ 1175466 w 1198353"/>
                <a:gd name="connsiteY5" fmla="*/ 600729 h 707760"/>
                <a:gd name="connsiteX6" fmla="*/ 1125122 w 1198353"/>
                <a:gd name="connsiteY6" fmla="*/ 357165 h 707760"/>
                <a:gd name="connsiteX0" fmla="*/ 1125122 w 1187891"/>
                <a:gd name="connsiteY0" fmla="*/ 357165 h 704450"/>
                <a:gd name="connsiteX1" fmla="*/ 278757 w 1187891"/>
                <a:gd name="connsiteY1" fmla="*/ 41475 h 704450"/>
                <a:gd name="connsiteX2" fmla="*/ 33826 w 1187891"/>
                <a:gd name="connsiteY2" fmla="*/ 22425 h 704450"/>
                <a:gd name="connsiteX3" fmla="*/ 90978 w 1187891"/>
                <a:gd name="connsiteY3" fmla="*/ 215648 h 704450"/>
                <a:gd name="connsiteX4" fmla="*/ 843451 w 1187891"/>
                <a:gd name="connsiteY4" fmla="*/ 682371 h 704450"/>
                <a:gd name="connsiteX5" fmla="*/ 1156416 w 1187891"/>
                <a:gd name="connsiteY5" fmla="*/ 587122 h 704450"/>
                <a:gd name="connsiteX6" fmla="*/ 1125122 w 1187891"/>
                <a:gd name="connsiteY6" fmla="*/ 357165 h 704450"/>
                <a:gd name="connsiteX0" fmla="*/ 1091104 w 1174173"/>
                <a:gd name="connsiteY0" fmla="*/ 324097 h 702678"/>
                <a:gd name="connsiteX1" fmla="*/ 278757 w 1174173"/>
                <a:gd name="connsiteY1" fmla="*/ 39703 h 702678"/>
                <a:gd name="connsiteX2" fmla="*/ 33826 w 1174173"/>
                <a:gd name="connsiteY2" fmla="*/ 20653 h 702678"/>
                <a:gd name="connsiteX3" fmla="*/ 90978 w 1174173"/>
                <a:gd name="connsiteY3" fmla="*/ 213876 h 702678"/>
                <a:gd name="connsiteX4" fmla="*/ 843451 w 1174173"/>
                <a:gd name="connsiteY4" fmla="*/ 680599 h 702678"/>
                <a:gd name="connsiteX5" fmla="*/ 1156416 w 1174173"/>
                <a:gd name="connsiteY5" fmla="*/ 585350 h 702678"/>
                <a:gd name="connsiteX6" fmla="*/ 1091104 w 1174173"/>
                <a:gd name="connsiteY6" fmla="*/ 324097 h 702678"/>
                <a:gd name="connsiteX0" fmla="*/ 1091104 w 1178634"/>
                <a:gd name="connsiteY0" fmla="*/ 324097 h 702678"/>
                <a:gd name="connsiteX1" fmla="*/ 278757 w 1178634"/>
                <a:gd name="connsiteY1" fmla="*/ 39703 h 702678"/>
                <a:gd name="connsiteX2" fmla="*/ 33826 w 1178634"/>
                <a:gd name="connsiteY2" fmla="*/ 20653 h 702678"/>
                <a:gd name="connsiteX3" fmla="*/ 90978 w 1178634"/>
                <a:gd name="connsiteY3" fmla="*/ 213876 h 702678"/>
                <a:gd name="connsiteX4" fmla="*/ 843451 w 1178634"/>
                <a:gd name="connsiteY4" fmla="*/ 680599 h 702678"/>
                <a:gd name="connsiteX5" fmla="*/ 1156416 w 1178634"/>
                <a:gd name="connsiteY5" fmla="*/ 585350 h 702678"/>
                <a:gd name="connsiteX6" fmla="*/ 1091104 w 1178634"/>
                <a:gd name="connsiteY6" fmla="*/ 324097 h 702678"/>
                <a:gd name="connsiteX0" fmla="*/ 1091104 w 1185123"/>
                <a:gd name="connsiteY0" fmla="*/ 324097 h 702678"/>
                <a:gd name="connsiteX1" fmla="*/ 278757 w 1185123"/>
                <a:gd name="connsiteY1" fmla="*/ 39703 h 702678"/>
                <a:gd name="connsiteX2" fmla="*/ 33826 w 1185123"/>
                <a:gd name="connsiteY2" fmla="*/ 20653 h 702678"/>
                <a:gd name="connsiteX3" fmla="*/ 90978 w 1185123"/>
                <a:gd name="connsiteY3" fmla="*/ 213876 h 702678"/>
                <a:gd name="connsiteX4" fmla="*/ 843451 w 1185123"/>
                <a:gd name="connsiteY4" fmla="*/ 680599 h 702678"/>
                <a:gd name="connsiteX5" fmla="*/ 1156416 w 1185123"/>
                <a:gd name="connsiteY5" fmla="*/ 585350 h 702678"/>
                <a:gd name="connsiteX6" fmla="*/ 1091104 w 1185123"/>
                <a:gd name="connsiteY6" fmla="*/ 324097 h 702678"/>
                <a:gd name="connsiteX0" fmla="*/ 1091104 w 1181553"/>
                <a:gd name="connsiteY0" fmla="*/ 324097 h 702678"/>
                <a:gd name="connsiteX1" fmla="*/ 278757 w 1181553"/>
                <a:gd name="connsiteY1" fmla="*/ 39703 h 702678"/>
                <a:gd name="connsiteX2" fmla="*/ 33826 w 1181553"/>
                <a:gd name="connsiteY2" fmla="*/ 20653 h 702678"/>
                <a:gd name="connsiteX3" fmla="*/ 90978 w 1181553"/>
                <a:gd name="connsiteY3" fmla="*/ 213876 h 702678"/>
                <a:gd name="connsiteX4" fmla="*/ 843451 w 1181553"/>
                <a:gd name="connsiteY4" fmla="*/ 680599 h 702678"/>
                <a:gd name="connsiteX5" fmla="*/ 1156416 w 1181553"/>
                <a:gd name="connsiteY5" fmla="*/ 585350 h 702678"/>
                <a:gd name="connsiteX6" fmla="*/ 1091104 w 1181553"/>
                <a:gd name="connsiteY6" fmla="*/ 324097 h 702678"/>
                <a:gd name="connsiteX0" fmla="*/ 1091104 w 1186049"/>
                <a:gd name="connsiteY0" fmla="*/ 324097 h 702678"/>
                <a:gd name="connsiteX1" fmla="*/ 278757 w 1186049"/>
                <a:gd name="connsiteY1" fmla="*/ 39703 h 702678"/>
                <a:gd name="connsiteX2" fmla="*/ 33826 w 1186049"/>
                <a:gd name="connsiteY2" fmla="*/ 20653 h 702678"/>
                <a:gd name="connsiteX3" fmla="*/ 90978 w 1186049"/>
                <a:gd name="connsiteY3" fmla="*/ 213876 h 702678"/>
                <a:gd name="connsiteX4" fmla="*/ 843451 w 1186049"/>
                <a:gd name="connsiteY4" fmla="*/ 680599 h 702678"/>
                <a:gd name="connsiteX5" fmla="*/ 1156416 w 1186049"/>
                <a:gd name="connsiteY5" fmla="*/ 585350 h 702678"/>
                <a:gd name="connsiteX6" fmla="*/ 1091104 w 1186049"/>
                <a:gd name="connsiteY6" fmla="*/ 324097 h 702678"/>
                <a:gd name="connsiteX0" fmla="*/ 1004018 w 1165054"/>
                <a:gd name="connsiteY0" fmla="*/ 271097 h 700025"/>
                <a:gd name="connsiteX1" fmla="*/ 278757 w 1165054"/>
                <a:gd name="connsiteY1" fmla="*/ 37050 h 700025"/>
                <a:gd name="connsiteX2" fmla="*/ 33826 w 1165054"/>
                <a:gd name="connsiteY2" fmla="*/ 18000 h 700025"/>
                <a:gd name="connsiteX3" fmla="*/ 90978 w 1165054"/>
                <a:gd name="connsiteY3" fmla="*/ 211223 h 700025"/>
                <a:gd name="connsiteX4" fmla="*/ 843451 w 1165054"/>
                <a:gd name="connsiteY4" fmla="*/ 677946 h 700025"/>
                <a:gd name="connsiteX5" fmla="*/ 1156416 w 1165054"/>
                <a:gd name="connsiteY5" fmla="*/ 582697 h 700025"/>
                <a:gd name="connsiteX6" fmla="*/ 1004018 w 1165054"/>
                <a:gd name="connsiteY6" fmla="*/ 271097 h 700025"/>
                <a:gd name="connsiteX0" fmla="*/ 1004018 w 1172275"/>
                <a:gd name="connsiteY0" fmla="*/ 271097 h 700025"/>
                <a:gd name="connsiteX1" fmla="*/ 278757 w 1172275"/>
                <a:gd name="connsiteY1" fmla="*/ 37050 h 700025"/>
                <a:gd name="connsiteX2" fmla="*/ 33826 w 1172275"/>
                <a:gd name="connsiteY2" fmla="*/ 18000 h 700025"/>
                <a:gd name="connsiteX3" fmla="*/ 90978 w 1172275"/>
                <a:gd name="connsiteY3" fmla="*/ 211223 h 700025"/>
                <a:gd name="connsiteX4" fmla="*/ 843451 w 1172275"/>
                <a:gd name="connsiteY4" fmla="*/ 677946 h 700025"/>
                <a:gd name="connsiteX5" fmla="*/ 1156416 w 1172275"/>
                <a:gd name="connsiteY5" fmla="*/ 582697 h 700025"/>
                <a:gd name="connsiteX6" fmla="*/ 1004018 w 1172275"/>
                <a:gd name="connsiteY6" fmla="*/ 271097 h 700025"/>
                <a:gd name="connsiteX0" fmla="*/ 1004018 w 1174186"/>
                <a:gd name="connsiteY0" fmla="*/ 271097 h 700025"/>
                <a:gd name="connsiteX1" fmla="*/ 278757 w 1174186"/>
                <a:gd name="connsiteY1" fmla="*/ 37050 h 700025"/>
                <a:gd name="connsiteX2" fmla="*/ 33826 w 1174186"/>
                <a:gd name="connsiteY2" fmla="*/ 18000 h 700025"/>
                <a:gd name="connsiteX3" fmla="*/ 90978 w 1174186"/>
                <a:gd name="connsiteY3" fmla="*/ 211223 h 700025"/>
                <a:gd name="connsiteX4" fmla="*/ 843451 w 1174186"/>
                <a:gd name="connsiteY4" fmla="*/ 677946 h 700025"/>
                <a:gd name="connsiteX5" fmla="*/ 1156416 w 1174186"/>
                <a:gd name="connsiteY5" fmla="*/ 582697 h 700025"/>
                <a:gd name="connsiteX6" fmla="*/ 1004018 w 1174186"/>
                <a:gd name="connsiteY6" fmla="*/ 271097 h 700025"/>
                <a:gd name="connsiteX0" fmla="*/ 1004018 w 1176605"/>
                <a:gd name="connsiteY0" fmla="*/ 271097 h 700025"/>
                <a:gd name="connsiteX1" fmla="*/ 278757 w 1176605"/>
                <a:gd name="connsiteY1" fmla="*/ 37050 h 700025"/>
                <a:gd name="connsiteX2" fmla="*/ 33826 w 1176605"/>
                <a:gd name="connsiteY2" fmla="*/ 18000 h 700025"/>
                <a:gd name="connsiteX3" fmla="*/ 90978 w 1176605"/>
                <a:gd name="connsiteY3" fmla="*/ 211223 h 700025"/>
                <a:gd name="connsiteX4" fmla="*/ 843451 w 1176605"/>
                <a:gd name="connsiteY4" fmla="*/ 677946 h 700025"/>
                <a:gd name="connsiteX5" fmla="*/ 1156416 w 1176605"/>
                <a:gd name="connsiteY5" fmla="*/ 582697 h 700025"/>
                <a:gd name="connsiteX6" fmla="*/ 1004018 w 1176605"/>
                <a:gd name="connsiteY6" fmla="*/ 271097 h 700025"/>
                <a:gd name="connsiteX0" fmla="*/ 1004512 w 1177099"/>
                <a:gd name="connsiteY0" fmla="*/ 271097 h 684354"/>
                <a:gd name="connsiteX1" fmla="*/ 279251 w 1177099"/>
                <a:gd name="connsiteY1" fmla="*/ 37050 h 684354"/>
                <a:gd name="connsiteX2" fmla="*/ 34320 w 1177099"/>
                <a:gd name="connsiteY2" fmla="*/ 18000 h 684354"/>
                <a:gd name="connsiteX3" fmla="*/ 91472 w 1177099"/>
                <a:gd name="connsiteY3" fmla="*/ 211223 h 684354"/>
                <a:gd name="connsiteX4" fmla="*/ 852109 w 1177099"/>
                <a:gd name="connsiteY4" fmla="*/ 658896 h 684354"/>
                <a:gd name="connsiteX5" fmla="*/ 1156910 w 1177099"/>
                <a:gd name="connsiteY5" fmla="*/ 582697 h 684354"/>
                <a:gd name="connsiteX6" fmla="*/ 1004512 w 1177099"/>
                <a:gd name="connsiteY6" fmla="*/ 271097 h 684354"/>
                <a:gd name="connsiteX0" fmla="*/ 996196 w 1168783"/>
                <a:gd name="connsiteY0" fmla="*/ 270613 h 684366"/>
                <a:gd name="connsiteX1" fmla="*/ 270935 w 1168783"/>
                <a:gd name="connsiteY1" fmla="*/ 36566 h 684366"/>
                <a:gd name="connsiteX2" fmla="*/ 26004 w 1168783"/>
                <a:gd name="connsiteY2" fmla="*/ 17516 h 684366"/>
                <a:gd name="connsiteX3" fmla="*/ 99485 w 1168783"/>
                <a:gd name="connsiteY3" fmla="*/ 203935 h 684366"/>
                <a:gd name="connsiteX4" fmla="*/ 843793 w 1168783"/>
                <a:gd name="connsiteY4" fmla="*/ 658412 h 684366"/>
                <a:gd name="connsiteX5" fmla="*/ 1148594 w 1168783"/>
                <a:gd name="connsiteY5" fmla="*/ 582213 h 684366"/>
                <a:gd name="connsiteX6" fmla="*/ 996196 w 1168783"/>
                <a:gd name="connsiteY6" fmla="*/ 270613 h 68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783" h="684366">
                  <a:moveTo>
                    <a:pt x="996196" y="270613"/>
                  </a:moveTo>
                  <a:cubicBezTo>
                    <a:pt x="829736" y="189877"/>
                    <a:pt x="432633" y="78749"/>
                    <a:pt x="270935" y="36566"/>
                  </a:cubicBezTo>
                  <a:cubicBezTo>
                    <a:pt x="109237" y="-5617"/>
                    <a:pt x="54579" y="-10379"/>
                    <a:pt x="26004" y="17516"/>
                  </a:cubicBezTo>
                  <a:cubicBezTo>
                    <a:pt x="-2571" y="45411"/>
                    <a:pt x="-36813" y="97119"/>
                    <a:pt x="99485" y="203935"/>
                  </a:cubicBezTo>
                  <a:cubicBezTo>
                    <a:pt x="235783" y="310751"/>
                    <a:pt x="668942" y="595366"/>
                    <a:pt x="843793" y="658412"/>
                  </a:cubicBezTo>
                  <a:cubicBezTo>
                    <a:pt x="1018645" y="721458"/>
                    <a:pt x="1118658" y="659320"/>
                    <a:pt x="1148594" y="582213"/>
                  </a:cubicBezTo>
                  <a:cubicBezTo>
                    <a:pt x="1178530" y="496942"/>
                    <a:pt x="1204837" y="385365"/>
                    <a:pt x="996196" y="270613"/>
                  </a:cubicBezTo>
                  <a:close/>
                </a:path>
              </a:pathLst>
            </a:custGeom>
            <a:solidFill>
              <a:srgbClr val="EDD5EA">
                <a:alpha val="65098"/>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7" name="Freeform 46"/>
            <p:cNvSpPr/>
            <p:nvPr/>
          </p:nvSpPr>
          <p:spPr bwMode="auto">
            <a:xfrm flipH="1">
              <a:off x="2975517" y="4395576"/>
              <a:ext cx="1204656" cy="666251"/>
            </a:xfrm>
            <a:custGeom>
              <a:avLst/>
              <a:gdLst>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6" fmla="*/ 931685 w 1393614"/>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2262"/>
                <a:gd name="connsiteY0" fmla="*/ 0 h 842712"/>
                <a:gd name="connsiteX1" fmla="*/ 88042 w 1382262"/>
                <a:gd name="connsiteY1" fmla="*/ 587829 h 842712"/>
                <a:gd name="connsiteX2" fmla="*/ 49942 w 1382262"/>
                <a:gd name="connsiteY2" fmla="*/ 789214 h 842712"/>
                <a:gd name="connsiteX3" fmla="*/ 300314 w 1382262"/>
                <a:gd name="connsiteY3" fmla="*/ 810986 h 842712"/>
                <a:gd name="connsiteX4" fmla="*/ 1280028 w 1382262"/>
                <a:gd name="connsiteY4" fmla="*/ 397328 h 842712"/>
                <a:gd name="connsiteX5" fmla="*/ 1307242 w 1382262"/>
                <a:gd name="connsiteY5" fmla="*/ 76199 h 842712"/>
                <a:gd name="connsiteX6" fmla="*/ 931685 w 1382262"/>
                <a:gd name="connsiteY6" fmla="*/ 0 h 842712"/>
                <a:gd name="connsiteX0" fmla="*/ 1024715 w 1388206"/>
                <a:gd name="connsiteY0" fmla="*/ 0 h 820941"/>
                <a:gd name="connsiteX1" fmla="*/ 93986 w 1388206"/>
                <a:gd name="connsiteY1" fmla="*/ 566058 h 820941"/>
                <a:gd name="connsiteX2" fmla="*/ 55886 w 1388206"/>
                <a:gd name="connsiteY2" fmla="*/ 767443 h 820941"/>
                <a:gd name="connsiteX3" fmla="*/ 306258 w 1388206"/>
                <a:gd name="connsiteY3" fmla="*/ 789215 h 820941"/>
                <a:gd name="connsiteX4" fmla="*/ 1285972 w 1388206"/>
                <a:gd name="connsiteY4" fmla="*/ 375557 h 820941"/>
                <a:gd name="connsiteX5" fmla="*/ 1313186 w 1388206"/>
                <a:gd name="connsiteY5" fmla="*/ 54428 h 820941"/>
                <a:gd name="connsiteX6" fmla="*/ 1024715 w 1388206"/>
                <a:gd name="connsiteY6" fmla="*/ 0 h 820941"/>
                <a:gd name="connsiteX0" fmla="*/ 981569 w 1345060"/>
                <a:gd name="connsiteY0" fmla="*/ 0 h 822289"/>
                <a:gd name="connsiteX1" fmla="*/ 137926 w 1345060"/>
                <a:gd name="connsiteY1" fmla="*/ 533400 h 822289"/>
                <a:gd name="connsiteX2" fmla="*/ 12740 w 1345060"/>
                <a:gd name="connsiteY2" fmla="*/ 767443 h 822289"/>
                <a:gd name="connsiteX3" fmla="*/ 263112 w 1345060"/>
                <a:gd name="connsiteY3" fmla="*/ 789215 h 822289"/>
                <a:gd name="connsiteX4" fmla="*/ 1242826 w 1345060"/>
                <a:gd name="connsiteY4" fmla="*/ 375557 h 822289"/>
                <a:gd name="connsiteX5" fmla="*/ 1270040 w 1345060"/>
                <a:gd name="connsiteY5" fmla="*/ 54428 h 822289"/>
                <a:gd name="connsiteX6" fmla="*/ 981569 w 1345060"/>
                <a:gd name="connsiteY6" fmla="*/ 0 h 822289"/>
                <a:gd name="connsiteX0" fmla="*/ 961345 w 1324836"/>
                <a:gd name="connsiteY0" fmla="*/ 0 h 810761"/>
                <a:gd name="connsiteX1" fmla="*/ 117702 w 1324836"/>
                <a:gd name="connsiteY1" fmla="*/ 533400 h 810761"/>
                <a:gd name="connsiteX2" fmla="*/ 19730 w 1324836"/>
                <a:gd name="connsiteY2" fmla="*/ 729343 h 810761"/>
                <a:gd name="connsiteX3" fmla="*/ 242888 w 1324836"/>
                <a:gd name="connsiteY3" fmla="*/ 789215 h 810761"/>
                <a:gd name="connsiteX4" fmla="*/ 1222602 w 1324836"/>
                <a:gd name="connsiteY4" fmla="*/ 375557 h 810761"/>
                <a:gd name="connsiteX5" fmla="*/ 1249816 w 1324836"/>
                <a:gd name="connsiteY5" fmla="*/ 54428 h 810761"/>
                <a:gd name="connsiteX6" fmla="*/ 961345 w 1324836"/>
                <a:gd name="connsiteY6" fmla="*/ 0 h 810761"/>
                <a:gd name="connsiteX0" fmla="*/ 962516 w 1324901"/>
                <a:gd name="connsiteY0" fmla="*/ 0 h 783974"/>
                <a:gd name="connsiteX1" fmla="*/ 118873 w 1324901"/>
                <a:gd name="connsiteY1" fmla="*/ 533400 h 783974"/>
                <a:gd name="connsiteX2" fmla="*/ 20901 w 1324901"/>
                <a:gd name="connsiteY2" fmla="*/ 729343 h 783974"/>
                <a:gd name="connsiteX3" fmla="*/ 260388 w 1324901"/>
                <a:gd name="connsiteY3" fmla="*/ 756558 h 783974"/>
                <a:gd name="connsiteX4" fmla="*/ 1223773 w 1324901"/>
                <a:gd name="connsiteY4" fmla="*/ 375557 h 783974"/>
                <a:gd name="connsiteX5" fmla="*/ 1250987 w 1324901"/>
                <a:gd name="connsiteY5" fmla="*/ 54428 h 783974"/>
                <a:gd name="connsiteX6" fmla="*/ 962516 w 1324901"/>
                <a:gd name="connsiteY6" fmla="*/ 0 h 783974"/>
                <a:gd name="connsiteX0" fmla="*/ 962516 w 1309902"/>
                <a:gd name="connsiteY0" fmla="*/ 0 h 783974"/>
                <a:gd name="connsiteX1" fmla="*/ 118873 w 1309902"/>
                <a:gd name="connsiteY1" fmla="*/ 533400 h 783974"/>
                <a:gd name="connsiteX2" fmla="*/ 20901 w 1309902"/>
                <a:gd name="connsiteY2" fmla="*/ 729343 h 783974"/>
                <a:gd name="connsiteX3" fmla="*/ 260388 w 1309902"/>
                <a:gd name="connsiteY3" fmla="*/ 756558 h 783974"/>
                <a:gd name="connsiteX4" fmla="*/ 1223773 w 1309902"/>
                <a:gd name="connsiteY4" fmla="*/ 375557 h 783974"/>
                <a:gd name="connsiteX5" fmla="*/ 1218330 w 1309902"/>
                <a:gd name="connsiteY5" fmla="*/ 146957 h 783974"/>
                <a:gd name="connsiteX6" fmla="*/ 962516 w 1309902"/>
                <a:gd name="connsiteY6" fmla="*/ 0 h 783974"/>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70962"/>
                <a:gd name="connsiteY0" fmla="*/ 1613 h 783168"/>
                <a:gd name="connsiteX1" fmla="*/ 118873 w 1270962"/>
                <a:gd name="connsiteY1" fmla="*/ 535013 h 783168"/>
                <a:gd name="connsiteX2" fmla="*/ 20901 w 1270962"/>
                <a:gd name="connsiteY2" fmla="*/ 730956 h 783168"/>
                <a:gd name="connsiteX3" fmla="*/ 260388 w 1270962"/>
                <a:gd name="connsiteY3" fmla="*/ 758171 h 783168"/>
                <a:gd name="connsiteX4" fmla="*/ 1153016 w 1270962"/>
                <a:gd name="connsiteY4" fmla="*/ 409827 h 783168"/>
                <a:gd name="connsiteX5" fmla="*/ 1218330 w 1270962"/>
                <a:gd name="connsiteY5" fmla="*/ 148570 h 783168"/>
                <a:gd name="connsiteX6" fmla="*/ 962516 w 1270962"/>
                <a:gd name="connsiteY6" fmla="*/ 1613 h 783168"/>
                <a:gd name="connsiteX0" fmla="*/ 962516 w 1270962"/>
                <a:gd name="connsiteY0" fmla="*/ 6046 h 787601"/>
                <a:gd name="connsiteX1" fmla="*/ 118873 w 1270962"/>
                <a:gd name="connsiteY1" fmla="*/ 539446 h 787601"/>
                <a:gd name="connsiteX2" fmla="*/ 20901 w 1270962"/>
                <a:gd name="connsiteY2" fmla="*/ 735389 h 787601"/>
                <a:gd name="connsiteX3" fmla="*/ 260388 w 1270962"/>
                <a:gd name="connsiteY3" fmla="*/ 762604 h 787601"/>
                <a:gd name="connsiteX4" fmla="*/ 1153016 w 1270962"/>
                <a:gd name="connsiteY4" fmla="*/ 414260 h 787601"/>
                <a:gd name="connsiteX5" fmla="*/ 1218330 w 1270962"/>
                <a:gd name="connsiteY5" fmla="*/ 153003 h 787601"/>
                <a:gd name="connsiteX6" fmla="*/ 962516 w 1270962"/>
                <a:gd name="connsiteY6" fmla="*/ 6046 h 787601"/>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64379"/>
                <a:gd name="connsiteY0" fmla="*/ 0 h 781555"/>
                <a:gd name="connsiteX1" fmla="*/ 118873 w 1264379"/>
                <a:gd name="connsiteY1" fmla="*/ 533400 h 781555"/>
                <a:gd name="connsiteX2" fmla="*/ 20901 w 1264379"/>
                <a:gd name="connsiteY2" fmla="*/ 729343 h 781555"/>
                <a:gd name="connsiteX3" fmla="*/ 260388 w 1264379"/>
                <a:gd name="connsiteY3" fmla="*/ 756558 h 781555"/>
                <a:gd name="connsiteX4" fmla="*/ 1153016 w 1264379"/>
                <a:gd name="connsiteY4" fmla="*/ 408214 h 781555"/>
                <a:gd name="connsiteX5" fmla="*/ 1207444 w 1264379"/>
                <a:gd name="connsiteY5" fmla="*/ 87086 h 781555"/>
                <a:gd name="connsiteX6" fmla="*/ 962516 w 1264379"/>
                <a:gd name="connsiteY6" fmla="*/ 0 h 781555"/>
                <a:gd name="connsiteX0" fmla="*/ 962516 w 1250180"/>
                <a:gd name="connsiteY0" fmla="*/ 0 h 781555"/>
                <a:gd name="connsiteX1" fmla="*/ 118873 w 1250180"/>
                <a:gd name="connsiteY1" fmla="*/ 533400 h 781555"/>
                <a:gd name="connsiteX2" fmla="*/ 20901 w 1250180"/>
                <a:gd name="connsiteY2" fmla="*/ 729343 h 781555"/>
                <a:gd name="connsiteX3" fmla="*/ 260388 w 1250180"/>
                <a:gd name="connsiteY3" fmla="*/ 756558 h 781555"/>
                <a:gd name="connsiteX4" fmla="*/ 1153016 w 1250180"/>
                <a:gd name="connsiteY4" fmla="*/ 408214 h 781555"/>
                <a:gd name="connsiteX5" fmla="*/ 1207444 w 1250180"/>
                <a:gd name="connsiteY5" fmla="*/ 87086 h 781555"/>
                <a:gd name="connsiteX6" fmla="*/ 962516 w 1250180"/>
                <a:gd name="connsiteY6" fmla="*/ 0 h 781555"/>
                <a:gd name="connsiteX0" fmla="*/ 865788 w 1245980"/>
                <a:gd name="connsiteY0" fmla="*/ 0 h 754341"/>
                <a:gd name="connsiteX1" fmla="*/ 114673 w 1245980"/>
                <a:gd name="connsiteY1" fmla="*/ 506186 h 754341"/>
                <a:gd name="connsiteX2" fmla="*/ 16701 w 1245980"/>
                <a:gd name="connsiteY2" fmla="*/ 702129 h 754341"/>
                <a:gd name="connsiteX3" fmla="*/ 256188 w 1245980"/>
                <a:gd name="connsiteY3" fmla="*/ 729344 h 754341"/>
                <a:gd name="connsiteX4" fmla="*/ 1148816 w 1245980"/>
                <a:gd name="connsiteY4" fmla="*/ 381000 h 754341"/>
                <a:gd name="connsiteX5" fmla="*/ 1203244 w 1245980"/>
                <a:gd name="connsiteY5" fmla="*/ 59872 h 754341"/>
                <a:gd name="connsiteX6" fmla="*/ 865788 w 1245980"/>
                <a:gd name="connsiteY6" fmla="*/ 0 h 754341"/>
                <a:gd name="connsiteX0" fmla="*/ 865788 w 1245980"/>
                <a:gd name="connsiteY0" fmla="*/ 33534 h 787875"/>
                <a:gd name="connsiteX1" fmla="*/ 114673 w 1245980"/>
                <a:gd name="connsiteY1" fmla="*/ 539720 h 787875"/>
                <a:gd name="connsiteX2" fmla="*/ 16701 w 1245980"/>
                <a:gd name="connsiteY2" fmla="*/ 735663 h 787875"/>
                <a:gd name="connsiteX3" fmla="*/ 256188 w 1245980"/>
                <a:gd name="connsiteY3" fmla="*/ 762878 h 787875"/>
                <a:gd name="connsiteX4" fmla="*/ 1148816 w 1245980"/>
                <a:gd name="connsiteY4" fmla="*/ 414534 h 787875"/>
                <a:gd name="connsiteX5" fmla="*/ 1203244 w 1245980"/>
                <a:gd name="connsiteY5" fmla="*/ 93406 h 787875"/>
                <a:gd name="connsiteX6" fmla="*/ 865788 w 1245980"/>
                <a:gd name="connsiteY6" fmla="*/ 33534 h 787875"/>
                <a:gd name="connsiteX0" fmla="*/ 865788 w 1245980"/>
                <a:gd name="connsiteY0" fmla="*/ 16818 h 771159"/>
                <a:gd name="connsiteX1" fmla="*/ 114673 w 1245980"/>
                <a:gd name="connsiteY1" fmla="*/ 523004 h 771159"/>
                <a:gd name="connsiteX2" fmla="*/ 16701 w 1245980"/>
                <a:gd name="connsiteY2" fmla="*/ 718947 h 771159"/>
                <a:gd name="connsiteX3" fmla="*/ 256188 w 1245980"/>
                <a:gd name="connsiteY3" fmla="*/ 746162 h 771159"/>
                <a:gd name="connsiteX4" fmla="*/ 1148816 w 1245980"/>
                <a:gd name="connsiteY4" fmla="*/ 397818 h 771159"/>
                <a:gd name="connsiteX5" fmla="*/ 1203244 w 1245980"/>
                <a:gd name="connsiteY5" fmla="*/ 76690 h 771159"/>
                <a:gd name="connsiteX6" fmla="*/ 865788 w 1245980"/>
                <a:gd name="connsiteY6" fmla="*/ 16818 h 771159"/>
                <a:gd name="connsiteX0" fmla="*/ 865788 w 1240969"/>
                <a:gd name="connsiteY0" fmla="*/ 46245 h 800586"/>
                <a:gd name="connsiteX1" fmla="*/ 114673 w 1240969"/>
                <a:gd name="connsiteY1" fmla="*/ 552431 h 800586"/>
                <a:gd name="connsiteX2" fmla="*/ 16701 w 1240969"/>
                <a:gd name="connsiteY2" fmla="*/ 748374 h 800586"/>
                <a:gd name="connsiteX3" fmla="*/ 256188 w 1240969"/>
                <a:gd name="connsiteY3" fmla="*/ 775589 h 800586"/>
                <a:gd name="connsiteX4" fmla="*/ 1148816 w 1240969"/>
                <a:gd name="connsiteY4" fmla="*/ 427245 h 800586"/>
                <a:gd name="connsiteX5" fmla="*/ 1203244 w 1240969"/>
                <a:gd name="connsiteY5" fmla="*/ 106117 h 800586"/>
                <a:gd name="connsiteX6" fmla="*/ 1067176 w 1240969"/>
                <a:gd name="connsiteY6" fmla="*/ 29918 h 800586"/>
                <a:gd name="connsiteX7" fmla="*/ 865788 w 1240969"/>
                <a:gd name="connsiteY7" fmla="*/ 46245 h 800586"/>
                <a:gd name="connsiteX0" fmla="*/ 865788 w 1240969"/>
                <a:gd name="connsiteY0" fmla="*/ 212791 h 967132"/>
                <a:gd name="connsiteX1" fmla="*/ 114673 w 1240969"/>
                <a:gd name="connsiteY1" fmla="*/ 718977 h 967132"/>
                <a:gd name="connsiteX2" fmla="*/ 16701 w 1240969"/>
                <a:gd name="connsiteY2" fmla="*/ 914920 h 967132"/>
                <a:gd name="connsiteX3" fmla="*/ 256188 w 1240969"/>
                <a:gd name="connsiteY3" fmla="*/ 942135 h 967132"/>
                <a:gd name="connsiteX4" fmla="*/ 1148816 w 1240969"/>
                <a:gd name="connsiteY4" fmla="*/ 593791 h 967132"/>
                <a:gd name="connsiteX5" fmla="*/ 1203244 w 1240969"/>
                <a:gd name="connsiteY5" fmla="*/ 272663 h 967132"/>
                <a:gd name="connsiteX6" fmla="*/ 1197805 w 1240969"/>
                <a:gd name="connsiteY6" fmla="*/ 522 h 967132"/>
                <a:gd name="connsiteX7" fmla="*/ 865788 w 1240969"/>
                <a:gd name="connsiteY7" fmla="*/ 212791 h 967132"/>
                <a:gd name="connsiteX0" fmla="*/ 865788 w 1240969"/>
                <a:gd name="connsiteY0" fmla="*/ 294245 h 1048586"/>
                <a:gd name="connsiteX1" fmla="*/ 114673 w 1240969"/>
                <a:gd name="connsiteY1" fmla="*/ 800431 h 1048586"/>
                <a:gd name="connsiteX2" fmla="*/ 16701 w 1240969"/>
                <a:gd name="connsiteY2" fmla="*/ 996374 h 1048586"/>
                <a:gd name="connsiteX3" fmla="*/ 256188 w 1240969"/>
                <a:gd name="connsiteY3" fmla="*/ 1023589 h 1048586"/>
                <a:gd name="connsiteX4" fmla="*/ 1148816 w 1240969"/>
                <a:gd name="connsiteY4" fmla="*/ 675245 h 1048586"/>
                <a:gd name="connsiteX5" fmla="*/ 1203244 w 1240969"/>
                <a:gd name="connsiteY5" fmla="*/ 354117 h 1048586"/>
                <a:gd name="connsiteX6" fmla="*/ 990976 w 1240969"/>
                <a:gd name="connsiteY6" fmla="*/ 333 h 1048586"/>
                <a:gd name="connsiteX7" fmla="*/ 865788 w 1240969"/>
                <a:gd name="connsiteY7" fmla="*/ 294245 h 1048586"/>
                <a:gd name="connsiteX0" fmla="*/ 996789 w 1246782"/>
                <a:gd name="connsiteY0" fmla="*/ 10021 h 1058274"/>
                <a:gd name="connsiteX1" fmla="*/ 120486 w 1246782"/>
                <a:gd name="connsiteY1" fmla="*/ 810119 h 1058274"/>
                <a:gd name="connsiteX2" fmla="*/ 22514 w 1246782"/>
                <a:gd name="connsiteY2" fmla="*/ 1006062 h 1058274"/>
                <a:gd name="connsiteX3" fmla="*/ 262001 w 1246782"/>
                <a:gd name="connsiteY3" fmla="*/ 1033277 h 1058274"/>
                <a:gd name="connsiteX4" fmla="*/ 1154629 w 1246782"/>
                <a:gd name="connsiteY4" fmla="*/ 684933 h 1058274"/>
                <a:gd name="connsiteX5" fmla="*/ 1209057 w 1246782"/>
                <a:gd name="connsiteY5" fmla="*/ 363805 h 1058274"/>
                <a:gd name="connsiteX6" fmla="*/ 996789 w 1246782"/>
                <a:gd name="connsiteY6" fmla="*/ 10021 h 1058274"/>
                <a:gd name="connsiteX0" fmla="*/ 905550 w 1242629"/>
                <a:gd name="connsiteY0" fmla="*/ 32417 h 786755"/>
                <a:gd name="connsiteX1" fmla="*/ 116333 w 1242629"/>
                <a:gd name="connsiteY1" fmla="*/ 538600 h 786755"/>
                <a:gd name="connsiteX2" fmla="*/ 18361 w 1242629"/>
                <a:gd name="connsiteY2" fmla="*/ 734543 h 786755"/>
                <a:gd name="connsiteX3" fmla="*/ 257848 w 1242629"/>
                <a:gd name="connsiteY3" fmla="*/ 761758 h 786755"/>
                <a:gd name="connsiteX4" fmla="*/ 1150476 w 1242629"/>
                <a:gd name="connsiteY4" fmla="*/ 413414 h 786755"/>
                <a:gd name="connsiteX5" fmla="*/ 1204904 w 1242629"/>
                <a:gd name="connsiteY5" fmla="*/ 92286 h 786755"/>
                <a:gd name="connsiteX6" fmla="*/ 905550 w 1242629"/>
                <a:gd name="connsiteY6" fmla="*/ 32417 h 786755"/>
                <a:gd name="connsiteX0" fmla="*/ 809180 w 1238788"/>
                <a:gd name="connsiteY0" fmla="*/ 39821 h 766945"/>
                <a:gd name="connsiteX1" fmla="*/ 112492 w 1238788"/>
                <a:gd name="connsiteY1" fmla="*/ 518790 h 766945"/>
                <a:gd name="connsiteX2" fmla="*/ 14520 w 1238788"/>
                <a:gd name="connsiteY2" fmla="*/ 714733 h 766945"/>
                <a:gd name="connsiteX3" fmla="*/ 254007 w 1238788"/>
                <a:gd name="connsiteY3" fmla="*/ 741948 h 766945"/>
                <a:gd name="connsiteX4" fmla="*/ 1146635 w 1238788"/>
                <a:gd name="connsiteY4" fmla="*/ 393604 h 766945"/>
                <a:gd name="connsiteX5" fmla="*/ 1201063 w 1238788"/>
                <a:gd name="connsiteY5" fmla="*/ 72476 h 766945"/>
                <a:gd name="connsiteX6" fmla="*/ 809180 w 1238788"/>
                <a:gd name="connsiteY6" fmla="*/ 39821 h 766945"/>
                <a:gd name="connsiteX0" fmla="*/ 809180 w 1206910"/>
                <a:gd name="connsiteY0" fmla="*/ 39821 h 762108"/>
                <a:gd name="connsiteX1" fmla="*/ 112492 w 1206910"/>
                <a:gd name="connsiteY1" fmla="*/ 518790 h 762108"/>
                <a:gd name="connsiteX2" fmla="*/ 14520 w 1206910"/>
                <a:gd name="connsiteY2" fmla="*/ 714733 h 762108"/>
                <a:gd name="connsiteX3" fmla="*/ 254007 w 1206910"/>
                <a:gd name="connsiteY3" fmla="*/ 741948 h 762108"/>
                <a:gd name="connsiteX4" fmla="*/ 1059549 w 1206910"/>
                <a:gd name="connsiteY4" fmla="*/ 458918 h 762108"/>
                <a:gd name="connsiteX5" fmla="*/ 1201063 w 1206910"/>
                <a:gd name="connsiteY5" fmla="*/ 72476 h 762108"/>
                <a:gd name="connsiteX6" fmla="*/ 809180 w 1206910"/>
                <a:gd name="connsiteY6" fmla="*/ 39821 h 762108"/>
                <a:gd name="connsiteX0" fmla="*/ 809180 w 1206910"/>
                <a:gd name="connsiteY0" fmla="*/ 27112 h 749399"/>
                <a:gd name="connsiteX1" fmla="*/ 112492 w 1206910"/>
                <a:gd name="connsiteY1" fmla="*/ 506081 h 749399"/>
                <a:gd name="connsiteX2" fmla="*/ 14520 w 1206910"/>
                <a:gd name="connsiteY2" fmla="*/ 702024 h 749399"/>
                <a:gd name="connsiteX3" fmla="*/ 254007 w 1206910"/>
                <a:gd name="connsiteY3" fmla="*/ 729239 h 749399"/>
                <a:gd name="connsiteX4" fmla="*/ 1059549 w 1206910"/>
                <a:gd name="connsiteY4" fmla="*/ 446209 h 749399"/>
                <a:gd name="connsiteX5" fmla="*/ 1201063 w 1206910"/>
                <a:gd name="connsiteY5" fmla="*/ 114195 h 749399"/>
                <a:gd name="connsiteX6" fmla="*/ 809180 w 1206910"/>
                <a:gd name="connsiteY6" fmla="*/ 27112 h 749399"/>
                <a:gd name="connsiteX0" fmla="*/ 809180 w 1209859"/>
                <a:gd name="connsiteY0" fmla="*/ 27112 h 751011"/>
                <a:gd name="connsiteX1" fmla="*/ 112492 w 1209859"/>
                <a:gd name="connsiteY1" fmla="*/ 506081 h 751011"/>
                <a:gd name="connsiteX2" fmla="*/ 14520 w 1209859"/>
                <a:gd name="connsiteY2" fmla="*/ 702024 h 751011"/>
                <a:gd name="connsiteX3" fmla="*/ 254007 w 1209859"/>
                <a:gd name="connsiteY3" fmla="*/ 729239 h 751011"/>
                <a:gd name="connsiteX4" fmla="*/ 1075877 w 1209859"/>
                <a:gd name="connsiteY4" fmla="*/ 424437 h 751011"/>
                <a:gd name="connsiteX5" fmla="*/ 1201063 w 1209859"/>
                <a:gd name="connsiteY5" fmla="*/ 114195 h 751011"/>
                <a:gd name="connsiteX6" fmla="*/ 809180 w 1209859"/>
                <a:gd name="connsiteY6" fmla="*/ 27112 h 751011"/>
                <a:gd name="connsiteX0" fmla="*/ 882816 w 1212738"/>
                <a:gd name="connsiteY0" fmla="*/ 25412 h 760196"/>
                <a:gd name="connsiteX1" fmla="*/ 115371 w 1212738"/>
                <a:gd name="connsiteY1" fmla="*/ 515266 h 760196"/>
                <a:gd name="connsiteX2" fmla="*/ 17399 w 1212738"/>
                <a:gd name="connsiteY2" fmla="*/ 711209 h 760196"/>
                <a:gd name="connsiteX3" fmla="*/ 256886 w 1212738"/>
                <a:gd name="connsiteY3" fmla="*/ 738424 h 760196"/>
                <a:gd name="connsiteX4" fmla="*/ 1078756 w 1212738"/>
                <a:gd name="connsiteY4" fmla="*/ 433622 h 760196"/>
                <a:gd name="connsiteX5" fmla="*/ 1203942 w 1212738"/>
                <a:gd name="connsiteY5" fmla="*/ 123380 h 760196"/>
                <a:gd name="connsiteX6" fmla="*/ 882816 w 1212738"/>
                <a:gd name="connsiteY6" fmla="*/ 25412 h 760196"/>
                <a:gd name="connsiteX0" fmla="*/ 871817 w 1201739"/>
                <a:gd name="connsiteY0" fmla="*/ 353781 h 1138365"/>
                <a:gd name="connsiteX1" fmla="*/ 142472 w 1201739"/>
                <a:gd name="connsiteY1" fmla="*/ 16320 h 1138365"/>
                <a:gd name="connsiteX2" fmla="*/ 6400 w 1201739"/>
                <a:gd name="connsiteY2" fmla="*/ 1039578 h 1138365"/>
                <a:gd name="connsiteX3" fmla="*/ 245887 w 1201739"/>
                <a:gd name="connsiteY3" fmla="*/ 1066793 h 1138365"/>
                <a:gd name="connsiteX4" fmla="*/ 1067757 w 1201739"/>
                <a:gd name="connsiteY4" fmla="*/ 761991 h 1138365"/>
                <a:gd name="connsiteX5" fmla="*/ 1192943 w 1201739"/>
                <a:gd name="connsiteY5" fmla="*/ 451749 h 1138365"/>
                <a:gd name="connsiteX6" fmla="*/ 871817 w 1201739"/>
                <a:gd name="connsiteY6" fmla="*/ 353781 h 1138365"/>
                <a:gd name="connsiteX0" fmla="*/ 876705 w 1206627"/>
                <a:gd name="connsiteY0" fmla="*/ 396996 h 1135124"/>
                <a:gd name="connsiteX1" fmla="*/ 147360 w 1206627"/>
                <a:gd name="connsiteY1" fmla="*/ 59535 h 1135124"/>
                <a:gd name="connsiteX2" fmla="*/ 5845 w 1206627"/>
                <a:gd name="connsiteY2" fmla="*/ 108522 h 1135124"/>
                <a:gd name="connsiteX3" fmla="*/ 250775 w 1206627"/>
                <a:gd name="connsiteY3" fmla="*/ 1110008 h 1135124"/>
                <a:gd name="connsiteX4" fmla="*/ 1072645 w 1206627"/>
                <a:gd name="connsiteY4" fmla="*/ 805206 h 1135124"/>
                <a:gd name="connsiteX5" fmla="*/ 1197831 w 1206627"/>
                <a:gd name="connsiteY5" fmla="*/ 494964 h 1135124"/>
                <a:gd name="connsiteX6" fmla="*/ 876705 w 1206627"/>
                <a:gd name="connsiteY6" fmla="*/ 396996 h 1135124"/>
                <a:gd name="connsiteX0" fmla="*/ 913605 w 1250903"/>
                <a:gd name="connsiteY0" fmla="*/ 355514 h 766666"/>
                <a:gd name="connsiteX1" fmla="*/ 184260 w 1250903"/>
                <a:gd name="connsiteY1" fmla="*/ 18053 h 766666"/>
                <a:gd name="connsiteX2" fmla="*/ 42745 w 1250903"/>
                <a:gd name="connsiteY2" fmla="*/ 67040 h 766666"/>
                <a:gd name="connsiteX3" fmla="*/ 102618 w 1250903"/>
                <a:gd name="connsiteY3" fmla="*/ 246655 h 766666"/>
                <a:gd name="connsiteX4" fmla="*/ 1109545 w 1250903"/>
                <a:gd name="connsiteY4" fmla="*/ 763724 h 766666"/>
                <a:gd name="connsiteX5" fmla="*/ 1234731 w 1250903"/>
                <a:gd name="connsiteY5" fmla="*/ 453482 h 766666"/>
                <a:gd name="connsiteX6" fmla="*/ 913605 w 1250903"/>
                <a:gd name="connsiteY6" fmla="*/ 355514 h 766666"/>
                <a:gd name="connsiteX0" fmla="*/ 984362 w 1250903"/>
                <a:gd name="connsiteY0" fmla="*/ 303031 h 763168"/>
                <a:gd name="connsiteX1" fmla="*/ 184260 w 1250903"/>
                <a:gd name="connsiteY1" fmla="*/ 14555 h 763168"/>
                <a:gd name="connsiteX2" fmla="*/ 42745 w 1250903"/>
                <a:gd name="connsiteY2" fmla="*/ 63542 h 763168"/>
                <a:gd name="connsiteX3" fmla="*/ 102618 w 1250903"/>
                <a:gd name="connsiteY3" fmla="*/ 243157 h 763168"/>
                <a:gd name="connsiteX4" fmla="*/ 1109545 w 1250903"/>
                <a:gd name="connsiteY4" fmla="*/ 760226 h 763168"/>
                <a:gd name="connsiteX5" fmla="*/ 1234731 w 1250903"/>
                <a:gd name="connsiteY5" fmla="*/ 449984 h 763168"/>
                <a:gd name="connsiteX6" fmla="*/ 984362 w 1250903"/>
                <a:gd name="connsiteY6" fmla="*/ 303031 h 763168"/>
                <a:gd name="connsiteX0" fmla="*/ 984362 w 1285208"/>
                <a:gd name="connsiteY0" fmla="*/ 303031 h 790312"/>
                <a:gd name="connsiteX1" fmla="*/ 184260 w 1285208"/>
                <a:gd name="connsiteY1" fmla="*/ 14555 h 790312"/>
                <a:gd name="connsiteX2" fmla="*/ 42745 w 1285208"/>
                <a:gd name="connsiteY2" fmla="*/ 63542 h 790312"/>
                <a:gd name="connsiteX3" fmla="*/ 102618 w 1285208"/>
                <a:gd name="connsiteY3" fmla="*/ 243157 h 790312"/>
                <a:gd name="connsiteX4" fmla="*/ 1109545 w 1285208"/>
                <a:gd name="connsiteY4" fmla="*/ 760226 h 790312"/>
                <a:gd name="connsiteX5" fmla="*/ 1278274 w 1285208"/>
                <a:gd name="connsiteY5" fmla="*/ 689469 h 790312"/>
                <a:gd name="connsiteX6" fmla="*/ 984362 w 1285208"/>
                <a:gd name="connsiteY6" fmla="*/ 303031 h 790312"/>
                <a:gd name="connsiteX0" fmla="*/ 1109548 w 1285208"/>
                <a:gd name="connsiteY0" fmla="*/ 314690 h 791085"/>
                <a:gd name="connsiteX1" fmla="*/ 184260 w 1285208"/>
                <a:gd name="connsiteY1" fmla="*/ 15328 h 791085"/>
                <a:gd name="connsiteX2" fmla="*/ 42745 w 1285208"/>
                <a:gd name="connsiteY2" fmla="*/ 64315 h 791085"/>
                <a:gd name="connsiteX3" fmla="*/ 102618 w 1285208"/>
                <a:gd name="connsiteY3" fmla="*/ 243930 h 791085"/>
                <a:gd name="connsiteX4" fmla="*/ 1109545 w 1285208"/>
                <a:gd name="connsiteY4" fmla="*/ 760999 h 791085"/>
                <a:gd name="connsiteX5" fmla="*/ 1278274 w 1285208"/>
                <a:gd name="connsiteY5" fmla="*/ 690242 h 791085"/>
                <a:gd name="connsiteX6" fmla="*/ 1109548 w 1285208"/>
                <a:gd name="connsiteY6" fmla="*/ 314690 h 791085"/>
                <a:gd name="connsiteX0" fmla="*/ 1109548 w 1285208"/>
                <a:gd name="connsiteY0" fmla="*/ 314690 h 791085"/>
                <a:gd name="connsiteX1" fmla="*/ 184260 w 1285208"/>
                <a:gd name="connsiteY1" fmla="*/ 15328 h 791085"/>
                <a:gd name="connsiteX2" fmla="*/ 42745 w 1285208"/>
                <a:gd name="connsiteY2" fmla="*/ 64315 h 791085"/>
                <a:gd name="connsiteX3" fmla="*/ 102618 w 1285208"/>
                <a:gd name="connsiteY3" fmla="*/ 243930 h 791085"/>
                <a:gd name="connsiteX4" fmla="*/ 1109545 w 1285208"/>
                <a:gd name="connsiteY4" fmla="*/ 760999 h 791085"/>
                <a:gd name="connsiteX5" fmla="*/ 1278274 w 1285208"/>
                <a:gd name="connsiteY5" fmla="*/ 690242 h 791085"/>
                <a:gd name="connsiteX6" fmla="*/ 1109548 w 1285208"/>
                <a:gd name="connsiteY6" fmla="*/ 314690 h 791085"/>
                <a:gd name="connsiteX0" fmla="*/ 1109548 w 1285208"/>
                <a:gd name="connsiteY0" fmla="*/ 314690 h 791085"/>
                <a:gd name="connsiteX1" fmla="*/ 184260 w 1285208"/>
                <a:gd name="connsiteY1" fmla="*/ 15328 h 791085"/>
                <a:gd name="connsiteX2" fmla="*/ 42745 w 1285208"/>
                <a:gd name="connsiteY2" fmla="*/ 64315 h 791085"/>
                <a:gd name="connsiteX3" fmla="*/ 102618 w 1285208"/>
                <a:gd name="connsiteY3" fmla="*/ 243930 h 791085"/>
                <a:gd name="connsiteX4" fmla="*/ 1109545 w 1285208"/>
                <a:gd name="connsiteY4" fmla="*/ 760999 h 791085"/>
                <a:gd name="connsiteX5" fmla="*/ 1278274 w 1285208"/>
                <a:gd name="connsiteY5" fmla="*/ 690242 h 791085"/>
                <a:gd name="connsiteX6" fmla="*/ 1109548 w 1285208"/>
                <a:gd name="connsiteY6" fmla="*/ 314690 h 791085"/>
                <a:gd name="connsiteX0" fmla="*/ 1109548 w 1258832"/>
                <a:gd name="connsiteY0" fmla="*/ 314690 h 780342"/>
                <a:gd name="connsiteX1" fmla="*/ 184260 w 1258832"/>
                <a:gd name="connsiteY1" fmla="*/ 15328 h 780342"/>
                <a:gd name="connsiteX2" fmla="*/ 42745 w 1258832"/>
                <a:gd name="connsiteY2" fmla="*/ 64315 h 780342"/>
                <a:gd name="connsiteX3" fmla="*/ 102618 w 1258832"/>
                <a:gd name="connsiteY3" fmla="*/ 243930 h 780342"/>
                <a:gd name="connsiteX4" fmla="*/ 1109545 w 1258832"/>
                <a:gd name="connsiteY4" fmla="*/ 760999 h 780342"/>
                <a:gd name="connsiteX5" fmla="*/ 1245617 w 1258832"/>
                <a:gd name="connsiteY5" fmla="*/ 641257 h 780342"/>
                <a:gd name="connsiteX6" fmla="*/ 1109548 w 1258832"/>
                <a:gd name="connsiteY6" fmla="*/ 314690 h 780342"/>
                <a:gd name="connsiteX0" fmla="*/ 1100035 w 1237324"/>
                <a:gd name="connsiteY0" fmla="*/ 314690 h 785209"/>
                <a:gd name="connsiteX1" fmla="*/ 174747 w 1237324"/>
                <a:gd name="connsiteY1" fmla="*/ 15328 h 785209"/>
                <a:gd name="connsiteX2" fmla="*/ 33232 w 1237324"/>
                <a:gd name="connsiteY2" fmla="*/ 64315 h 785209"/>
                <a:gd name="connsiteX3" fmla="*/ 93105 w 1237324"/>
                <a:gd name="connsiteY3" fmla="*/ 243930 h 785209"/>
                <a:gd name="connsiteX4" fmla="*/ 958518 w 1237324"/>
                <a:gd name="connsiteY4" fmla="*/ 766442 h 785209"/>
                <a:gd name="connsiteX5" fmla="*/ 1236104 w 1237324"/>
                <a:gd name="connsiteY5" fmla="*/ 641257 h 785209"/>
                <a:gd name="connsiteX6" fmla="*/ 1100035 w 1237324"/>
                <a:gd name="connsiteY6" fmla="*/ 314690 h 785209"/>
                <a:gd name="connsiteX0" fmla="*/ 1098961 w 1236101"/>
                <a:gd name="connsiteY0" fmla="*/ 314690 h 765962"/>
                <a:gd name="connsiteX1" fmla="*/ 173673 w 1236101"/>
                <a:gd name="connsiteY1" fmla="*/ 15328 h 765962"/>
                <a:gd name="connsiteX2" fmla="*/ 32158 w 1236101"/>
                <a:gd name="connsiteY2" fmla="*/ 64315 h 765962"/>
                <a:gd name="connsiteX3" fmla="*/ 92031 w 1236101"/>
                <a:gd name="connsiteY3" fmla="*/ 243930 h 765962"/>
                <a:gd name="connsiteX4" fmla="*/ 941115 w 1236101"/>
                <a:gd name="connsiteY4" fmla="*/ 744670 h 765962"/>
                <a:gd name="connsiteX5" fmla="*/ 1235030 w 1236101"/>
                <a:gd name="connsiteY5" fmla="*/ 641257 h 765962"/>
                <a:gd name="connsiteX6" fmla="*/ 1098961 w 1236101"/>
                <a:gd name="connsiteY6" fmla="*/ 314690 h 765962"/>
                <a:gd name="connsiteX0" fmla="*/ 1098961 w 1211248"/>
                <a:gd name="connsiteY0" fmla="*/ 314690 h 773566"/>
                <a:gd name="connsiteX1" fmla="*/ 173673 w 1211248"/>
                <a:gd name="connsiteY1" fmla="*/ 15328 h 773566"/>
                <a:gd name="connsiteX2" fmla="*/ 32158 w 1211248"/>
                <a:gd name="connsiteY2" fmla="*/ 64315 h 773566"/>
                <a:gd name="connsiteX3" fmla="*/ 92031 w 1211248"/>
                <a:gd name="connsiteY3" fmla="*/ 243930 h 773566"/>
                <a:gd name="connsiteX4" fmla="*/ 941115 w 1211248"/>
                <a:gd name="connsiteY4" fmla="*/ 744670 h 773566"/>
                <a:gd name="connsiteX5" fmla="*/ 1207815 w 1211248"/>
                <a:gd name="connsiteY5" fmla="*/ 673914 h 773566"/>
                <a:gd name="connsiteX6" fmla="*/ 1098961 w 1211248"/>
                <a:gd name="connsiteY6" fmla="*/ 314690 h 773566"/>
                <a:gd name="connsiteX0" fmla="*/ 1098961 w 1252329"/>
                <a:gd name="connsiteY0" fmla="*/ 314690 h 772127"/>
                <a:gd name="connsiteX1" fmla="*/ 173673 w 1252329"/>
                <a:gd name="connsiteY1" fmla="*/ 15328 h 772127"/>
                <a:gd name="connsiteX2" fmla="*/ 32158 w 1252329"/>
                <a:gd name="connsiteY2" fmla="*/ 64315 h 772127"/>
                <a:gd name="connsiteX3" fmla="*/ 92031 w 1252329"/>
                <a:gd name="connsiteY3" fmla="*/ 243930 h 772127"/>
                <a:gd name="connsiteX4" fmla="*/ 941115 w 1252329"/>
                <a:gd name="connsiteY4" fmla="*/ 744670 h 772127"/>
                <a:gd name="connsiteX5" fmla="*/ 1251358 w 1252329"/>
                <a:gd name="connsiteY5" fmla="*/ 668471 h 772127"/>
                <a:gd name="connsiteX6" fmla="*/ 1098961 w 1252329"/>
                <a:gd name="connsiteY6" fmla="*/ 314690 h 772127"/>
                <a:gd name="connsiteX0" fmla="*/ 1098961 w 1251358"/>
                <a:gd name="connsiteY0" fmla="*/ 314690 h 772127"/>
                <a:gd name="connsiteX1" fmla="*/ 173673 w 1251358"/>
                <a:gd name="connsiteY1" fmla="*/ 15328 h 772127"/>
                <a:gd name="connsiteX2" fmla="*/ 32158 w 1251358"/>
                <a:gd name="connsiteY2" fmla="*/ 64315 h 772127"/>
                <a:gd name="connsiteX3" fmla="*/ 92031 w 1251358"/>
                <a:gd name="connsiteY3" fmla="*/ 243930 h 772127"/>
                <a:gd name="connsiteX4" fmla="*/ 941115 w 1251358"/>
                <a:gd name="connsiteY4" fmla="*/ 744670 h 772127"/>
                <a:gd name="connsiteX5" fmla="*/ 1251358 w 1251358"/>
                <a:gd name="connsiteY5" fmla="*/ 668471 h 772127"/>
                <a:gd name="connsiteX6" fmla="*/ 1098961 w 1251358"/>
                <a:gd name="connsiteY6" fmla="*/ 314690 h 772127"/>
                <a:gd name="connsiteX0" fmla="*/ 1098961 w 1258850"/>
                <a:gd name="connsiteY0" fmla="*/ 314690 h 772127"/>
                <a:gd name="connsiteX1" fmla="*/ 173673 w 1258850"/>
                <a:gd name="connsiteY1" fmla="*/ 15328 h 772127"/>
                <a:gd name="connsiteX2" fmla="*/ 32158 w 1258850"/>
                <a:gd name="connsiteY2" fmla="*/ 64315 h 772127"/>
                <a:gd name="connsiteX3" fmla="*/ 92031 w 1258850"/>
                <a:gd name="connsiteY3" fmla="*/ 243930 h 772127"/>
                <a:gd name="connsiteX4" fmla="*/ 941115 w 1258850"/>
                <a:gd name="connsiteY4" fmla="*/ 744670 h 772127"/>
                <a:gd name="connsiteX5" fmla="*/ 1251358 w 1258850"/>
                <a:gd name="connsiteY5" fmla="*/ 668471 h 772127"/>
                <a:gd name="connsiteX6" fmla="*/ 1098961 w 1258850"/>
                <a:gd name="connsiteY6" fmla="*/ 314690 h 772127"/>
                <a:gd name="connsiteX0" fmla="*/ 1098961 w 1221758"/>
                <a:gd name="connsiteY0" fmla="*/ 314690 h 772127"/>
                <a:gd name="connsiteX1" fmla="*/ 173673 w 1221758"/>
                <a:gd name="connsiteY1" fmla="*/ 15328 h 772127"/>
                <a:gd name="connsiteX2" fmla="*/ 32158 w 1221758"/>
                <a:gd name="connsiteY2" fmla="*/ 64315 h 772127"/>
                <a:gd name="connsiteX3" fmla="*/ 92031 w 1221758"/>
                <a:gd name="connsiteY3" fmla="*/ 243930 h 772127"/>
                <a:gd name="connsiteX4" fmla="*/ 941115 w 1221758"/>
                <a:gd name="connsiteY4" fmla="*/ 744670 h 772127"/>
                <a:gd name="connsiteX5" fmla="*/ 1202372 w 1221758"/>
                <a:gd name="connsiteY5" fmla="*/ 668471 h 772127"/>
                <a:gd name="connsiteX6" fmla="*/ 1098961 w 1221758"/>
                <a:gd name="connsiteY6" fmla="*/ 314690 h 772127"/>
                <a:gd name="connsiteX0" fmla="*/ 1098961 w 1221758"/>
                <a:gd name="connsiteY0" fmla="*/ 314690 h 784001"/>
                <a:gd name="connsiteX1" fmla="*/ 173673 w 1221758"/>
                <a:gd name="connsiteY1" fmla="*/ 15328 h 784001"/>
                <a:gd name="connsiteX2" fmla="*/ 32158 w 1221758"/>
                <a:gd name="connsiteY2" fmla="*/ 64315 h 784001"/>
                <a:gd name="connsiteX3" fmla="*/ 92031 w 1221758"/>
                <a:gd name="connsiteY3" fmla="*/ 243930 h 784001"/>
                <a:gd name="connsiteX4" fmla="*/ 941115 w 1221758"/>
                <a:gd name="connsiteY4" fmla="*/ 744670 h 784001"/>
                <a:gd name="connsiteX5" fmla="*/ 1202372 w 1221758"/>
                <a:gd name="connsiteY5" fmla="*/ 706571 h 784001"/>
                <a:gd name="connsiteX6" fmla="*/ 1098961 w 1221758"/>
                <a:gd name="connsiteY6" fmla="*/ 314690 h 784001"/>
                <a:gd name="connsiteX0" fmla="*/ 1095776 w 1218573"/>
                <a:gd name="connsiteY0" fmla="*/ 314690 h 773081"/>
                <a:gd name="connsiteX1" fmla="*/ 170488 w 1218573"/>
                <a:gd name="connsiteY1" fmla="*/ 15328 h 773081"/>
                <a:gd name="connsiteX2" fmla="*/ 28973 w 1218573"/>
                <a:gd name="connsiteY2" fmla="*/ 64315 h 773081"/>
                <a:gd name="connsiteX3" fmla="*/ 88846 w 1218573"/>
                <a:gd name="connsiteY3" fmla="*/ 243930 h 773081"/>
                <a:gd name="connsiteX4" fmla="*/ 888944 w 1218573"/>
                <a:gd name="connsiteY4" fmla="*/ 728342 h 773081"/>
                <a:gd name="connsiteX5" fmla="*/ 1199187 w 1218573"/>
                <a:gd name="connsiteY5" fmla="*/ 706571 h 773081"/>
                <a:gd name="connsiteX6" fmla="*/ 1095776 w 1218573"/>
                <a:gd name="connsiteY6" fmla="*/ 314690 h 773081"/>
                <a:gd name="connsiteX0" fmla="*/ 1095776 w 1218573"/>
                <a:gd name="connsiteY0" fmla="*/ 314690 h 757156"/>
                <a:gd name="connsiteX1" fmla="*/ 170488 w 1218573"/>
                <a:gd name="connsiteY1" fmla="*/ 15328 h 757156"/>
                <a:gd name="connsiteX2" fmla="*/ 28973 w 1218573"/>
                <a:gd name="connsiteY2" fmla="*/ 64315 h 757156"/>
                <a:gd name="connsiteX3" fmla="*/ 88846 w 1218573"/>
                <a:gd name="connsiteY3" fmla="*/ 243930 h 757156"/>
                <a:gd name="connsiteX4" fmla="*/ 888944 w 1218573"/>
                <a:gd name="connsiteY4" fmla="*/ 728342 h 757156"/>
                <a:gd name="connsiteX5" fmla="*/ 1199187 w 1218573"/>
                <a:gd name="connsiteY5" fmla="*/ 706571 h 757156"/>
                <a:gd name="connsiteX6" fmla="*/ 1095776 w 1218573"/>
                <a:gd name="connsiteY6" fmla="*/ 314690 h 757156"/>
                <a:gd name="connsiteX0" fmla="*/ 1133876 w 1235706"/>
                <a:gd name="connsiteY0" fmla="*/ 332184 h 758321"/>
                <a:gd name="connsiteX1" fmla="*/ 170488 w 1235706"/>
                <a:gd name="connsiteY1" fmla="*/ 16493 h 758321"/>
                <a:gd name="connsiteX2" fmla="*/ 28973 w 1235706"/>
                <a:gd name="connsiteY2" fmla="*/ 65480 h 758321"/>
                <a:gd name="connsiteX3" fmla="*/ 88846 w 1235706"/>
                <a:gd name="connsiteY3" fmla="*/ 245095 h 758321"/>
                <a:gd name="connsiteX4" fmla="*/ 888944 w 1235706"/>
                <a:gd name="connsiteY4" fmla="*/ 729507 h 758321"/>
                <a:gd name="connsiteX5" fmla="*/ 1199187 w 1235706"/>
                <a:gd name="connsiteY5" fmla="*/ 707736 h 758321"/>
                <a:gd name="connsiteX6" fmla="*/ 1133876 w 1235706"/>
                <a:gd name="connsiteY6" fmla="*/ 332184 h 758321"/>
                <a:gd name="connsiteX0" fmla="*/ 1133876 w 1223530"/>
                <a:gd name="connsiteY0" fmla="*/ 332184 h 758321"/>
                <a:gd name="connsiteX1" fmla="*/ 170488 w 1223530"/>
                <a:gd name="connsiteY1" fmla="*/ 16493 h 758321"/>
                <a:gd name="connsiteX2" fmla="*/ 28973 w 1223530"/>
                <a:gd name="connsiteY2" fmla="*/ 65480 h 758321"/>
                <a:gd name="connsiteX3" fmla="*/ 88846 w 1223530"/>
                <a:gd name="connsiteY3" fmla="*/ 245095 h 758321"/>
                <a:gd name="connsiteX4" fmla="*/ 888944 w 1223530"/>
                <a:gd name="connsiteY4" fmla="*/ 729507 h 758321"/>
                <a:gd name="connsiteX5" fmla="*/ 1199187 w 1223530"/>
                <a:gd name="connsiteY5" fmla="*/ 707736 h 758321"/>
                <a:gd name="connsiteX6" fmla="*/ 1133876 w 1223530"/>
                <a:gd name="connsiteY6" fmla="*/ 332184 h 758321"/>
                <a:gd name="connsiteX0" fmla="*/ 1133876 w 1236716"/>
                <a:gd name="connsiteY0" fmla="*/ 332184 h 754431"/>
                <a:gd name="connsiteX1" fmla="*/ 170488 w 1236716"/>
                <a:gd name="connsiteY1" fmla="*/ 16493 h 754431"/>
                <a:gd name="connsiteX2" fmla="*/ 28973 w 1236716"/>
                <a:gd name="connsiteY2" fmla="*/ 65480 h 754431"/>
                <a:gd name="connsiteX3" fmla="*/ 88846 w 1236716"/>
                <a:gd name="connsiteY3" fmla="*/ 245095 h 754431"/>
                <a:gd name="connsiteX4" fmla="*/ 888944 w 1236716"/>
                <a:gd name="connsiteY4" fmla="*/ 729507 h 754431"/>
                <a:gd name="connsiteX5" fmla="*/ 1220959 w 1236716"/>
                <a:gd name="connsiteY5" fmla="*/ 647865 h 754431"/>
                <a:gd name="connsiteX6" fmla="*/ 1133876 w 1236716"/>
                <a:gd name="connsiteY6" fmla="*/ 332184 h 754431"/>
                <a:gd name="connsiteX0" fmla="*/ 1125534 w 1228374"/>
                <a:gd name="connsiteY0" fmla="*/ 330916 h 753163"/>
                <a:gd name="connsiteX1" fmla="*/ 162146 w 1228374"/>
                <a:gd name="connsiteY1" fmla="*/ 15225 h 753163"/>
                <a:gd name="connsiteX2" fmla="*/ 36959 w 1228374"/>
                <a:gd name="connsiteY2" fmla="*/ 69654 h 753163"/>
                <a:gd name="connsiteX3" fmla="*/ 80504 w 1228374"/>
                <a:gd name="connsiteY3" fmla="*/ 243827 h 753163"/>
                <a:gd name="connsiteX4" fmla="*/ 880602 w 1228374"/>
                <a:gd name="connsiteY4" fmla="*/ 728239 h 753163"/>
                <a:gd name="connsiteX5" fmla="*/ 1212617 w 1228374"/>
                <a:gd name="connsiteY5" fmla="*/ 646597 h 753163"/>
                <a:gd name="connsiteX6" fmla="*/ 1125534 w 1228374"/>
                <a:gd name="connsiteY6" fmla="*/ 330916 h 753163"/>
                <a:gd name="connsiteX0" fmla="*/ 1126803 w 1229643"/>
                <a:gd name="connsiteY0" fmla="*/ 299939 h 722186"/>
                <a:gd name="connsiteX1" fmla="*/ 186548 w 1229643"/>
                <a:gd name="connsiteY1" fmla="*/ 22348 h 722186"/>
                <a:gd name="connsiteX2" fmla="*/ 38228 w 1229643"/>
                <a:gd name="connsiteY2" fmla="*/ 38677 h 722186"/>
                <a:gd name="connsiteX3" fmla="*/ 81773 w 1229643"/>
                <a:gd name="connsiteY3" fmla="*/ 212850 h 722186"/>
                <a:gd name="connsiteX4" fmla="*/ 881871 w 1229643"/>
                <a:gd name="connsiteY4" fmla="*/ 697262 h 722186"/>
                <a:gd name="connsiteX5" fmla="*/ 1213886 w 1229643"/>
                <a:gd name="connsiteY5" fmla="*/ 615620 h 722186"/>
                <a:gd name="connsiteX6" fmla="*/ 1126803 w 1229643"/>
                <a:gd name="connsiteY6" fmla="*/ 299939 h 722186"/>
                <a:gd name="connsiteX0" fmla="*/ 1132405 w 1235245"/>
                <a:gd name="connsiteY0" fmla="*/ 297349 h 719596"/>
                <a:gd name="connsiteX1" fmla="*/ 192150 w 1235245"/>
                <a:gd name="connsiteY1" fmla="*/ 19758 h 719596"/>
                <a:gd name="connsiteX2" fmla="*/ 43830 w 1235245"/>
                <a:gd name="connsiteY2" fmla="*/ 36087 h 719596"/>
                <a:gd name="connsiteX3" fmla="*/ 87375 w 1235245"/>
                <a:gd name="connsiteY3" fmla="*/ 210260 h 719596"/>
                <a:gd name="connsiteX4" fmla="*/ 887473 w 1235245"/>
                <a:gd name="connsiteY4" fmla="*/ 694672 h 719596"/>
                <a:gd name="connsiteX5" fmla="*/ 1219488 w 1235245"/>
                <a:gd name="connsiteY5" fmla="*/ 613030 h 719596"/>
                <a:gd name="connsiteX6" fmla="*/ 1132405 w 1235245"/>
                <a:gd name="connsiteY6" fmla="*/ 297349 h 719596"/>
                <a:gd name="connsiteX0" fmla="*/ 1125017 w 1227857"/>
                <a:gd name="connsiteY0" fmla="*/ 298918 h 721165"/>
                <a:gd name="connsiteX1" fmla="*/ 184762 w 1227857"/>
                <a:gd name="connsiteY1" fmla="*/ 21327 h 721165"/>
                <a:gd name="connsiteX2" fmla="*/ 36442 w 1227857"/>
                <a:gd name="connsiteY2" fmla="*/ 37656 h 721165"/>
                <a:gd name="connsiteX3" fmla="*/ 79987 w 1227857"/>
                <a:gd name="connsiteY3" fmla="*/ 211829 h 721165"/>
                <a:gd name="connsiteX4" fmla="*/ 880085 w 1227857"/>
                <a:gd name="connsiteY4" fmla="*/ 696241 h 721165"/>
                <a:gd name="connsiteX5" fmla="*/ 1212100 w 1227857"/>
                <a:gd name="connsiteY5" fmla="*/ 614599 h 721165"/>
                <a:gd name="connsiteX6" fmla="*/ 1125017 w 1227857"/>
                <a:gd name="connsiteY6" fmla="*/ 298918 h 721165"/>
                <a:gd name="connsiteX0" fmla="*/ 1126803 w 1229643"/>
                <a:gd name="connsiteY0" fmla="*/ 298755 h 723046"/>
                <a:gd name="connsiteX1" fmla="*/ 186548 w 1229643"/>
                <a:gd name="connsiteY1" fmla="*/ 21164 h 723046"/>
                <a:gd name="connsiteX2" fmla="*/ 38228 w 1229643"/>
                <a:gd name="connsiteY2" fmla="*/ 37493 h 723046"/>
                <a:gd name="connsiteX3" fmla="*/ 81773 w 1229643"/>
                <a:gd name="connsiteY3" fmla="*/ 183091 h 723046"/>
                <a:gd name="connsiteX4" fmla="*/ 881871 w 1229643"/>
                <a:gd name="connsiteY4" fmla="*/ 696078 h 723046"/>
                <a:gd name="connsiteX5" fmla="*/ 1213886 w 1229643"/>
                <a:gd name="connsiteY5" fmla="*/ 614436 h 723046"/>
                <a:gd name="connsiteX6" fmla="*/ 1126803 w 1229643"/>
                <a:gd name="connsiteY6" fmla="*/ 298755 h 723046"/>
                <a:gd name="connsiteX0" fmla="*/ 1110789 w 1213629"/>
                <a:gd name="connsiteY0" fmla="*/ 298755 h 723046"/>
                <a:gd name="connsiteX1" fmla="*/ 170534 w 1213629"/>
                <a:gd name="connsiteY1" fmla="*/ 21164 h 723046"/>
                <a:gd name="connsiteX2" fmla="*/ 22214 w 1213629"/>
                <a:gd name="connsiteY2" fmla="*/ 37493 h 723046"/>
                <a:gd name="connsiteX3" fmla="*/ 65759 w 1213629"/>
                <a:gd name="connsiteY3" fmla="*/ 183091 h 723046"/>
                <a:gd name="connsiteX4" fmla="*/ 865857 w 1213629"/>
                <a:gd name="connsiteY4" fmla="*/ 696078 h 723046"/>
                <a:gd name="connsiteX5" fmla="*/ 1197872 w 1213629"/>
                <a:gd name="connsiteY5" fmla="*/ 614436 h 723046"/>
                <a:gd name="connsiteX6" fmla="*/ 1110789 w 1213629"/>
                <a:gd name="connsiteY6" fmla="*/ 298755 h 723046"/>
                <a:gd name="connsiteX0" fmla="*/ 1101693 w 1204533"/>
                <a:gd name="connsiteY0" fmla="*/ 298755 h 723046"/>
                <a:gd name="connsiteX1" fmla="*/ 161438 w 1204533"/>
                <a:gd name="connsiteY1" fmla="*/ 21164 h 723046"/>
                <a:gd name="connsiteX2" fmla="*/ 13118 w 1204533"/>
                <a:gd name="connsiteY2" fmla="*/ 37493 h 723046"/>
                <a:gd name="connsiteX3" fmla="*/ 56663 w 1204533"/>
                <a:gd name="connsiteY3" fmla="*/ 183091 h 723046"/>
                <a:gd name="connsiteX4" fmla="*/ 856761 w 1204533"/>
                <a:gd name="connsiteY4" fmla="*/ 696078 h 723046"/>
                <a:gd name="connsiteX5" fmla="*/ 1188776 w 1204533"/>
                <a:gd name="connsiteY5" fmla="*/ 614436 h 723046"/>
                <a:gd name="connsiteX6" fmla="*/ 1101693 w 1204533"/>
                <a:gd name="connsiteY6" fmla="*/ 298755 h 723046"/>
                <a:gd name="connsiteX0" fmla="*/ 1097848 w 1200688"/>
                <a:gd name="connsiteY0" fmla="*/ 298755 h 723046"/>
                <a:gd name="connsiteX1" fmla="*/ 157593 w 1200688"/>
                <a:gd name="connsiteY1" fmla="*/ 21164 h 723046"/>
                <a:gd name="connsiteX2" fmla="*/ 9273 w 1200688"/>
                <a:gd name="connsiteY2" fmla="*/ 37493 h 723046"/>
                <a:gd name="connsiteX3" fmla="*/ 52818 w 1200688"/>
                <a:gd name="connsiteY3" fmla="*/ 183091 h 723046"/>
                <a:gd name="connsiteX4" fmla="*/ 852916 w 1200688"/>
                <a:gd name="connsiteY4" fmla="*/ 696078 h 723046"/>
                <a:gd name="connsiteX5" fmla="*/ 1184931 w 1200688"/>
                <a:gd name="connsiteY5" fmla="*/ 614436 h 723046"/>
                <a:gd name="connsiteX6" fmla="*/ 1097848 w 1200688"/>
                <a:gd name="connsiteY6" fmla="*/ 298755 h 723046"/>
                <a:gd name="connsiteX0" fmla="*/ 1097848 w 1200688"/>
                <a:gd name="connsiteY0" fmla="*/ 299421 h 723712"/>
                <a:gd name="connsiteX1" fmla="*/ 157593 w 1200688"/>
                <a:gd name="connsiteY1" fmla="*/ 21830 h 723712"/>
                <a:gd name="connsiteX2" fmla="*/ 9273 w 1200688"/>
                <a:gd name="connsiteY2" fmla="*/ 38159 h 723712"/>
                <a:gd name="connsiteX3" fmla="*/ 52818 w 1200688"/>
                <a:gd name="connsiteY3" fmla="*/ 183757 h 723712"/>
                <a:gd name="connsiteX4" fmla="*/ 852916 w 1200688"/>
                <a:gd name="connsiteY4" fmla="*/ 696744 h 723712"/>
                <a:gd name="connsiteX5" fmla="*/ 1184931 w 1200688"/>
                <a:gd name="connsiteY5" fmla="*/ 615102 h 723712"/>
                <a:gd name="connsiteX6" fmla="*/ 1097848 w 1200688"/>
                <a:gd name="connsiteY6" fmla="*/ 299421 h 723712"/>
                <a:gd name="connsiteX0" fmla="*/ 1097848 w 1200688"/>
                <a:gd name="connsiteY0" fmla="*/ 285692 h 709983"/>
                <a:gd name="connsiteX1" fmla="*/ 157593 w 1200688"/>
                <a:gd name="connsiteY1" fmla="*/ 8101 h 709983"/>
                <a:gd name="connsiteX2" fmla="*/ 9273 w 1200688"/>
                <a:gd name="connsiteY2" fmla="*/ 24430 h 709983"/>
                <a:gd name="connsiteX3" fmla="*/ 52818 w 1200688"/>
                <a:gd name="connsiteY3" fmla="*/ 170028 h 709983"/>
                <a:gd name="connsiteX4" fmla="*/ 852916 w 1200688"/>
                <a:gd name="connsiteY4" fmla="*/ 683015 h 709983"/>
                <a:gd name="connsiteX5" fmla="*/ 1184931 w 1200688"/>
                <a:gd name="connsiteY5" fmla="*/ 601373 h 709983"/>
                <a:gd name="connsiteX6" fmla="*/ 1097848 w 1200688"/>
                <a:gd name="connsiteY6" fmla="*/ 285692 h 709983"/>
                <a:gd name="connsiteX0" fmla="*/ 1097848 w 1200688"/>
                <a:gd name="connsiteY0" fmla="*/ 277938 h 702229"/>
                <a:gd name="connsiteX1" fmla="*/ 157593 w 1200688"/>
                <a:gd name="connsiteY1" fmla="*/ 347 h 702229"/>
                <a:gd name="connsiteX2" fmla="*/ 9273 w 1200688"/>
                <a:gd name="connsiteY2" fmla="*/ 16676 h 702229"/>
                <a:gd name="connsiteX3" fmla="*/ 52818 w 1200688"/>
                <a:gd name="connsiteY3" fmla="*/ 162274 h 702229"/>
                <a:gd name="connsiteX4" fmla="*/ 852916 w 1200688"/>
                <a:gd name="connsiteY4" fmla="*/ 675261 h 702229"/>
                <a:gd name="connsiteX5" fmla="*/ 1184931 w 1200688"/>
                <a:gd name="connsiteY5" fmla="*/ 593619 h 702229"/>
                <a:gd name="connsiteX6" fmla="*/ 1097848 w 1200688"/>
                <a:gd name="connsiteY6" fmla="*/ 277938 h 702229"/>
                <a:gd name="connsiteX0" fmla="*/ 1097848 w 1200688"/>
                <a:gd name="connsiteY0" fmla="*/ 292217 h 716508"/>
                <a:gd name="connsiteX1" fmla="*/ 157593 w 1200688"/>
                <a:gd name="connsiteY1" fmla="*/ 14626 h 716508"/>
                <a:gd name="connsiteX2" fmla="*/ 9273 w 1200688"/>
                <a:gd name="connsiteY2" fmla="*/ 30955 h 716508"/>
                <a:gd name="connsiteX3" fmla="*/ 52818 w 1200688"/>
                <a:gd name="connsiteY3" fmla="*/ 176553 h 716508"/>
                <a:gd name="connsiteX4" fmla="*/ 852916 w 1200688"/>
                <a:gd name="connsiteY4" fmla="*/ 689540 h 716508"/>
                <a:gd name="connsiteX5" fmla="*/ 1184931 w 1200688"/>
                <a:gd name="connsiteY5" fmla="*/ 607898 h 716508"/>
                <a:gd name="connsiteX6" fmla="*/ 1097848 w 1200688"/>
                <a:gd name="connsiteY6" fmla="*/ 292217 h 716508"/>
                <a:gd name="connsiteX0" fmla="*/ 1111948 w 1214788"/>
                <a:gd name="connsiteY0" fmla="*/ 299931 h 724222"/>
                <a:gd name="connsiteX1" fmla="*/ 171693 w 1214788"/>
                <a:gd name="connsiteY1" fmla="*/ 22340 h 724222"/>
                <a:gd name="connsiteX2" fmla="*/ 57391 w 1214788"/>
                <a:gd name="connsiteY2" fmla="*/ 37308 h 724222"/>
                <a:gd name="connsiteX3" fmla="*/ 66918 w 1214788"/>
                <a:gd name="connsiteY3" fmla="*/ 184267 h 724222"/>
                <a:gd name="connsiteX4" fmla="*/ 867016 w 1214788"/>
                <a:gd name="connsiteY4" fmla="*/ 697254 h 724222"/>
                <a:gd name="connsiteX5" fmla="*/ 1199031 w 1214788"/>
                <a:gd name="connsiteY5" fmla="*/ 615612 h 724222"/>
                <a:gd name="connsiteX6" fmla="*/ 1111948 w 1214788"/>
                <a:gd name="connsiteY6" fmla="*/ 299931 h 724222"/>
                <a:gd name="connsiteX0" fmla="*/ 1080233 w 1183073"/>
                <a:gd name="connsiteY0" fmla="*/ 301253 h 722239"/>
                <a:gd name="connsiteX1" fmla="*/ 139978 w 1183073"/>
                <a:gd name="connsiteY1" fmla="*/ 23662 h 722239"/>
                <a:gd name="connsiteX2" fmla="*/ 25676 w 1183073"/>
                <a:gd name="connsiteY2" fmla="*/ 38630 h 722239"/>
                <a:gd name="connsiteX3" fmla="*/ 82828 w 1183073"/>
                <a:gd name="connsiteY3" fmla="*/ 231853 h 722239"/>
                <a:gd name="connsiteX4" fmla="*/ 835301 w 1183073"/>
                <a:gd name="connsiteY4" fmla="*/ 698576 h 722239"/>
                <a:gd name="connsiteX5" fmla="*/ 1167316 w 1183073"/>
                <a:gd name="connsiteY5" fmla="*/ 616934 h 722239"/>
                <a:gd name="connsiteX6" fmla="*/ 1080233 w 1183073"/>
                <a:gd name="connsiteY6" fmla="*/ 301253 h 722239"/>
                <a:gd name="connsiteX0" fmla="*/ 1088383 w 1191223"/>
                <a:gd name="connsiteY0" fmla="*/ 281104 h 702090"/>
                <a:gd name="connsiteX1" fmla="*/ 278757 w 1191223"/>
                <a:gd name="connsiteY1" fmla="*/ 37531 h 702090"/>
                <a:gd name="connsiteX2" fmla="*/ 33826 w 1191223"/>
                <a:gd name="connsiteY2" fmla="*/ 18481 h 702090"/>
                <a:gd name="connsiteX3" fmla="*/ 90978 w 1191223"/>
                <a:gd name="connsiteY3" fmla="*/ 211704 h 702090"/>
                <a:gd name="connsiteX4" fmla="*/ 843451 w 1191223"/>
                <a:gd name="connsiteY4" fmla="*/ 678427 h 702090"/>
                <a:gd name="connsiteX5" fmla="*/ 1175466 w 1191223"/>
                <a:gd name="connsiteY5" fmla="*/ 596785 h 702090"/>
                <a:gd name="connsiteX6" fmla="*/ 1088383 w 1191223"/>
                <a:gd name="connsiteY6" fmla="*/ 281104 h 702090"/>
                <a:gd name="connsiteX0" fmla="*/ 1088383 w 1191223"/>
                <a:gd name="connsiteY0" fmla="*/ 284190 h 705176"/>
                <a:gd name="connsiteX1" fmla="*/ 278757 w 1191223"/>
                <a:gd name="connsiteY1" fmla="*/ 40617 h 705176"/>
                <a:gd name="connsiteX2" fmla="*/ 33826 w 1191223"/>
                <a:gd name="connsiteY2" fmla="*/ 21567 h 705176"/>
                <a:gd name="connsiteX3" fmla="*/ 90978 w 1191223"/>
                <a:gd name="connsiteY3" fmla="*/ 214790 h 705176"/>
                <a:gd name="connsiteX4" fmla="*/ 843451 w 1191223"/>
                <a:gd name="connsiteY4" fmla="*/ 681513 h 705176"/>
                <a:gd name="connsiteX5" fmla="*/ 1175466 w 1191223"/>
                <a:gd name="connsiteY5" fmla="*/ 599871 h 705176"/>
                <a:gd name="connsiteX6" fmla="*/ 1088383 w 1191223"/>
                <a:gd name="connsiteY6" fmla="*/ 284190 h 705176"/>
                <a:gd name="connsiteX0" fmla="*/ 1069333 w 1185977"/>
                <a:gd name="connsiteY0" fmla="*/ 305446 h 703300"/>
                <a:gd name="connsiteX1" fmla="*/ 278757 w 1185977"/>
                <a:gd name="connsiteY1" fmla="*/ 38741 h 703300"/>
                <a:gd name="connsiteX2" fmla="*/ 33826 w 1185977"/>
                <a:gd name="connsiteY2" fmla="*/ 19691 h 703300"/>
                <a:gd name="connsiteX3" fmla="*/ 90978 w 1185977"/>
                <a:gd name="connsiteY3" fmla="*/ 212914 h 703300"/>
                <a:gd name="connsiteX4" fmla="*/ 843451 w 1185977"/>
                <a:gd name="connsiteY4" fmla="*/ 679637 h 703300"/>
                <a:gd name="connsiteX5" fmla="*/ 1175466 w 1185977"/>
                <a:gd name="connsiteY5" fmla="*/ 597995 h 703300"/>
                <a:gd name="connsiteX6" fmla="*/ 1069333 w 1185977"/>
                <a:gd name="connsiteY6" fmla="*/ 305446 h 703300"/>
                <a:gd name="connsiteX0" fmla="*/ 1069333 w 1185977"/>
                <a:gd name="connsiteY0" fmla="*/ 305446 h 703300"/>
                <a:gd name="connsiteX1" fmla="*/ 278757 w 1185977"/>
                <a:gd name="connsiteY1" fmla="*/ 38741 h 703300"/>
                <a:gd name="connsiteX2" fmla="*/ 33826 w 1185977"/>
                <a:gd name="connsiteY2" fmla="*/ 19691 h 703300"/>
                <a:gd name="connsiteX3" fmla="*/ 90978 w 1185977"/>
                <a:gd name="connsiteY3" fmla="*/ 212914 h 703300"/>
                <a:gd name="connsiteX4" fmla="*/ 843451 w 1185977"/>
                <a:gd name="connsiteY4" fmla="*/ 679637 h 703300"/>
                <a:gd name="connsiteX5" fmla="*/ 1175466 w 1185977"/>
                <a:gd name="connsiteY5" fmla="*/ 597995 h 703300"/>
                <a:gd name="connsiteX6" fmla="*/ 1069333 w 1185977"/>
                <a:gd name="connsiteY6" fmla="*/ 305446 h 703300"/>
                <a:gd name="connsiteX0" fmla="*/ 1069333 w 1182875"/>
                <a:gd name="connsiteY0" fmla="*/ 305446 h 703300"/>
                <a:gd name="connsiteX1" fmla="*/ 278757 w 1182875"/>
                <a:gd name="connsiteY1" fmla="*/ 38741 h 703300"/>
                <a:gd name="connsiteX2" fmla="*/ 33826 w 1182875"/>
                <a:gd name="connsiteY2" fmla="*/ 19691 h 703300"/>
                <a:gd name="connsiteX3" fmla="*/ 90978 w 1182875"/>
                <a:gd name="connsiteY3" fmla="*/ 212914 h 703300"/>
                <a:gd name="connsiteX4" fmla="*/ 843451 w 1182875"/>
                <a:gd name="connsiteY4" fmla="*/ 679637 h 703300"/>
                <a:gd name="connsiteX5" fmla="*/ 1175466 w 1182875"/>
                <a:gd name="connsiteY5" fmla="*/ 597995 h 703300"/>
                <a:gd name="connsiteX6" fmla="*/ 1069333 w 1182875"/>
                <a:gd name="connsiteY6" fmla="*/ 305446 h 703300"/>
                <a:gd name="connsiteX0" fmla="*/ 1069333 w 1184971"/>
                <a:gd name="connsiteY0" fmla="*/ 305446 h 703300"/>
                <a:gd name="connsiteX1" fmla="*/ 278757 w 1184971"/>
                <a:gd name="connsiteY1" fmla="*/ 38741 h 703300"/>
                <a:gd name="connsiteX2" fmla="*/ 33826 w 1184971"/>
                <a:gd name="connsiteY2" fmla="*/ 19691 h 703300"/>
                <a:gd name="connsiteX3" fmla="*/ 90978 w 1184971"/>
                <a:gd name="connsiteY3" fmla="*/ 212914 h 703300"/>
                <a:gd name="connsiteX4" fmla="*/ 843451 w 1184971"/>
                <a:gd name="connsiteY4" fmla="*/ 679637 h 703300"/>
                <a:gd name="connsiteX5" fmla="*/ 1175466 w 1184971"/>
                <a:gd name="connsiteY5" fmla="*/ 597995 h 703300"/>
                <a:gd name="connsiteX6" fmla="*/ 1069333 w 1184971"/>
                <a:gd name="connsiteY6" fmla="*/ 305446 h 703300"/>
                <a:gd name="connsiteX0" fmla="*/ 1069333 w 1184971"/>
                <a:gd name="connsiteY0" fmla="*/ 305446 h 705026"/>
                <a:gd name="connsiteX1" fmla="*/ 278757 w 1184971"/>
                <a:gd name="connsiteY1" fmla="*/ 38741 h 705026"/>
                <a:gd name="connsiteX2" fmla="*/ 33826 w 1184971"/>
                <a:gd name="connsiteY2" fmla="*/ 19691 h 705026"/>
                <a:gd name="connsiteX3" fmla="*/ 90978 w 1184971"/>
                <a:gd name="connsiteY3" fmla="*/ 212914 h 705026"/>
                <a:gd name="connsiteX4" fmla="*/ 843451 w 1184971"/>
                <a:gd name="connsiteY4" fmla="*/ 679637 h 705026"/>
                <a:gd name="connsiteX5" fmla="*/ 1175466 w 1184971"/>
                <a:gd name="connsiteY5" fmla="*/ 597995 h 705026"/>
                <a:gd name="connsiteX6" fmla="*/ 1069333 w 1184971"/>
                <a:gd name="connsiteY6" fmla="*/ 305446 h 705026"/>
                <a:gd name="connsiteX0" fmla="*/ 1069333 w 1189749"/>
                <a:gd name="connsiteY0" fmla="*/ 305446 h 705026"/>
                <a:gd name="connsiteX1" fmla="*/ 278757 w 1189749"/>
                <a:gd name="connsiteY1" fmla="*/ 38741 h 705026"/>
                <a:gd name="connsiteX2" fmla="*/ 33826 w 1189749"/>
                <a:gd name="connsiteY2" fmla="*/ 19691 h 705026"/>
                <a:gd name="connsiteX3" fmla="*/ 90978 w 1189749"/>
                <a:gd name="connsiteY3" fmla="*/ 212914 h 705026"/>
                <a:gd name="connsiteX4" fmla="*/ 843451 w 1189749"/>
                <a:gd name="connsiteY4" fmla="*/ 679637 h 705026"/>
                <a:gd name="connsiteX5" fmla="*/ 1175466 w 1189749"/>
                <a:gd name="connsiteY5" fmla="*/ 597995 h 705026"/>
                <a:gd name="connsiteX6" fmla="*/ 1069333 w 1189749"/>
                <a:gd name="connsiteY6" fmla="*/ 305446 h 705026"/>
                <a:gd name="connsiteX0" fmla="*/ 1100629 w 1198646"/>
                <a:gd name="connsiteY0" fmla="*/ 329841 h 706289"/>
                <a:gd name="connsiteX1" fmla="*/ 278757 w 1198646"/>
                <a:gd name="connsiteY1" fmla="*/ 40004 h 706289"/>
                <a:gd name="connsiteX2" fmla="*/ 33826 w 1198646"/>
                <a:gd name="connsiteY2" fmla="*/ 20954 h 706289"/>
                <a:gd name="connsiteX3" fmla="*/ 90978 w 1198646"/>
                <a:gd name="connsiteY3" fmla="*/ 214177 h 706289"/>
                <a:gd name="connsiteX4" fmla="*/ 843451 w 1198646"/>
                <a:gd name="connsiteY4" fmla="*/ 680900 h 706289"/>
                <a:gd name="connsiteX5" fmla="*/ 1175466 w 1198646"/>
                <a:gd name="connsiteY5" fmla="*/ 599258 h 706289"/>
                <a:gd name="connsiteX6" fmla="*/ 1100629 w 1198646"/>
                <a:gd name="connsiteY6" fmla="*/ 329841 h 706289"/>
                <a:gd name="connsiteX0" fmla="*/ 1100629 w 1193457"/>
                <a:gd name="connsiteY0" fmla="*/ 329841 h 706289"/>
                <a:gd name="connsiteX1" fmla="*/ 278757 w 1193457"/>
                <a:gd name="connsiteY1" fmla="*/ 40004 h 706289"/>
                <a:gd name="connsiteX2" fmla="*/ 33826 w 1193457"/>
                <a:gd name="connsiteY2" fmla="*/ 20954 h 706289"/>
                <a:gd name="connsiteX3" fmla="*/ 90978 w 1193457"/>
                <a:gd name="connsiteY3" fmla="*/ 214177 h 706289"/>
                <a:gd name="connsiteX4" fmla="*/ 843451 w 1193457"/>
                <a:gd name="connsiteY4" fmla="*/ 680900 h 706289"/>
                <a:gd name="connsiteX5" fmla="*/ 1175466 w 1193457"/>
                <a:gd name="connsiteY5" fmla="*/ 599258 h 706289"/>
                <a:gd name="connsiteX6" fmla="*/ 1100629 w 1193457"/>
                <a:gd name="connsiteY6" fmla="*/ 329841 h 706289"/>
                <a:gd name="connsiteX0" fmla="*/ 1100629 w 1193457"/>
                <a:gd name="connsiteY0" fmla="*/ 329841 h 706289"/>
                <a:gd name="connsiteX1" fmla="*/ 278757 w 1193457"/>
                <a:gd name="connsiteY1" fmla="*/ 40004 h 706289"/>
                <a:gd name="connsiteX2" fmla="*/ 33826 w 1193457"/>
                <a:gd name="connsiteY2" fmla="*/ 20954 h 706289"/>
                <a:gd name="connsiteX3" fmla="*/ 90978 w 1193457"/>
                <a:gd name="connsiteY3" fmla="*/ 214177 h 706289"/>
                <a:gd name="connsiteX4" fmla="*/ 843451 w 1193457"/>
                <a:gd name="connsiteY4" fmla="*/ 680900 h 706289"/>
                <a:gd name="connsiteX5" fmla="*/ 1175466 w 1193457"/>
                <a:gd name="connsiteY5" fmla="*/ 599258 h 706289"/>
                <a:gd name="connsiteX6" fmla="*/ 1100629 w 1193457"/>
                <a:gd name="connsiteY6" fmla="*/ 329841 h 706289"/>
                <a:gd name="connsiteX0" fmla="*/ 1100629 w 1193457"/>
                <a:gd name="connsiteY0" fmla="*/ 329841 h 706289"/>
                <a:gd name="connsiteX1" fmla="*/ 278757 w 1193457"/>
                <a:gd name="connsiteY1" fmla="*/ 40004 h 706289"/>
                <a:gd name="connsiteX2" fmla="*/ 33826 w 1193457"/>
                <a:gd name="connsiteY2" fmla="*/ 20954 h 706289"/>
                <a:gd name="connsiteX3" fmla="*/ 90978 w 1193457"/>
                <a:gd name="connsiteY3" fmla="*/ 214177 h 706289"/>
                <a:gd name="connsiteX4" fmla="*/ 843451 w 1193457"/>
                <a:gd name="connsiteY4" fmla="*/ 680900 h 706289"/>
                <a:gd name="connsiteX5" fmla="*/ 1175466 w 1193457"/>
                <a:gd name="connsiteY5" fmla="*/ 599258 h 706289"/>
                <a:gd name="connsiteX6" fmla="*/ 1100629 w 1193457"/>
                <a:gd name="connsiteY6" fmla="*/ 329841 h 706289"/>
                <a:gd name="connsiteX0" fmla="*/ 1100629 w 1190661"/>
                <a:gd name="connsiteY0" fmla="*/ 329841 h 706289"/>
                <a:gd name="connsiteX1" fmla="*/ 278757 w 1190661"/>
                <a:gd name="connsiteY1" fmla="*/ 40004 h 706289"/>
                <a:gd name="connsiteX2" fmla="*/ 33826 w 1190661"/>
                <a:gd name="connsiteY2" fmla="*/ 20954 h 706289"/>
                <a:gd name="connsiteX3" fmla="*/ 90978 w 1190661"/>
                <a:gd name="connsiteY3" fmla="*/ 214177 h 706289"/>
                <a:gd name="connsiteX4" fmla="*/ 843451 w 1190661"/>
                <a:gd name="connsiteY4" fmla="*/ 680900 h 706289"/>
                <a:gd name="connsiteX5" fmla="*/ 1175466 w 1190661"/>
                <a:gd name="connsiteY5" fmla="*/ 599258 h 706289"/>
                <a:gd name="connsiteX6" fmla="*/ 1100629 w 1190661"/>
                <a:gd name="connsiteY6" fmla="*/ 329841 h 706289"/>
                <a:gd name="connsiteX0" fmla="*/ 1125122 w 1198353"/>
                <a:gd name="connsiteY0" fmla="*/ 357165 h 707760"/>
                <a:gd name="connsiteX1" fmla="*/ 278757 w 1198353"/>
                <a:gd name="connsiteY1" fmla="*/ 41475 h 707760"/>
                <a:gd name="connsiteX2" fmla="*/ 33826 w 1198353"/>
                <a:gd name="connsiteY2" fmla="*/ 22425 h 707760"/>
                <a:gd name="connsiteX3" fmla="*/ 90978 w 1198353"/>
                <a:gd name="connsiteY3" fmla="*/ 215648 h 707760"/>
                <a:gd name="connsiteX4" fmla="*/ 843451 w 1198353"/>
                <a:gd name="connsiteY4" fmla="*/ 682371 h 707760"/>
                <a:gd name="connsiteX5" fmla="*/ 1175466 w 1198353"/>
                <a:gd name="connsiteY5" fmla="*/ 600729 h 707760"/>
                <a:gd name="connsiteX6" fmla="*/ 1125122 w 1198353"/>
                <a:gd name="connsiteY6" fmla="*/ 357165 h 707760"/>
                <a:gd name="connsiteX0" fmla="*/ 1125122 w 1187891"/>
                <a:gd name="connsiteY0" fmla="*/ 357165 h 704450"/>
                <a:gd name="connsiteX1" fmla="*/ 278757 w 1187891"/>
                <a:gd name="connsiteY1" fmla="*/ 41475 h 704450"/>
                <a:gd name="connsiteX2" fmla="*/ 33826 w 1187891"/>
                <a:gd name="connsiteY2" fmla="*/ 22425 h 704450"/>
                <a:gd name="connsiteX3" fmla="*/ 90978 w 1187891"/>
                <a:gd name="connsiteY3" fmla="*/ 215648 h 704450"/>
                <a:gd name="connsiteX4" fmla="*/ 843451 w 1187891"/>
                <a:gd name="connsiteY4" fmla="*/ 682371 h 704450"/>
                <a:gd name="connsiteX5" fmla="*/ 1156416 w 1187891"/>
                <a:gd name="connsiteY5" fmla="*/ 587122 h 704450"/>
                <a:gd name="connsiteX6" fmla="*/ 1125122 w 1187891"/>
                <a:gd name="connsiteY6" fmla="*/ 357165 h 704450"/>
                <a:gd name="connsiteX0" fmla="*/ 1091104 w 1174173"/>
                <a:gd name="connsiteY0" fmla="*/ 324097 h 702678"/>
                <a:gd name="connsiteX1" fmla="*/ 278757 w 1174173"/>
                <a:gd name="connsiteY1" fmla="*/ 39703 h 702678"/>
                <a:gd name="connsiteX2" fmla="*/ 33826 w 1174173"/>
                <a:gd name="connsiteY2" fmla="*/ 20653 h 702678"/>
                <a:gd name="connsiteX3" fmla="*/ 90978 w 1174173"/>
                <a:gd name="connsiteY3" fmla="*/ 213876 h 702678"/>
                <a:gd name="connsiteX4" fmla="*/ 843451 w 1174173"/>
                <a:gd name="connsiteY4" fmla="*/ 680599 h 702678"/>
                <a:gd name="connsiteX5" fmla="*/ 1156416 w 1174173"/>
                <a:gd name="connsiteY5" fmla="*/ 585350 h 702678"/>
                <a:gd name="connsiteX6" fmla="*/ 1091104 w 1174173"/>
                <a:gd name="connsiteY6" fmla="*/ 324097 h 702678"/>
                <a:gd name="connsiteX0" fmla="*/ 1091104 w 1178634"/>
                <a:gd name="connsiteY0" fmla="*/ 324097 h 702678"/>
                <a:gd name="connsiteX1" fmla="*/ 278757 w 1178634"/>
                <a:gd name="connsiteY1" fmla="*/ 39703 h 702678"/>
                <a:gd name="connsiteX2" fmla="*/ 33826 w 1178634"/>
                <a:gd name="connsiteY2" fmla="*/ 20653 h 702678"/>
                <a:gd name="connsiteX3" fmla="*/ 90978 w 1178634"/>
                <a:gd name="connsiteY3" fmla="*/ 213876 h 702678"/>
                <a:gd name="connsiteX4" fmla="*/ 843451 w 1178634"/>
                <a:gd name="connsiteY4" fmla="*/ 680599 h 702678"/>
                <a:gd name="connsiteX5" fmla="*/ 1156416 w 1178634"/>
                <a:gd name="connsiteY5" fmla="*/ 585350 h 702678"/>
                <a:gd name="connsiteX6" fmla="*/ 1091104 w 1178634"/>
                <a:gd name="connsiteY6" fmla="*/ 324097 h 702678"/>
                <a:gd name="connsiteX0" fmla="*/ 1091104 w 1185123"/>
                <a:gd name="connsiteY0" fmla="*/ 324097 h 702678"/>
                <a:gd name="connsiteX1" fmla="*/ 278757 w 1185123"/>
                <a:gd name="connsiteY1" fmla="*/ 39703 h 702678"/>
                <a:gd name="connsiteX2" fmla="*/ 33826 w 1185123"/>
                <a:gd name="connsiteY2" fmla="*/ 20653 h 702678"/>
                <a:gd name="connsiteX3" fmla="*/ 90978 w 1185123"/>
                <a:gd name="connsiteY3" fmla="*/ 213876 h 702678"/>
                <a:gd name="connsiteX4" fmla="*/ 843451 w 1185123"/>
                <a:gd name="connsiteY4" fmla="*/ 680599 h 702678"/>
                <a:gd name="connsiteX5" fmla="*/ 1156416 w 1185123"/>
                <a:gd name="connsiteY5" fmla="*/ 585350 h 702678"/>
                <a:gd name="connsiteX6" fmla="*/ 1091104 w 1185123"/>
                <a:gd name="connsiteY6" fmla="*/ 324097 h 702678"/>
                <a:gd name="connsiteX0" fmla="*/ 1091104 w 1181553"/>
                <a:gd name="connsiteY0" fmla="*/ 324097 h 702678"/>
                <a:gd name="connsiteX1" fmla="*/ 278757 w 1181553"/>
                <a:gd name="connsiteY1" fmla="*/ 39703 h 702678"/>
                <a:gd name="connsiteX2" fmla="*/ 33826 w 1181553"/>
                <a:gd name="connsiteY2" fmla="*/ 20653 h 702678"/>
                <a:gd name="connsiteX3" fmla="*/ 90978 w 1181553"/>
                <a:gd name="connsiteY3" fmla="*/ 213876 h 702678"/>
                <a:gd name="connsiteX4" fmla="*/ 843451 w 1181553"/>
                <a:gd name="connsiteY4" fmla="*/ 680599 h 702678"/>
                <a:gd name="connsiteX5" fmla="*/ 1156416 w 1181553"/>
                <a:gd name="connsiteY5" fmla="*/ 585350 h 702678"/>
                <a:gd name="connsiteX6" fmla="*/ 1091104 w 1181553"/>
                <a:gd name="connsiteY6" fmla="*/ 324097 h 702678"/>
                <a:gd name="connsiteX0" fmla="*/ 1091104 w 1186049"/>
                <a:gd name="connsiteY0" fmla="*/ 324097 h 702678"/>
                <a:gd name="connsiteX1" fmla="*/ 278757 w 1186049"/>
                <a:gd name="connsiteY1" fmla="*/ 39703 h 702678"/>
                <a:gd name="connsiteX2" fmla="*/ 33826 w 1186049"/>
                <a:gd name="connsiteY2" fmla="*/ 20653 h 702678"/>
                <a:gd name="connsiteX3" fmla="*/ 90978 w 1186049"/>
                <a:gd name="connsiteY3" fmla="*/ 213876 h 702678"/>
                <a:gd name="connsiteX4" fmla="*/ 843451 w 1186049"/>
                <a:gd name="connsiteY4" fmla="*/ 680599 h 702678"/>
                <a:gd name="connsiteX5" fmla="*/ 1156416 w 1186049"/>
                <a:gd name="connsiteY5" fmla="*/ 585350 h 702678"/>
                <a:gd name="connsiteX6" fmla="*/ 1091104 w 1186049"/>
                <a:gd name="connsiteY6" fmla="*/ 324097 h 702678"/>
                <a:gd name="connsiteX0" fmla="*/ 1004018 w 1165054"/>
                <a:gd name="connsiteY0" fmla="*/ 271097 h 700025"/>
                <a:gd name="connsiteX1" fmla="*/ 278757 w 1165054"/>
                <a:gd name="connsiteY1" fmla="*/ 37050 h 700025"/>
                <a:gd name="connsiteX2" fmla="*/ 33826 w 1165054"/>
                <a:gd name="connsiteY2" fmla="*/ 18000 h 700025"/>
                <a:gd name="connsiteX3" fmla="*/ 90978 w 1165054"/>
                <a:gd name="connsiteY3" fmla="*/ 211223 h 700025"/>
                <a:gd name="connsiteX4" fmla="*/ 843451 w 1165054"/>
                <a:gd name="connsiteY4" fmla="*/ 677946 h 700025"/>
                <a:gd name="connsiteX5" fmla="*/ 1156416 w 1165054"/>
                <a:gd name="connsiteY5" fmla="*/ 582697 h 700025"/>
                <a:gd name="connsiteX6" fmla="*/ 1004018 w 1165054"/>
                <a:gd name="connsiteY6" fmla="*/ 271097 h 700025"/>
                <a:gd name="connsiteX0" fmla="*/ 1004018 w 1172275"/>
                <a:gd name="connsiteY0" fmla="*/ 271097 h 700025"/>
                <a:gd name="connsiteX1" fmla="*/ 278757 w 1172275"/>
                <a:gd name="connsiteY1" fmla="*/ 37050 h 700025"/>
                <a:gd name="connsiteX2" fmla="*/ 33826 w 1172275"/>
                <a:gd name="connsiteY2" fmla="*/ 18000 h 700025"/>
                <a:gd name="connsiteX3" fmla="*/ 90978 w 1172275"/>
                <a:gd name="connsiteY3" fmla="*/ 211223 h 700025"/>
                <a:gd name="connsiteX4" fmla="*/ 843451 w 1172275"/>
                <a:gd name="connsiteY4" fmla="*/ 677946 h 700025"/>
                <a:gd name="connsiteX5" fmla="*/ 1156416 w 1172275"/>
                <a:gd name="connsiteY5" fmla="*/ 582697 h 700025"/>
                <a:gd name="connsiteX6" fmla="*/ 1004018 w 1172275"/>
                <a:gd name="connsiteY6" fmla="*/ 271097 h 700025"/>
                <a:gd name="connsiteX0" fmla="*/ 1004018 w 1174186"/>
                <a:gd name="connsiteY0" fmla="*/ 271097 h 700025"/>
                <a:gd name="connsiteX1" fmla="*/ 278757 w 1174186"/>
                <a:gd name="connsiteY1" fmla="*/ 37050 h 700025"/>
                <a:gd name="connsiteX2" fmla="*/ 33826 w 1174186"/>
                <a:gd name="connsiteY2" fmla="*/ 18000 h 700025"/>
                <a:gd name="connsiteX3" fmla="*/ 90978 w 1174186"/>
                <a:gd name="connsiteY3" fmla="*/ 211223 h 700025"/>
                <a:gd name="connsiteX4" fmla="*/ 843451 w 1174186"/>
                <a:gd name="connsiteY4" fmla="*/ 677946 h 700025"/>
                <a:gd name="connsiteX5" fmla="*/ 1156416 w 1174186"/>
                <a:gd name="connsiteY5" fmla="*/ 582697 h 700025"/>
                <a:gd name="connsiteX6" fmla="*/ 1004018 w 1174186"/>
                <a:gd name="connsiteY6" fmla="*/ 271097 h 700025"/>
                <a:gd name="connsiteX0" fmla="*/ 1004018 w 1176605"/>
                <a:gd name="connsiteY0" fmla="*/ 271097 h 700025"/>
                <a:gd name="connsiteX1" fmla="*/ 278757 w 1176605"/>
                <a:gd name="connsiteY1" fmla="*/ 37050 h 700025"/>
                <a:gd name="connsiteX2" fmla="*/ 33826 w 1176605"/>
                <a:gd name="connsiteY2" fmla="*/ 18000 h 700025"/>
                <a:gd name="connsiteX3" fmla="*/ 90978 w 1176605"/>
                <a:gd name="connsiteY3" fmla="*/ 211223 h 700025"/>
                <a:gd name="connsiteX4" fmla="*/ 843451 w 1176605"/>
                <a:gd name="connsiteY4" fmla="*/ 677946 h 700025"/>
                <a:gd name="connsiteX5" fmla="*/ 1156416 w 1176605"/>
                <a:gd name="connsiteY5" fmla="*/ 582697 h 700025"/>
                <a:gd name="connsiteX6" fmla="*/ 1004018 w 1176605"/>
                <a:gd name="connsiteY6" fmla="*/ 271097 h 700025"/>
                <a:gd name="connsiteX0" fmla="*/ 1004512 w 1177099"/>
                <a:gd name="connsiteY0" fmla="*/ 271097 h 684354"/>
                <a:gd name="connsiteX1" fmla="*/ 279251 w 1177099"/>
                <a:gd name="connsiteY1" fmla="*/ 37050 h 684354"/>
                <a:gd name="connsiteX2" fmla="*/ 34320 w 1177099"/>
                <a:gd name="connsiteY2" fmla="*/ 18000 h 684354"/>
                <a:gd name="connsiteX3" fmla="*/ 91472 w 1177099"/>
                <a:gd name="connsiteY3" fmla="*/ 211223 h 684354"/>
                <a:gd name="connsiteX4" fmla="*/ 852109 w 1177099"/>
                <a:gd name="connsiteY4" fmla="*/ 658896 h 684354"/>
                <a:gd name="connsiteX5" fmla="*/ 1156910 w 1177099"/>
                <a:gd name="connsiteY5" fmla="*/ 582697 h 684354"/>
                <a:gd name="connsiteX6" fmla="*/ 1004512 w 1177099"/>
                <a:gd name="connsiteY6" fmla="*/ 271097 h 684354"/>
                <a:gd name="connsiteX0" fmla="*/ 996196 w 1168783"/>
                <a:gd name="connsiteY0" fmla="*/ 270613 h 684366"/>
                <a:gd name="connsiteX1" fmla="*/ 270935 w 1168783"/>
                <a:gd name="connsiteY1" fmla="*/ 36566 h 684366"/>
                <a:gd name="connsiteX2" fmla="*/ 26004 w 1168783"/>
                <a:gd name="connsiteY2" fmla="*/ 17516 h 684366"/>
                <a:gd name="connsiteX3" fmla="*/ 99485 w 1168783"/>
                <a:gd name="connsiteY3" fmla="*/ 203935 h 684366"/>
                <a:gd name="connsiteX4" fmla="*/ 843793 w 1168783"/>
                <a:gd name="connsiteY4" fmla="*/ 658412 h 684366"/>
                <a:gd name="connsiteX5" fmla="*/ 1148594 w 1168783"/>
                <a:gd name="connsiteY5" fmla="*/ 582213 h 684366"/>
                <a:gd name="connsiteX6" fmla="*/ 996196 w 1168783"/>
                <a:gd name="connsiteY6" fmla="*/ 270613 h 684366"/>
                <a:gd name="connsiteX0" fmla="*/ 1037224 w 1209811"/>
                <a:gd name="connsiteY0" fmla="*/ 252216 h 665969"/>
                <a:gd name="connsiteX1" fmla="*/ 311963 w 1209811"/>
                <a:gd name="connsiteY1" fmla="*/ 18169 h 665969"/>
                <a:gd name="connsiteX2" fmla="*/ 12604 w 1209811"/>
                <a:gd name="connsiteY2" fmla="*/ 34498 h 665969"/>
                <a:gd name="connsiteX3" fmla="*/ 140513 w 1209811"/>
                <a:gd name="connsiteY3" fmla="*/ 185538 h 665969"/>
                <a:gd name="connsiteX4" fmla="*/ 884821 w 1209811"/>
                <a:gd name="connsiteY4" fmla="*/ 640015 h 665969"/>
                <a:gd name="connsiteX5" fmla="*/ 1189622 w 1209811"/>
                <a:gd name="connsiteY5" fmla="*/ 563816 h 665969"/>
                <a:gd name="connsiteX6" fmla="*/ 1037224 w 1209811"/>
                <a:gd name="connsiteY6" fmla="*/ 252216 h 665969"/>
                <a:gd name="connsiteX0" fmla="*/ 1032549 w 1205136"/>
                <a:gd name="connsiteY0" fmla="*/ 253990 h 667743"/>
                <a:gd name="connsiteX1" fmla="*/ 307288 w 1205136"/>
                <a:gd name="connsiteY1" fmla="*/ 19943 h 667743"/>
                <a:gd name="connsiteX2" fmla="*/ 7929 w 1205136"/>
                <a:gd name="connsiteY2" fmla="*/ 36272 h 667743"/>
                <a:gd name="connsiteX3" fmla="*/ 135838 w 1205136"/>
                <a:gd name="connsiteY3" fmla="*/ 187312 h 667743"/>
                <a:gd name="connsiteX4" fmla="*/ 880146 w 1205136"/>
                <a:gd name="connsiteY4" fmla="*/ 641789 h 667743"/>
                <a:gd name="connsiteX5" fmla="*/ 1184947 w 1205136"/>
                <a:gd name="connsiteY5" fmla="*/ 565590 h 667743"/>
                <a:gd name="connsiteX6" fmla="*/ 1032549 w 1205136"/>
                <a:gd name="connsiteY6" fmla="*/ 253990 h 667743"/>
                <a:gd name="connsiteX0" fmla="*/ 1041919 w 1214506"/>
                <a:gd name="connsiteY0" fmla="*/ 252671 h 665630"/>
                <a:gd name="connsiteX1" fmla="*/ 316658 w 1214506"/>
                <a:gd name="connsiteY1" fmla="*/ 18624 h 665630"/>
                <a:gd name="connsiteX2" fmla="*/ 17299 w 1214506"/>
                <a:gd name="connsiteY2" fmla="*/ 34953 h 665630"/>
                <a:gd name="connsiteX3" fmla="*/ 128880 w 1214506"/>
                <a:gd name="connsiteY3" fmla="*/ 196878 h 665630"/>
                <a:gd name="connsiteX4" fmla="*/ 889516 w 1214506"/>
                <a:gd name="connsiteY4" fmla="*/ 640470 h 665630"/>
                <a:gd name="connsiteX5" fmla="*/ 1194317 w 1214506"/>
                <a:gd name="connsiteY5" fmla="*/ 564271 h 665630"/>
                <a:gd name="connsiteX6" fmla="*/ 1041919 w 1214506"/>
                <a:gd name="connsiteY6" fmla="*/ 252671 h 665630"/>
                <a:gd name="connsiteX0" fmla="*/ 1042812 w 1215399"/>
                <a:gd name="connsiteY0" fmla="*/ 252844 h 665505"/>
                <a:gd name="connsiteX1" fmla="*/ 317551 w 1215399"/>
                <a:gd name="connsiteY1" fmla="*/ 18797 h 665505"/>
                <a:gd name="connsiteX2" fmla="*/ 18192 w 1215399"/>
                <a:gd name="connsiteY2" fmla="*/ 35126 h 665505"/>
                <a:gd name="connsiteX3" fmla="*/ 127052 w 1215399"/>
                <a:gd name="connsiteY3" fmla="*/ 201133 h 665505"/>
                <a:gd name="connsiteX4" fmla="*/ 890409 w 1215399"/>
                <a:gd name="connsiteY4" fmla="*/ 640643 h 665505"/>
                <a:gd name="connsiteX5" fmla="*/ 1195210 w 1215399"/>
                <a:gd name="connsiteY5" fmla="*/ 564444 h 665505"/>
                <a:gd name="connsiteX6" fmla="*/ 1042812 w 1215399"/>
                <a:gd name="connsiteY6" fmla="*/ 252844 h 665505"/>
                <a:gd name="connsiteX0" fmla="*/ 1040011 w 1212598"/>
                <a:gd name="connsiteY0" fmla="*/ 252844 h 665505"/>
                <a:gd name="connsiteX1" fmla="*/ 314750 w 1212598"/>
                <a:gd name="connsiteY1" fmla="*/ 18797 h 665505"/>
                <a:gd name="connsiteX2" fmla="*/ 15391 w 1212598"/>
                <a:gd name="connsiteY2" fmla="*/ 35126 h 665505"/>
                <a:gd name="connsiteX3" fmla="*/ 124251 w 1212598"/>
                <a:gd name="connsiteY3" fmla="*/ 201133 h 665505"/>
                <a:gd name="connsiteX4" fmla="*/ 887608 w 1212598"/>
                <a:gd name="connsiteY4" fmla="*/ 640643 h 665505"/>
                <a:gd name="connsiteX5" fmla="*/ 1192409 w 1212598"/>
                <a:gd name="connsiteY5" fmla="*/ 564444 h 665505"/>
                <a:gd name="connsiteX6" fmla="*/ 1040011 w 1212598"/>
                <a:gd name="connsiteY6" fmla="*/ 252844 h 665505"/>
                <a:gd name="connsiteX0" fmla="*/ 1043418 w 1216005"/>
                <a:gd name="connsiteY0" fmla="*/ 253804 h 664878"/>
                <a:gd name="connsiteX1" fmla="*/ 318157 w 1216005"/>
                <a:gd name="connsiteY1" fmla="*/ 19757 h 664878"/>
                <a:gd name="connsiteX2" fmla="*/ 18798 w 1216005"/>
                <a:gd name="connsiteY2" fmla="*/ 36086 h 664878"/>
                <a:gd name="connsiteX3" fmla="*/ 116773 w 1216005"/>
                <a:gd name="connsiteY3" fmla="*/ 223864 h 664878"/>
                <a:gd name="connsiteX4" fmla="*/ 891015 w 1216005"/>
                <a:gd name="connsiteY4" fmla="*/ 641603 h 664878"/>
                <a:gd name="connsiteX5" fmla="*/ 1195816 w 1216005"/>
                <a:gd name="connsiteY5" fmla="*/ 565404 h 664878"/>
                <a:gd name="connsiteX6" fmla="*/ 1043418 w 1216005"/>
                <a:gd name="connsiteY6" fmla="*/ 253804 h 664878"/>
                <a:gd name="connsiteX0" fmla="*/ 1036117 w 1208704"/>
                <a:gd name="connsiteY0" fmla="*/ 252232 h 663306"/>
                <a:gd name="connsiteX1" fmla="*/ 310856 w 1208704"/>
                <a:gd name="connsiteY1" fmla="*/ 18185 h 663306"/>
                <a:gd name="connsiteX2" fmla="*/ 26465 w 1208704"/>
                <a:gd name="connsiteY2" fmla="*/ 38596 h 663306"/>
                <a:gd name="connsiteX3" fmla="*/ 109472 w 1208704"/>
                <a:gd name="connsiteY3" fmla="*/ 222292 h 663306"/>
                <a:gd name="connsiteX4" fmla="*/ 883714 w 1208704"/>
                <a:gd name="connsiteY4" fmla="*/ 640031 h 663306"/>
                <a:gd name="connsiteX5" fmla="*/ 1188515 w 1208704"/>
                <a:gd name="connsiteY5" fmla="*/ 563832 h 663306"/>
                <a:gd name="connsiteX6" fmla="*/ 1036117 w 1208704"/>
                <a:gd name="connsiteY6" fmla="*/ 252232 h 663306"/>
                <a:gd name="connsiteX0" fmla="*/ 1032069 w 1204656"/>
                <a:gd name="connsiteY0" fmla="*/ 255177 h 666251"/>
                <a:gd name="connsiteX1" fmla="*/ 306808 w 1204656"/>
                <a:gd name="connsiteY1" fmla="*/ 21130 h 666251"/>
                <a:gd name="connsiteX2" fmla="*/ 22417 w 1204656"/>
                <a:gd name="connsiteY2" fmla="*/ 41541 h 666251"/>
                <a:gd name="connsiteX3" fmla="*/ 105424 w 1204656"/>
                <a:gd name="connsiteY3" fmla="*/ 225237 h 666251"/>
                <a:gd name="connsiteX4" fmla="*/ 879666 w 1204656"/>
                <a:gd name="connsiteY4" fmla="*/ 642976 h 666251"/>
                <a:gd name="connsiteX5" fmla="*/ 1184467 w 1204656"/>
                <a:gd name="connsiteY5" fmla="*/ 566777 h 666251"/>
                <a:gd name="connsiteX6" fmla="*/ 1032069 w 1204656"/>
                <a:gd name="connsiteY6" fmla="*/ 255177 h 66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656" h="666251">
                  <a:moveTo>
                    <a:pt x="1032069" y="255177"/>
                  </a:moveTo>
                  <a:cubicBezTo>
                    <a:pt x="865609" y="174441"/>
                    <a:pt x="475083" y="56736"/>
                    <a:pt x="306808" y="21130"/>
                  </a:cubicBezTo>
                  <a:cubicBezTo>
                    <a:pt x="138533" y="-14476"/>
                    <a:pt x="46456" y="-3362"/>
                    <a:pt x="22417" y="41541"/>
                  </a:cubicBezTo>
                  <a:cubicBezTo>
                    <a:pt x="-1622" y="86444"/>
                    <a:pt x="-37451" y="124998"/>
                    <a:pt x="105424" y="225237"/>
                  </a:cubicBezTo>
                  <a:cubicBezTo>
                    <a:pt x="248299" y="325476"/>
                    <a:pt x="699825" y="586053"/>
                    <a:pt x="879666" y="642976"/>
                  </a:cubicBezTo>
                  <a:cubicBezTo>
                    <a:pt x="1059507" y="699899"/>
                    <a:pt x="1154531" y="643884"/>
                    <a:pt x="1184467" y="566777"/>
                  </a:cubicBezTo>
                  <a:cubicBezTo>
                    <a:pt x="1214403" y="481506"/>
                    <a:pt x="1240710" y="369929"/>
                    <a:pt x="1032069" y="255177"/>
                  </a:cubicBezTo>
                  <a:close/>
                </a:path>
              </a:pathLst>
            </a:custGeom>
            <a:solidFill>
              <a:srgbClr val="EDD5EA">
                <a:alpha val="65098"/>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8" name="Freeform 47"/>
            <p:cNvSpPr/>
            <p:nvPr/>
          </p:nvSpPr>
          <p:spPr bwMode="auto">
            <a:xfrm flipH="1">
              <a:off x="2969200" y="3998852"/>
              <a:ext cx="1193668" cy="421310"/>
            </a:xfrm>
            <a:custGeom>
              <a:avLst/>
              <a:gdLst>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6" fmla="*/ 931685 w 1393614"/>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2262"/>
                <a:gd name="connsiteY0" fmla="*/ 0 h 842712"/>
                <a:gd name="connsiteX1" fmla="*/ 88042 w 1382262"/>
                <a:gd name="connsiteY1" fmla="*/ 587829 h 842712"/>
                <a:gd name="connsiteX2" fmla="*/ 49942 w 1382262"/>
                <a:gd name="connsiteY2" fmla="*/ 789214 h 842712"/>
                <a:gd name="connsiteX3" fmla="*/ 300314 w 1382262"/>
                <a:gd name="connsiteY3" fmla="*/ 810986 h 842712"/>
                <a:gd name="connsiteX4" fmla="*/ 1280028 w 1382262"/>
                <a:gd name="connsiteY4" fmla="*/ 397328 h 842712"/>
                <a:gd name="connsiteX5" fmla="*/ 1307242 w 1382262"/>
                <a:gd name="connsiteY5" fmla="*/ 76199 h 842712"/>
                <a:gd name="connsiteX6" fmla="*/ 931685 w 1382262"/>
                <a:gd name="connsiteY6" fmla="*/ 0 h 842712"/>
                <a:gd name="connsiteX0" fmla="*/ 1024715 w 1388206"/>
                <a:gd name="connsiteY0" fmla="*/ 0 h 820941"/>
                <a:gd name="connsiteX1" fmla="*/ 93986 w 1388206"/>
                <a:gd name="connsiteY1" fmla="*/ 566058 h 820941"/>
                <a:gd name="connsiteX2" fmla="*/ 55886 w 1388206"/>
                <a:gd name="connsiteY2" fmla="*/ 767443 h 820941"/>
                <a:gd name="connsiteX3" fmla="*/ 306258 w 1388206"/>
                <a:gd name="connsiteY3" fmla="*/ 789215 h 820941"/>
                <a:gd name="connsiteX4" fmla="*/ 1285972 w 1388206"/>
                <a:gd name="connsiteY4" fmla="*/ 375557 h 820941"/>
                <a:gd name="connsiteX5" fmla="*/ 1313186 w 1388206"/>
                <a:gd name="connsiteY5" fmla="*/ 54428 h 820941"/>
                <a:gd name="connsiteX6" fmla="*/ 1024715 w 1388206"/>
                <a:gd name="connsiteY6" fmla="*/ 0 h 820941"/>
                <a:gd name="connsiteX0" fmla="*/ 981569 w 1345060"/>
                <a:gd name="connsiteY0" fmla="*/ 0 h 822289"/>
                <a:gd name="connsiteX1" fmla="*/ 137926 w 1345060"/>
                <a:gd name="connsiteY1" fmla="*/ 533400 h 822289"/>
                <a:gd name="connsiteX2" fmla="*/ 12740 w 1345060"/>
                <a:gd name="connsiteY2" fmla="*/ 767443 h 822289"/>
                <a:gd name="connsiteX3" fmla="*/ 263112 w 1345060"/>
                <a:gd name="connsiteY3" fmla="*/ 789215 h 822289"/>
                <a:gd name="connsiteX4" fmla="*/ 1242826 w 1345060"/>
                <a:gd name="connsiteY4" fmla="*/ 375557 h 822289"/>
                <a:gd name="connsiteX5" fmla="*/ 1270040 w 1345060"/>
                <a:gd name="connsiteY5" fmla="*/ 54428 h 822289"/>
                <a:gd name="connsiteX6" fmla="*/ 981569 w 1345060"/>
                <a:gd name="connsiteY6" fmla="*/ 0 h 822289"/>
                <a:gd name="connsiteX0" fmla="*/ 961345 w 1324836"/>
                <a:gd name="connsiteY0" fmla="*/ 0 h 810761"/>
                <a:gd name="connsiteX1" fmla="*/ 117702 w 1324836"/>
                <a:gd name="connsiteY1" fmla="*/ 533400 h 810761"/>
                <a:gd name="connsiteX2" fmla="*/ 19730 w 1324836"/>
                <a:gd name="connsiteY2" fmla="*/ 729343 h 810761"/>
                <a:gd name="connsiteX3" fmla="*/ 242888 w 1324836"/>
                <a:gd name="connsiteY3" fmla="*/ 789215 h 810761"/>
                <a:gd name="connsiteX4" fmla="*/ 1222602 w 1324836"/>
                <a:gd name="connsiteY4" fmla="*/ 375557 h 810761"/>
                <a:gd name="connsiteX5" fmla="*/ 1249816 w 1324836"/>
                <a:gd name="connsiteY5" fmla="*/ 54428 h 810761"/>
                <a:gd name="connsiteX6" fmla="*/ 961345 w 1324836"/>
                <a:gd name="connsiteY6" fmla="*/ 0 h 810761"/>
                <a:gd name="connsiteX0" fmla="*/ 962516 w 1324901"/>
                <a:gd name="connsiteY0" fmla="*/ 0 h 783974"/>
                <a:gd name="connsiteX1" fmla="*/ 118873 w 1324901"/>
                <a:gd name="connsiteY1" fmla="*/ 533400 h 783974"/>
                <a:gd name="connsiteX2" fmla="*/ 20901 w 1324901"/>
                <a:gd name="connsiteY2" fmla="*/ 729343 h 783974"/>
                <a:gd name="connsiteX3" fmla="*/ 260388 w 1324901"/>
                <a:gd name="connsiteY3" fmla="*/ 756558 h 783974"/>
                <a:gd name="connsiteX4" fmla="*/ 1223773 w 1324901"/>
                <a:gd name="connsiteY4" fmla="*/ 375557 h 783974"/>
                <a:gd name="connsiteX5" fmla="*/ 1250987 w 1324901"/>
                <a:gd name="connsiteY5" fmla="*/ 54428 h 783974"/>
                <a:gd name="connsiteX6" fmla="*/ 962516 w 1324901"/>
                <a:gd name="connsiteY6" fmla="*/ 0 h 783974"/>
                <a:gd name="connsiteX0" fmla="*/ 962516 w 1309902"/>
                <a:gd name="connsiteY0" fmla="*/ 0 h 783974"/>
                <a:gd name="connsiteX1" fmla="*/ 118873 w 1309902"/>
                <a:gd name="connsiteY1" fmla="*/ 533400 h 783974"/>
                <a:gd name="connsiteX2" fmla="*/ 20901 w 1309902"/>
                <a:gd name="connsiteY2" fmla="*/ 729343 h 783974"/>
                <a:gd name="connsiteX3" fmla="*/ 260388 w 1309902"/>
                <a:gd name="connsiteY3" fmla="*/ 756558 h 783974"/>
                <a:gd name="connsiteX4" fmla="*/ 1223773 w 1309902"/>
                <a:gd name="connsiteY4" fmla="*/ 375557 h 783974"/>
                <a:gd name="connsiteX5" fmla="*/ 1218330 w 1309902"/>
                <a:gd name="connsiteY5" fmla="*/ 146957 h 783974"/>
                <a:gd name="connsiteX6" fmla="*/ 962516 w 1309902"/>
                <a:gd name="connsiteY6" fmla="*/ 0 h 783974"/>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70962"/>
                <a:gd name="connsiteY0" fmla="*/ 1613 h 783168"/>
                <a:gd name="connsiteX1" fmla="*/ 118873 w 1270962"/>
                <a:gd name="connsiteY1" fmla="*/ 535013 h 783168"/>
                <a:gd name="connsiteX2" fmla="*/ 20901 w 1270962"/>
                <a:gd name="connsiteY2" fmla="*/ 730956 h 783168"/>
                <a:gd name="connsiteX3" fmla="*/ 260388 w 1270962"/>
                <a:gd name="connsiteY3" fmla="*/ 758171 h 783168"/>
                <a:gd name="connsiteX4" fmla="*/ 1153016 w 1270962"/>
                <a:gd name="connsiteY4" fmla="*/ 409827 h 783168"/>
                <a:gd name="connsiteX5" fmla="*/ 1218330 w 1270962"/>
                <a:gd name="connsiteY5" fmla="*/ 148570 h 783168"/>
                <a:gd name="connsiteX6" fmla="*/ 962516 w 1270962"/>
                <a:gd name="connsiteY6" fmla="*/ 1613 h 783168"/>
                <a:gd name="connsiteX0" fmla="*/ 962516 w 1270962"/>
                <a:gd name="connsiteY0" fmla="*/ 6046 h 787601"/>
                <a:gd name="connsiteX1" fmla="*/ 118873 w 1270962"/>
                <a:gd name="connsiteY1" fmla="*/ 539446 h 787601"/>
                <a:gd name="connsiteX2" fmla="*/ 20901 w 1270962"/>
                <a:gd name="connsiteY2" fmla="*/ 735389 h 787601"/>
                <a:gd name="connsiteX3" fmla="*/ 260388 w 1270962"/>
                <a:gd name="connsiteY3" fmla="*/ 762604 h 787601"/>
                <a:gd name="connsiteX4" fmla="*/ 1153016 w 1270962"/>
                <a:gd name="connsiteY4" fmla="*/ 414260 h 787601"/>
                <a:gd name="connsiteX5" fmla="*/ 1218330 w 1270962"/>
                <a:gd name="connsiteY5" fmla="*/ 153003 h 787601"/>
                <a:gd name="connsiteX6" fmla="*/ 962516 w 1270962"/>
                <a:gd name="connsiteY6" fmla="*/ 6046 h 787601"/>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64379"/>
                <a:gd name="connsiteY0" fmla="*/ 0 h 781555"/>
                <a:gd name="connsiteX1" fmla="*/ 118873 w 1264379"/>
                <a:gd name="connsiteY1" fmla="*/ 533400 h 781555"/>
                <a:gd name="connsiteX2" fmla="*/ 20901 w 1264379"/>
                <a:gd name="connsiteY2" fmla="*/ 729343 h 781555"/>
                <a:gd name="connsiteX3" fmla="*/ 260388 w 1264379"/>
                <a:gd name="connsiteY3" fmla="*/ 756558 h 781555"/>
                <a:gd name="connsiteX4" fmla="*/ 1153016 w 1264379"/>
                <a:gd name="connsiteY4" fmla="*/ 408214 h 781555"/>
                <a:gd name="connsiteX5" fmla="*/ 1207444 w 1264379"/>
                <a:gd name="connsiteY5" fmla="*/ 87086 h 781555"/>
                <a:gd name="connsiteX6" fmla="*/ 962516 w 1264379"/>
                <a:gd name="connsiteY6" fmla="*/ 0 h 781555"/>
                <a:gd name="connsiteX0" fmla="*/ 962516 w 1250180"/>
                <a:gd name="connsiteY0" fmla="*/ 0 h 781555"/>
                <a:gd name="connsiteX1" fmla="*/ 118873 w 1250180"/>
                <a:gd name="connsiteY1" fmla="*/ 533400 h 781555"/>
                <a:gd name="connsiteX2" fmla="*/ 20901 w 1250180"/>
                <a:gd name="connsiteY2" fmla="*/ 729343 h 781555"/>
                <a:gd name="connsiteX3" fmla="*/ 260388 w 1250180"/>
                <a:gd name="connsiteY3" fmla="*/ 756558 h 781555"/>
                <a:gd name="connsiteX4" fmla="*/ 1153016 w 1250180"/>
                <a:gd name="connsiteY4" fmla="*/ 408214 h 781555"/>
                <a:gd name="connsiteX5" fmla="*/ 1207444 w 1250180"/>
                <a:gd name="connsiteY5" fmla="*/ 87086 h 781555"/>
                <a:gd name="connsiteX6" fmla="*/ 962516 w 1250180"/>
                <a:gd name="connsiteY6" fmla="*/ 0 h 781555"/>
                <a:gd name="connsiteX0" fmla="*/ 865788 w 1245980"/>
                <a:gd name="connsiteY0" fmla="*/ 0 h 754341"/>
                <a:gd name="connsiteX1" fmla="*/ 114673 w 1245980"/>
                <a:gd name="connsiteY1" fmla="*/ 506186 h 754341"/>
                <a:gd name="connsiteX2" fmla="*/ 16701 w 1245980"/>
                <a:gd name="connsiteY2" fmla="*/ 702129 h 754341"/>
                <a:gd name="connsiteX3" fmla="*/ 256188 w 1245980"/>
                <a:gd name="connsiteY3" fmla="*/ 729344 h 754341"/>
                <a:gd name="connsiteX4" fmla="*/ 1148816 w 1245980"/>
                <a:gd name="connsiteY4" fmla="*/ 381000 h 754341"/>
                <a:gd name="connsiteX5" fmla="*/ 1203244 w 1245980"/>
                <a:gd name="connsiteY5" fmla="*/ 59872 h 754341"/>
                <a:gd name="connsiteX6" fmla="*/ 865788 w 1245980"/>
                <a:gd name="connsiteY6" fmla="*/ 0 h 754341"/>
                <a:gd name="connsiteX0" fmla="*/ 865788 w 1245980"/>
                <a:gd name="connsiteY0" fmla="*/ 33534 h 787875"/>
                <a:gd name="connsiteX1" fmla="*/ 114673 w 1245980"/>
                <a:gd name="connsiteY1" fmla="*/ 539720 h 787875"/>
                <a:gd name="connsiteX2" fmla="*/ 16701 w 1245980"/>
                <a:gd name="connsiteY2" fmla="*/ 735663 h 787875"/>
                <a:gd name="connsiteX3" fmla="*/ 256188 w 1245980"/>
                <a:gd name="connsiteY3" fmla="*/ 762878 h 787875"/>
                <a:gd name="connsiteX4" fmla="*/ 1148816 w 1245980"/>
                <a:gd name="connsiteY4" fmla="*/ 414534 h 787875"/>
                <a:gd name="connsiteX5" fmla="*/ 1203244 w 1245980"/>
                <a:gd name="connsiteY5" fmla="*/ 93406 h 787875"/>
                <a:gd name="connsiteX6" fmla="*/ 865788 w 1245980"/>
                <a:gd name="connsiteY6" fmla="*/ 33534 h 787875"/>
                <a:gd name="connsiteX0" fmla="*/ 865788 w 1245980"/>
                <a:gd name="connsiteY0" fmla="*/ 16818 h 771159"/>
                <a:gd name="connsiteX1" fmla="*/ 114673 w 1245980"/>
                <a:gd name="connsiteY1" fmla="*/ 523004 h 771159"/>
                <a:gd name="connsiteX2" fmla="*/ 16701 w 1245980"/>
                <a:gd name="connsiteY2" fmla="*/ 718947 h 771159"/>
                <a:gd name="connsiteX3" fmla="*/ 256188 w 1245980"/>
                <a:gd name="connsiteY3" fmla="*/ 746162 h 771159"/>
                <a:gd name="connsiteX4" fmla="*/ 1148816 w 1245980"/>
                <a:gd name="connsiteY4" fmla="*/ 397818 h 771159"/>
                <a:gd name="connsiteX5" fmla="*/ 1203244 w 1245980"/>
                <a:gd name="connsiteY5" fmla="*/ 76690 h 771159"/>
                <a:gd name="connsiteX6" fmla="*/ 865788 w 1245980"/>
                <a:gd name="connsiteY6" fmla="*/ 16818 h 771159"/>
                <a:gd name="connsiteX0" fmla="*/ 865788 w 1240969"/>
                <a:gd name="connsiteY0" fmla="*/ 46245 h 800586"/>
                <a:gd name="connsiteX1" fmla="*/ 114673 w 1240969"/>
                <a:gd name="connsiteY1" fmla="*/ 552431 h 800586"/>
                <a:gd name="connsiteX2" fmla="*/ 16701 w 1240969"/>
                <a:gd name="connsiteY2" fmla="*/ 748374 h 800586"/>
                <a:gd name="connsiteX3" fmla="*/ 256188 w 1240969"/>
                <a:gd name="connsiteY3" fmla="*/ 775589 h 800586"/>
                <a:gd name="connsiteX4" fmla="*/ 1148816 w 1240969"/>
                <a:gd name="connsiteY4" fmla="*/ 427245 h 800586"/>
                <a:gd name="connsiteX5" fmla="*/ 1203244 w 1240969"/>
                <a:gd name="connsiteY5" fmla="*/ 106117 h 800586"/>
                <a:gd name="connsiteX6" fmla="*/ 1067176 w 1240969"/>
                <a:gd name="connsiteY6" fmla="*/ 29918 h 800586"/>
                <a:gd name="connsiteX7" fmla="*/ 865788 w 1240969"/>
                <a:gd name="connsiteY7" fmla="*/ 46245 h 800586"/>
                <a:gd name="connsiteX0" fmla="*/ 865788 w 1240969"/>
                <a:gd name="connsiteY0" fmla="*/ 212791 h 967132"/>
                <a:gd name="connsiteX1" fmla="*/ 114673 w 1240969"/>
                <a:gd name="connsiteY1" fmla="*/ 718977 h 967132"/>
                <a:gd name="connsiteX2" fmla="*/ 16701 w 1240969"/>
                <a:gd name="connsiteY2" fmla="*/ 914920 h 967132"/>
                <a:gd name="connsiteX3" fmla="*/ 256188 w 1240969"/>
                <a:gd name="connsiteY3" fmla="*/ 942135 h 967132"/>
                <a:gd name="connsiteX4" fmla="*/ 1148816 w 1240969"/>
                <a:gd name="connsiteY4" fmla="*/ 593791 h 967132"/>
                <a:gd name="connsiteX5" fmla="*/ 1203244 w 1240969"/>
                <a:gd name="connsiteY5" fmla="*/ 272663 h 967132"/>
                <a:gd name="connsiteX6" fmla="*/ 1197805 w 1240969"/>
                <a:gd name="connsiteY6" fmla="*/ 522 h 967132"/>
                <a:gd name="connsiteX7" fmla="*/ 865788 w 1240969"/>
                <a:gd name="connsiteY7" fmla="*/ 212791 h 967132"/>
                <a:gd name="connsiteX0" fmla="*/ 865788 w 1240969"/>
                <a:gd name="connsiteY0" fmla="*/ 294245 h 1048586"/>
                <a:gd name="connsiteX1" fmla="*/ 114673 w 1240969"/>
                <a:gd name="connsiteY1" fmla="*/ 800431 h 1048586"/>
                <a:gd name="connsiteX2" fmla="*/ 16701 w 1240969"/>
                <a:gd name="connsiteY2" fmla="*/ 996374 h 1048586"/>
                <a:gd name="connsiteX3" fmla="*/ 256188 w 1240969"/>
                <a:gd name="connsiteY3" fmla="*/ 1023589 h 1048586"/>
                <a:gd name="connsiteX4" fmla="*/ 1148816 w 1240969"/>
                <a:gd name="connsiteY4" fmla="*/ 675245 h 1048586"/>
                <a:gd name="connsiteX5" fmla="*/ 1203244 w 1240969"/>
                <a:gd name="connsiteY5" fmla="*/ 354117 h 1048586"/>
                <a:gd name="connsiteX6" fmla="*/ 990976 w 1240969"/>
                <a:gd name="connsiteY6" fmla="*/ 333 h 1048586"/>
                <a:gd name="connsiteX7" fmla="*/ 865788 w 1240969"/>
                <a:gd name="connsiteY7" fmla="*/ 294245 h 1048586"/>
                <a:gd name="connsiteX0" fmla="*/ 996789 w 1246782"/>
                <a:gd name="connsiteY0" fmla="*/ 10021 h 1058274"/>
                <a:gd name="connsiteX1" fmla="*/ 120486 w 1246782"/>
                <a:gd name="connsiteY1" fmla="*/ 810119 h 1058274"/>
                <a:gd name="connsiteX2" fmla="*/ 22514 w 1246782"/>
                <a:gd name="connsiteY2" fmla="*/ 1006062 h 1058274"/>
                <a:gd name="connsiteX3" fmla="*/ 262001 w 1246782"/>
                <a:gd name="connsiteY3" fmla="*/ 1033277 h 1058274"/>
                <a:gd name="connsiteX4" fmla="*/ 1154629 w 1246782"/>
                <a:gd name="connsiteY4" fmla="*/ 684933 h 1058274"/>
                <a:gd name="connsiteX5" fmla="*/ 1209057 w 1246782"/>
                <a:gd name="connsiteY5" fmla="*/ 363805 h 1058274"/>
                <a:gd name="connsiteX6" fmla="*/ 996789 w 1246782"/>
                <a:gd name="connsiteY6" fmla="*/ 10021 h 1058274"/>
                <a:gd name="connsiteX0" fmla="*/ 905550 w 1242629"/>
                <a:gd name="connsiteY0" fmla="*/ 32417 h 786755"/>
                <a:gd name="connsiteX1" fmla="*/ 116333 w 1242629"/>
                <a:gd name="connsiteY1" fmla="*/ 538600 h 786755"/>
                <a:gd name="connsiteX2" fmla="*/ 18361 w 1242629"/>
                <a:gd name="connsiteY2" fmla="*/ 734543 h 786755"/>
                <a:gd name="connsiteX3" fmla="*/ 257848 w 1242629"/>
                <a:gd name="connsiteY3" fmla="*/ 761758 h 786755"/>
                <a:gd name="connsiteX4" fmla="*/ 1150476 w 1242629"/>
                <a:gd name="connsiteY4" fmla="*/ 413414 h 786755"/>
                <a:gd name="connsiteX5" fmla="*/ 1204904 w 1242629"/>
                <a:gd name="connsiteY5" fmla="*/ 92286 h 786755"/>
                <a:gd name="connsiteX6" fmla="*/ 905550 w 1242629"/>
                <a:gd name="connsiteY6" fmla="*/ 32417 h 786755"/>
                <a:gd name="connsiteX0" fmla="*/ 809180 w 1238788"/>
                <a:gd name="connsiteY0" fmla="*/ 39821 h 766945"/>
                <a:gd name="connsiteX1" fmla="*/ 112492 w 1238788"/>
                <a:gd name="connsiteY1" fmla="*/ 518790 h 766945"/>
                <a:gd name="connsiteX2" fmla="*/ 14520 w 1238788"/>
                <a:gd name="connsiteY2" fmla="*/ 714733 h 766945"/>
                <a:gd name="connsiteX3" fmla="*/ 254007 w 1238788"/>
                <a:gd name="connsiteY3" fmla="*/ 741948 h 766945"/>
                <a:gd name="connsiteX4" fmla="*/ 1146635 w 1238788"/>
                <a:gd name="connsiteY4" fmla="*/ 393604 h 766945"/>
                <a:gd name="connsiteX5" fmla="*/ 1201063 w 1238788"/>
                <a:gd name="connsiteY5" fmla="*/ 72476 h 766945"/>
                <a:gd name="connsiteX6" fmla="*/ 809180 w 1238788"/>
                <a:gd name="connsiteY6" fmla="*/ 39821 h 766945"/>
                <a:gd name="connsiteX0" fmla="*/ 809180 w 1206910"/>
                <a:gd name="connsiteY0" fmla="*/ 39821 h 762108"/>
                <a:gd name="connsiteX1" fmla="*/ 112492 w 1206910"/>
                <a:gd name="connsiteY1" fmla="*/ 518790 h 762108"/>
                <a:gd name="connsiteX2" fmla="*/ 14520 w 1206910"/>
                <a:gd name="connsiteY2" fmla="*/ 714733 h 762108"/>
                <a:gd name="connsiteX3" fmla="*/ 254007 w 1206910"/>
                <a:gd name="connsiteY3" fmla="*/ 741948 h 762108"/>
                <a:gd name="connsiteX4" fmla="*/ 1059549 w 1206910"/>
                <a:gd name="connsiteY4" fmla="*/ 458918 h 762108"/>
                <a:gd name="connsiteX5" fmla="*/ 1201063 w 1206910"/>
                <a:gd name="connsiteY5" fmla="*/ 72476 h 762108"/>
                <a:gd name="connsiteX6" fmla="*/ 809180 w 1206910"/>
                <a:gd name="connsiteY6" fmla="*/ 39821 h 762108"/>
                <a:gd name="connsiteX0" fmla="*/ 809180 w 1206910"/>
                <a:gd name="connsiteY0" fmla="*/ 27112 h 749399"/>
                <a:gd name="connsiteX1" fmla="*/ 112492 w 1206910"/>
                <a:gd name="connsiteY1" fmla="*/ 506081 h 749399"/>
                <a:gd name="connsiteX2" fmla="*/ 14520 w 1206910"/>
                <a:gd name="connsiteY2" fmla="*/ 702024 h 749399"/>
                <a:gd name="connsiteX3" fmla="*/ 254007 w 1206910"/>
                <a:gd name="connsiteY3" fmla="*/ 729239 h 749399"/>
                <a:gd name="connsiteX4" fmla="*/ 1059549 w 1206910"/>
                <a:gd name="connsiteY4" fmla="*/ 446209 h 749399"/>
                <a:gd name="connsiteX5" fmla="*/ 1201063 w 1206910"/>
                <a:gd name="connsiteY5" fmla="*/ 114195 h 749399"/>
                <a:gd name="connsiteX6" fmla="*/ 809180 w 1206910"/>
                <a:gd name="connsiteY6" fmla="*/ 27112 h 749399"/>
                <a:gd name="connsiteX0" fmla="*/ 809180 w 1209859"/>
                <a:gd name="connsiteY0" fmla="*/ 27112 h 751011"/>
                <a:gd name="connsiteX1" fmla="*/ 112492 w 1209859"/>
                <a:gd name="connsiteY1" fmla="*/ 506081 h 751011"/>
                <a:gd name="connsiteX2" fmla="*/ 14520 w 1209859"/>
                <a:gd name="connsiteY2" fmla="*/ 702024 h 751011"/>
                <a:gd name="connsiteX3" fmla="*/ 254007 w 1209859"/>
                <a:gd name="connsiteY3" fmla="*/ 729239 h 751011"/>
                <a:gd name="connsiteX4" fmla="*/ 1075877 w 1209859"/>
                <a:gd name="connsiteY4" fmla="*/ 424437 h 751011"/>
                <a:gd name="connsiteX5" fmla="*/ 1201063 w 1209859"/>
                <a:gd name="connsiteY5" fmla="*/ 114195 h 751011"/>
                <a:gd name="connsiteX6" fmla="*/ 809180 w 1209859"/>
                <a:gd name="connsiteY6" fmla="*/ 27112 h 751011"/>
                <a:gd name="connsiteX0" fmla="*/ 822999 w 1223678"/>
                <a:gd name="connsiteY0" fmla="*/ 27112 h 772799"/>
                <a:gd name="connsiteX1" fmla="*/ 93654 w 1223678"/>
                <a:gd name="connsiteY1" fmla="*/ 92424 h 772799"/>
                <a:gd name="connsiteX2" fmla="*/ 28339 w 1223678"/>
                <a:gd name="connsiteY2" fmla="*/ 702024 h 772799"/>
                <a:gd name="connsiteX3" fmla="*/ 267826 w 1223678"/>
                <a:gd name="connsiteY3" fmla="*/ 729239 h 772799"/>
                <a:gd name="connsiteX4" fmla="*/ 1089696 w 1223678"/>
                <a:gd name="connsiteY4" fmla="*/ 424437 h 772799"/>
                <a:gd name="connsiteX5" fmla="*/ 1214882 w 1223678"/>
                <a:gd name="connsiteY5" fmla="*/ 114195 h 772799"/>
                <a:gd name="connsiteX6" fmla="*/ 822999 w 1223678"/>
                <a:gd name="connsiteY6" fmla="*/ 27112 h 772799"/>
                <a:gd name="connsiteX0" fmla="*/ 862800 w 1263479"/>
                <a:gd name="connsiteY0" fmla="*/ 27112 h 732325"/>
                <a:gd name="connsiteX1" fmla="*/ 133455 w 1263479"/>
                <a:gd name="connsiteY1" fmla="*/ 92424 h 732325"/>
                <a:gd name="connsiteX2" fmla="*/ 13711 w 1263479"/>
                <a:gd name="connsiteY2" fmla="*/ 228495 h 732325"/>
                <a:gd name="connsiteX3" fmla="*/ 307627 w 1263479"/>
                <a:gd name="connsiteY3" fmla="*/ 729239 h 732325"/>
                <a:gd name="connsiteX4" fmla="*/ 1129497 w 1263479"/>
                <a:gd name="connsiteY4" fmla="*/ 424437 h 732325"/>
                <a:gd name="connsiteX5" fmla="*/ 1254683 w 1263479"/>
                <a:gd name="connsiteY5" fmla="*/ 114195 h 732325"/>
                <a:gd name="connsiteX6" fmla="*/ 862800 w 1263479"/>
                <a:gd name="connsiteY6" fmla="*/ 27112 h 732325"/>
                <a:gd name="connsiteX0" fmla="*/ 857261 w 1260653"/>
                <a:gd name="connsiteY0" fmla="*/ 27112 h 430744"/>
                <a:gd name="connsiteX1" fmla="*/ 127916 w 1260653"/>
                <a:gd name="connsiteY1" fmla="*/ 92424 h 430744"/>
                <a:gd name="connsiteX2" fmla="*/ 8172 w 1260653"/>
                <a:gd name="connsiteY2" fmla="*/ 228495 h 430744"/>
                <a:gd name="connsiteX3" fmla="*/ 225888 w 1260653"/>
                <a:gd name="connsiteY3" fmla="*/ 315582 h 430744"/>
                <a:gd name="connsiteX4" fmla="*/ 1123958 w 1260653"/>
                <a:gd name="connsiteY4" fmla="*/ 424437 h 430744"/>
                <a:gd name="connsiteX5" fmla="*/ 1249144 w 1260653"/>
                <a:gd name="connsiteY5" fmla="*/ 114195 h 430744"/>
                <a:gd name="connsiteX6" fmla="*/ 857261 w 1260653"/>
                <a:gd name="connsiteY6" fmla="*/ 27112 h 430744"/>
                <a:gd name="connsiteX0" fmla="*/ 828290 w 1231682"/>
                <a:gd name="connsiteY0" fmla="*/ 27112 h 430704"/>
                <a:gd name="connsiteX1" fmla="*/ 98945 w 1231682"/>
                <a:gd name="connsiteY1" fmla="*/ 92424 h 430704"/>
                <a:gd name="connsiteX2" fmla="*/ 17301 w 1231682"/>
                <a:gd name="connsiteY2" fmla="*/ 233937 h 430704"/>
                <a:gd name="connsiteX3" fmla="*/ 196917 w 1231682"/>
                <a:gd name="connsiteY3" fmla="*/ 315582 h 430704"/>
                <a:gd name="connsiteX4" fmla="*/ 1094987 w 1231682"/>
                <a:gd name="connsiteY4" fmla="*/ 424437 h 430704"/>
                <a:gd name="connsiteX5" fmla="*/ 1220173 w 1231682"/>
                <a:gd name="connsiteY5" fmla="*/ 114195 h 430704"/>
                <a:gd name="connsiteX6" fmla="*/ 828290 w 1231682"/>
                <a:gd name="connsiteY6" fmla="*/ 27112 h 430704"/>
                <a:gd name="connsiteX0" fmla="*/ 983337 w 1239772"/>
                <a:gd name="connsiteY0" fmla="*/ 21337 h 468472"/>
                <a:gd name="connsiteX1" fmla="*/ 107035 w 1239772"/>
                <a:gd name="connsiteY1" fmla="*/ 130192 h 468472"/>
                <a:gd name="connsiteX2" fmla="*/ 25391 w 1239772"/>
                <a:gd name="connsiteY2" fmla="*/ 271705 h 468472"/>
                <a:gd name="connsiteX3" fmla="*/ 205007 w 1239772"/>
                <a:gd name="connsiteY3" fmla="*/ 353350 h 468472"/>
                <a:gd name="connsiteX4" fmla="*/ 1103077 w 1239772"/>
                <a:gd name="connsiteY4" fmla="*/ 462205 h 468472"/>
                <a:gd name="connsiteX5" fmla="*/ 1228263 w 1239772"/>
                <a:gd name="connsiteY5" fmla="*/ 151963 h 468472"/>
                <a:gd name="connsiteX6" fmla="*/ 983337 w 1239772"/>
                <a:gd name="connsiteY6" fmla="*/ 21337 h 468472"/>
                <a:gd name="connsiteX0" fmla="*/ 1052556 w 1243677"/>
                <a:gd name="connsiteY0" fmla="*/ 18351 h 498143"/>
                <a:gd name="connsiteX1" fmla="*/ 110940 w 1243677"/>
                <a:gd name="connsiteY1" fmla="*/ 159863 h 498143"/>
                <a:gd name="connsiteX2" fmla="*/ 29296 w 1243677"/>
                <a:gd name="connsiteY2" fmla="*/ 301376 h 498143"/>
                <a:gd name="connsiteX3" fmla="*/ 208912 w 1243677"/>
                <a:gd name="connsiteY3" fmla="*/ 383021 h 498143"/>
                <a:gd name="connsiteX4" fmla="*/ 1106982 w 1243677"/>
                <a:gd name="connsiteY4" fmla="*/ 491876 h 498143"/>
                <a:gd name="connsiteX5" fmla="*/ 1232168 w 1243677"/>
                <a:gd name="connsiteY5" fmla="*/ 181634 h 498143"/>
                <a:gd name="connsiteX6" fmla="*/ 1052556 w 1243677"/>
                <a:gd name="connsiteY6" fmla="*/ 18351 h 498143"/>
                <a:gd name="connsiteX0" fmla="*/ 1052556 w 1280457"/>
                <a:gd name="connsiteY0" fmla="*/ 13792 h 490204"/>
                <a:gd name="connsiteX1" fmla="*/ 110940 w 1280457"/>
                <a:gd name="connsiteY1" fmla="*/ 155304 h 490204"/>
                <a:gd name="connsiteX2" fmla="*/ 29296 w 1280457"/>
                <a:gd name="connsiteY2" fmla="*/ 296817 h 490204"/>
                <a:gd name="connsiteX3" fmla="*/ 208912 w 1280457"/>
                <a:gd name="connsiteY3" fmla="*/ 378462 h 490204"/>
                <a:gd name="connsiteX4" fmla="*/ 1106982 w 1280457"/>
                <a:gd name="connsiteY4" fmla="*/ 487317 h 490204"/>
                <a:gd name="connsiteX5" fmla="*/ 1275711 w 1280457"/>
                <a:gd name="connsiteY5" fmla="*/ 253275 h 490204"/>
                <a:gd name="connsiteX6" fmla="*/ 1052556 w 1280457"/>
                <a:gd name="connsiteY6" fmla="*/ 13792 h 490204"/>
                <a:gd name="connsiteX0" fmla="*/ 1052556 w 1280457"/>
                <a:gd name="connsiteY0" fmla="*/ 13792 h 490204"/>
                <a:gd name="connsiteX1" fmla="*/ 110940 w 1280457"/>
                <a:gd name="connsiteY1" fmla="*/ 155304 h 490204"/>
                <a:gd name="connsiteX2" fmla="*/ 29296 w 1280457"/>
                <a:gd name="connsiteY2" fmla="*/ 296817 h 490204"/>
                <a:gd name="connsiteX3" fmla="*/ 208912 w 1280457"/>
                <a:gd name="connsiteY3" fmla="*/ 378462 h 490204"/>
                <a:gd name="connsiteX4" fmla="*/ 1106982 w 1280457"/>
                <a:gd name="connsiteY4" fmla="*/ 487317 h 490204"/>
                <a:gd name="connsiteX5" fmla="*/ 1275711 w 1280457"/>
                <a:gd name="connsiteY5" fmla="*/ 253275 h 490204"/>
                <a:gd name="connsiteX6" fmla="*/ 1052556 w 1280457"/>
                <a:gd name="connsiteY6" fmla="*/ 13792 h 490204"/>
                <a:gd name="connsiteX0" fmla="*/ 1052556 w 1280457"/>
                <a:gd name="connsiteY0" fmla="*/ 0 h 476412"/>
                <a:gd name="connsiteX1" fmla="*/ 110940 w 1280457"/>
                <a:gd name="connsiteY1" fmla="*/ 141512 h 476412"/>
                <a:gd name="connsiteX2" fmla="*/ 29296 w 1280457"/>
                <a:gd name="connsiteY2" fmla="*/ 283025 h 476412"/>
                <a:gd name="connsiteX3" fmla="*/ 208912 w 1280457"/>
                <a:gd name="connsiteY3" fmla="*/ 364670 h 476412"/>
                <a:gd name="connsiteX4" fmla="*/ 1106982 w 1280457"/>
                <a:gd name="connsiteY4" fmla="*/ 473525 h 476412"/>
                <a:gd name="connsiteX5" fmla="*/ 1275711 w 1280457"/>
                <a:gd name="connsiteY5" fmla="*/ 239483 h 476412"/>
                <a:gd name="connsiteX6" fmla="*/ 1052556 w 1280457"/>
                <a:gd name="connsiteY6" fmla="*/ 0 h 476412"/>
                <a:gd name="connsiteX0" fmla="*/ 1052556 w 1280457"/>
                <a:gd name="connsiteY0" fmla="*/ 0 h 476600"/>
                <a:gd name="connsiteX1" fmla="*/ 110940 w 1280457"/>
                <a:gd name="connsiteY1" fmla="*/ 141512 h 476600"/>
                <a:gd name="connsiteX2" fmla="*/ 29296 w 1280457"/>
                <a:gd name="connsiteY2" fmla="*/ 239482 h 476600"/>
                <a:gd name="connsiteX3" fmla="*/ 208912 w 1280457"/>
                <a:gd name="connsiteY3" fmla="*/ 364670 h 476600"/>
                <a:gd name="connsiteX4" fmla="*/ 1106982 w 1280457"/>
                <a:gd name="connsiteY4" fmla="*/ 473525 h 476600"/>
                <a:gd name="connsiteX5" fmla="*/ 1275711 w 1280457"/>
                <a:gd name="connsiteY5" fmla="*/ 239483 h 476600"/>
                <a:gd name="connsiteX6" fmla="*/ 1052556 w 1280457"/>
                <a:gd name="connsiteY6" fmla="*/ 0 h 476600"/>
                <a:gd name="connsiteX0" fmla="*/ 1050138 w 1278706"/>
                <a:gd name="connsiteY0" fmla="*/ 0 h 476600"/>
                <a:gd name="connsiteX1" fmla="*/ 108522 w 1278706"/>
                <a:gd name="connsiteY1" fmla="*/ 141512 h 476600"/>
                <a:gd name="connsiteX2" fmla="*/ 26878 w 1278706"/>
                <a:gd name="connsiteY2" fmla="*/ 239482 h 476600"/>
                <a:gd name="connsiteX3" fmla="*/ 168394 w 1278706"/>
                <a:gd name="connsiteY3" fmla="*/ 364670 h 476600"/>
                <a:gd name="connsiteX4" fmla="*/ 1104564 w 1278706"/>
                <a:gd name="connsiteY4" fmla="*/ 473525 h 476600"/>
                <a:gd name="connsiteX5" fmla="*/ 1273293 w 1278706"/>
                <a:gd name="connsiteY5" fmla="*/ 239483 h 476600"/>
                <a:gd name="connsiteX6" fmla="*/ 1050138 w 1278706"/>
                <a:gd name="connsiteY6" fmla="*/ 0 h 476600"/>
                <a:gd name="connsiteX0" fmla="*/ 1027840 w 1256408"/>
                <a:gd name="connsiteY0" fmla="*/ 0 h 476600"/>
                <a:gd name="connsiteX1" fmla="*/ 162424 w 1256408"/>
                <a:gd name="connsiteY1" fmla="*/ 141512 h 476600"/>
                <a:gd name="connsiteX2" fmla="*/ 4580 w 1256408"/>
                <a:gd name="connsiteY2" fmla="*/ 239482 h 476600"/>
                <a:gd name="connsiteX3" fmla="*/ 146096 w 1256408"/>
                <a:gd name="connsiteY3" fmla="*/ 364670 h 476600"/>
                <a:gd name="connsiteX4" fmla="*/ 1082266 w 1256408"/>
                <a:gd name="connsiteY4" fmla="*/ 473525 h 476600"/>
                <a:gd name="connsiteX5" fmla="*/ 1250995 w 1256408"/>
                <a:gd name="connsiteY5" fmla="*/ 239483 h 476600"/>
                <a:gd name="connsiteX6" fmla="*/ 1027840 w 1256408"/>
                <a:gd name="connsiteY6" fmla="*/ 0 h 476600"/>
                <a:gd name="connsiteX0" fmla="*/ 1027840 w 1256408"/>
                <a:gd name="connsiteY0" fmla="*/ 0 h 475360"/>
                <a:gd name="connsiteX1" fmla="*/ 162424 w 1256408"/>
                <a:gd name="connsiteY1" fmla="*/ 141512 h 475360"/>
                <a:gd name="connsiteX2" fmla="*/ 4580 w 1256408"/>
                <a:gd name="connsiteY2" fmla="*/ 239482 h 475360"/>
                <a:gd name="connsiteX3" fmla="*/ 146096 w 1256408"/>
                <a:gd name="connsiteY3" fmla="*/ 342899 h 475360"/>
                <a:gd name="connsiteX4" fmla="*/ 1082266 w 1256408"/>
                <a:gd name="connsiteY4" fmla="*/ 473525 h 475360"/>
                <a:gd name="connsiteX5" fmla="*/ 1250995 w 1256408"/>
                <a:gd name="connsiteY5" fmla="*/ 239483 h 475360"/>
                <a:gd name="connsiteX6" fmla="*/ 1027840 w 1256408"/>
                <a:gd name="connsiteY6" fmla="*/ 0 h 475360"/>
                <a:gd name="connsiteX0" fmla="*/ 1027840 w 1256408"/>
                <a:gd name="connsiteY0" fmla="*/ 0 h 475360"/>
                <a:gd name="connsiteX1" fmla="*/ 162424 w 1256408"/>
                <a:gd name="connsiteY1" fmla="*/ 141512 h 475360"/>
                <a:gd name="connsiteX2" fmla="*/ 4580 w 1256408"/>
                <a:gd name="connsiteY2" fmla="*/ 239482 h 475360"/>
                <a:gd name="connsiteX3" fmla="*/ 146096 w 1256408"/>
                <a:gd name="connsiteY3" fmla="*/ 342899 h 475360"/>
                <a:gd name="connsiteX4" fmla="*/ 1082266 w 1256408"/>
                <a:gd name="connsiteY4" fmla="*/ 473525 h 475360"/>
                <a:gd name="connsiteX5" fmla="*/ 1250995 w 1256408"/>
                <a:gd name="connsiteY5" fmla="*/ 239483 h 475360"/>
                <a:gd name="connsiteX6" fmla="*/ 1027840 w 1256408"/>
                <a:gd name="connsiteY6" fmla="*/ 0 h 475360"/>
                <a:gd name="connsiteX0" fmla="*/ 1027040 w 1255608"/>
                <a:gd name="connsiteY0" fmla="*/ 0 h 475360"/>
                <a:gd name="connsiteX1" fmla="*/ 150739 w 1255608"/>
                <a:gd name="connsiteY1" fmla="*/ 125183 h 475360"/>
                <a:gd name="connsiteX2" fmla="*/ 3780 w 1255608"/>
                <a:gd name="connsiteY2" fmla="*/ 239482 h 475360"/>
                <a:gd name="connsiteX3" fmla="*/ 145296 w 1255608"/>
                <a:gd name="connsiteY3" fmla="*/ 342899 h 475360"/>
                <a:gd name="connsiteX4" fmla="*/ 1081466 w 1255608"/>
                <a:gd name="connsiteY4" fmla="*/ 473525 h 475360"/>
                <a:gd name="connsiteX5" fmla="*/ 1250195 w 1255608"/>
                <a:gd name="connsiteY5" fmla="*/ 239483 h 475360"/>
                <a:gd name="connsiteX6" fmla="*/ 1027040 w 1255608"/>
                <a:gd name="connsiteY6" fmla="*/ 0 h 475360"/>
                <a:gd name="connsiteX0" fmla="*/ 1037925 w 1255608"/>
                <a:gd name="connsiteY0" fmla="*/ 0 h 453589"/>
                <a:gd name="connsiteX1" fmla="*/ 150739 w 1255608"/>
                <a:gd name="connsiteY1" fmla="*/ 103412 h 453589"/>
                <a:gd name="connsiteX2" fmla="*/ 3780 w 1255608"/>
                <a:gd name="connsiteY2" fmla="*/ 217711 h 453589"/>
                <a:gd name="connsiteX3" fmla="*/ 145296 w 1255608"/>
                <a:gd name="connsiteY3" fmla="*/ 321128 h 453589"/>
                <a:gd name="connsiteX4" fmla="*/ 1081466 w 1255608"/>
                <a:gd name="connsiteY4" fmla="*/ 451754 h 453589"/>
                <a:gd name="connsiteX5" fmla="*/ 1250195 w 1255608"/>
                <a:gd name="connsiteY5" fmla="*/ 217712 h 453589"/>
                <a:gd name="connsiteX6" fmla="*/ 1037925 w 1255608"/>
                <a:gd name="connsiteY6" fmla="*/ 0 h 453589"/>
                <a:gd name="connsiteX0" fmla="*/ 1037925 w 1236819"/>
                <a:gd name="connsiteY0" fmla="*/ 0 h 453589"/>
                <a:gd name="connsiteX1" fmla="*/ 150739 w 1236819"/>
                <a:gd name="connsiteY1" fmla="*/ 103412 h 453589"/>
                <a:gd name="connsiteX2" fmla="*/ 3780 w 1236819"/>
                <a:gd name="connsiteY2" fmla="*/ 217711 h 453589"/>
                <a:gd name="connsiteX3" fmla="*/ 145296 w 1236819"/>
                <a:gd name="connsiteY3" fmla="*/ 321128 h 453589"/>
                <a:gd name="connsiteX4" fmla="*/ 1081466 w 1236819"/>
                <a:gd name="connsiteY4" fmla="*/ 451754 h 453589"/>
                <a:gd name="connsiteX5" fmla="*/ 1228423 w 1236819"/>
                <a:gd name="connsiteY5" fmla="*/ 217712 h 453589"/>
                <a:gd name="connsiteX6" fmla="*/ 1037925 w 1236819"/>
                <a:gd name="connsiteY6" fmla="*/ 0 h 453589"/>
                <a:gd name="connsiteX0" fmla="*/ 1036538 w 1229948"/>
                <a:gd name="connsiteY0" fmla="*/ 0 h 453589"/>
                <a:gd name="connsiteX1" fmla="*/ 149352 w 1229948"/>
                <a:gd name="connsiteY1" fmla="*/ 103412 h 453589"/>
                <a:gd name="connsiteX2" fmla="*/ 2393 w 1229948"/>
                <a:gd name="connsiteY2" fmla="*/ 217711 h 453589"/>
                <a:gd name="connsiteX3" fmla="*/ 143909 w 1229948"/>
                <a:gd name="connsiteY3" fmla="*/ 321128 h 453589"/>
                <a:gd name="connsiteX4" fmla="*/ 1031093 w 1229948"/>
                <a:gd name="connsiteY4" fmla="*/ 451754 h 453589"/>
                <a:gd name="connsiteX5" fmla="*/ 1227036 w 1229948"/>
                <a:gd name="connsiteY5" fmla="*/ 217712 h 453589"/>
                <a:gd name="connsiteX6" fmla="*/ 1036538 w 1229948"/>
                <a:gd name="connsiteY6" fmla="*/ 0 h 453589"/>
                <a:gd name="connsiteX0" fmla="*/ 1044926 w 1238336"/>
                <a:gd name="connsiteY0" fmla="*/ 0 h 453592"/>
                <a:gd name="connsiteX1" fmla="*/ 157740 w 1238336"/>
                <a:gd name="connsiteY1" fmla="*/ 103412 h 453592"/>
                <a:gd name="connsiteX2" fmla="*/ 1256 w 1238336"/>
                <a:gd name="connsiteY2" fmla="*/ 216350 h 453592"/>
                <a:gd name="connsiteX3" fmla="*/ 152297 w 1238336"/>
                <a:gd name="connsiteY3" fmla="*/ 321128 h 453592"/>
                <a:gd name="connsiteX4" fmla="*/ 1039481 w 1238336"/>
                <a:gd name="connsiteY4" fmla="*/ 451754 h 453592"/>
                <a:gd name="connsiteX5" fmla="*/ 1235424 w 1238336"/>
                <a:gd name="connsiteY5" fmla="*/ 217712 h 453592"/>
                <a:gd name="connsiteX6" fmla="*/ 1044926 w 1238336"/>
                <a:gd name="connsiteY6" fmla="*/ 0 h 453592"/>
                <a:gd name="connsiteX0" fmla="*/ 1049922 w 1243332"/>
                <a:gd name="connsiteY0" fmla="*/ 0 h 453589"/>
                <a:gd name="connsiteX1" fmla="*/ 162736 w 1243332"/>
                <a:gd name="connsiteY1" fmla="*/ 103412 h 453589"/>
                <a:gd name="connsiteX2" fmla="*/ 809 w 1243332"/>
                <a:gd name="connsiteY2" fmla="*/ 217711 h 453589"/>
                <a:gd name="connsiteX3" fmla="*/ 157293 w 1243332"/>
                <a:gd name="connsiteY3" fmla="*/ 321128 h 453589"/>
                <a:gd name="connsiteX4" fmla="*/ 1044477 w 1243332"/>
                <a:gd name="connsiteY4" fmla="*/ 451754 h 453589"/>
                <a:gd name="connsiteX5" fmla="*/ 1240420 w 1243332"/>
                <a:gd name="connsiteY5" fmla="*/ 217712 h 453589"/>
                <a:gd name="connsiteX6" fmla="*/ 1049922 w 1243332"/>
                <a:gd name="connsiteY6" fmla="*/ 0 h 453589"/>
                <a:gd name="connsiteX0" fmla="*/ 1021190 w 1214600"/>
                <a:gd name="connsiteY0" fmla="*/ 0 h 453589"/>
                <a:gd name="connsiteX1" fmla="*/ 134004 w 1214600"/>
                <a:gd name="connsiteY1" fmla="*/ 103412 h 453589"/>
                <a:gd name="connsiteX2" fmla="*/ 6095 w 1214600"/>
                <a:gd name="connsiteY2" fmla="*/ 217711 h 453589"/>
                <a:gd name="connsiteX3" fmla="*/ 128561 w 1214600"/>
                <a:gd name="connsiteY3" fmla="*/ 321128 h 453589"/>
                <a:gd name="connsiteX4" fmla="*/ 1015745 w 1214600"/>
                <a:gd name="connsiteY4" fmla="*/ 451754 h 453589"/>
                <a:gd name="connsiteX5" fmla="*/ 1211688 w 1214600"/>
                <a:gd name="connsiteY5" fmla="*/ 217712 h 453589"/>
                <a:gd name="connsiteX6" fmla="*/ 1021190 w 1214600"/>
                <a:gd name="connsiteY6" fmla="*/ 0 h 453589"/>
                <a:gd name="connsiteX0" fmla="*/ 1022597 w 1216007"/>
                <a:gd name="connsiteY0" fmla="*/ 0 h 453589"/>
                <a:gd name="connsiteX1" fmla="*/ 154461 w 1216007"/>
                <a:gd name="connsiteY1" fmla="*/ 100690 h 453589"/>
                <a:gd name="connsiteX2" fmla="*/ 7502 w 1216007"/>
                <a:gd name="connsiteY2" fmla="*/ 217711 h 453589"/>
                <a:gd name="connsiteX3" fmla="*/ 129968 w 1216007"/>
                <a:gd name="connsiteY3" fmla="*/ 321128 h 453589"/>
                <a:gd name="connsiteX4" fmla="*/ 1017152 w 1216007"/>
                <a:gd name="connsiteY4" fmla="*/ 451754 h 453589"/>
                <a:gd name="connsiteX5" fmla="*/ 1213095 w 1216007"/>
                <a:gd name="connsiteY5" fmla="*/ 217712 h 453589"/>
                <a:gd name="connsiteX6" fmla="*/ 1022597 w 1216007"/>
                <a:gd name="connsiteY6" fmla="*/ 0 h 453589"/>
                <a:gd name="connsiteX0" fmla="*/ 1016325 w 1209520"/>
                <a:gd name="connsiteY0" fmla="*/ 0 h 453784"/>
                <a:gd name="connsiteX1" fmla="*/ 148189 w 1209520"/>
                <a:gd name="connsiteY1" fmla="*/ 100690 h 453784"/>
                <a:gd name="connsiteX2" fmla="*/ 1230 w 1209520"/>
                <a:gd name="connsiteY2" fmla="*/ 217711 h 453784"/>
                <a:gd name="connsiteX3" fmla="*/ 152271 w 1209520"/>
                <a:gd name="connsiteY3" fmla="*/ 325210 h 453784"/>
                <a:gd name="connsiteX4" fmla="*/ 1010880 w 1209520"/>
                <a:gd name="connsiteY4" fmla="*/ 451754 h 453784"/>
                <a:gd name="connsiteX5" fmla="*/ 1206823 w 1209520"/>
                <a:gd name="connsiteY5" fmla="*/ 217712 h 453784"/>
                <a:gd name="connsiteX6" fmla="*/ 1016325 w 1209520"/>
                <a:gd name="connsiteY6" fmla="*/ 0 h 453784"/>
                <a:gd name="connsiteX0" fmla="*/ 1016934 w 1210129"/>
                <a:gd name="connsiteY0" fmla="*/ 0 h 453784"/>
                <a:gd name="connsiteX1" fmla="*/ 174652 w 1210129"/>
                <a:gd name="connsiteY1" fmla="*/ 99329 h 453784"/>
                <a:gd name="connsiteX2" fmla="*/ 1839 w 1210129"/>
                <a:gd name="connsiteY2" fmla="*/ 217711 h 453784"/>
                <a:gd name="connsiteX3" fmla="*/ 152880 w 1210129"/>
                <a:gd name="connsiteY3" fmla="*/ 325210 h 453784"/>
                <a:gd name="connsiteX4" fmla="*/ 1011489 w 1210129"/>
                <a:gd name="connsiteY4" fmla="*/ 451754 h 453784"/>
                <a:gd name="connsiteX5" fmla="*/ 1207432 w 1210129"/>
                <a:gd name="connsiteY5" fmla="*/ 217712 h 453784"/>
                <a:gd name="connsiteX6" fmla="*/ 1016934 w 1210129"/>
                <a:gd name="connsiteY6" fmla="*/ 0 h 453784"/>
                <a:gd name="connsiteX0" fmla="*/ 1016137 w 1209294"/>
                <a:gd name="connsiteY0" fmla="*/ 0 h 453784"/>
                <a:gd name="connsiteX1" fmla="*/ 173855 w 1209294"/>
                <a:gd name="connsiteY1" fmla="*/ 99329 h 453784"/>
                <a:gd name="connsiteX2" fmla="*/ 1042 w 1209294"/>
                <a:gd name="connsiteY2" fmla="*/ 217711 h 453784"/>
                <a:gd name="connsiteX3" fmla="*/ 157526 w 1209294"/>
                <a:gd name="connsiteY3" fmla="*/ 325210 h 453784"/>
                <a:gd name="connsiteX4" fmla="*/ 1010692 w 1209294"/>
                <a:gd name="connsiteY4" fmla="*/ 451754 h 453784"/>
                <a:gd name="connsiteX5" fmla="*/ 1206635 w 1209294"/>
                <a:gd name="connsiteY5" fmla="*/ 217712 h 453784"/>
                <a:gd name="connsiteX6" fmla="*/ 1016137 w 1209294"/>
                <a:gd name="connsiteY6" fmla="*/ 0 h 453784"/>
                <a:gd name="connsiteX0" fmla="*/ 1015361 w 1208462"/>
                <a:gd name="connsiteY0" fmla="*/ 0 h 454304"/>
                <a:gd name="connsiteX1" fmla="*/ 173079 w 1208462"/>
                <a:gd name="connsiteY1" fmla="*/ 99329 h 454304"/>
                <a:gd name="connsiteX2" fmla="*/ 266 w 1208462"/>
                <a:gd name="connsiteY2" fmla="*/ 217711 h 454304"/>
                <a:gd name="connsiteX3" fmla="*/ 164915 w 1208462"/>
                <a:gd name="connsiteY3" fmla="*/ 334735 h 454304"/>
                <a:gd name="connsiteX4" fmla="*/ 1009916 w 1208462"/>
                <a:gd name="connsiteY4" fmla="*/ 451754 h 454304"/>
                <a:gd name="connsiteX5" fmla="*/ 1205859 w 1208462"/>
                <a:gd name="connsiteY5" fmla="*/ 217712 h 454304"/>
                <a:gd name="connsiteX6" fmla="*/ 1015361 w 1208462"/>
                <a:gd name="connsiteY6" fmla="*/ 0 h 454304"/>
                <a:gd name="connsiteX0" fmla="*/ 992229 w 1208462"/>
                <a:gd name="connsiteY0" fmla="*/ 0 h 452943"/>
                <a:gd name="connsiteX1" fmla="*/ 173079 w 1208462"/>
                <a:gd name="connsiteY1" fmla="*/ 97968 h 452943"/>
                <a:gd name="connsiteX2" fmla="*/ 266 w 1208462"/>
                <a:gd name="connsiteY2" fmla="*/ 216350 h 452943"/>
                <a:gd name="connsiteX3" fmla="*/ 164915 w 1208462"/>
                <a:gd name="connsiteY3" fmla="*/ 333374 h 452943"/>
                <a:gd name="connsiteX4" fmla="*/ 1009916 w 1208462"/>
                <a:gd name="connsiteY4" fmla="*/ 450393 h 452943"/>
                <a:gd name="connsiteX5" fmla="*/ 1205859 w 1208462"/>
                <a:gd name="connsiteY5" fmla="*/ 216351 h 452943"/>
                <a:gd name="connsiteX6" fmla="*/ 992229 w 1208462"/>
                <a:gd name="connsiteY6" fmla="*/ 0 h 452943"/>
                <a:gd name="connsiteX0" fmla="*/ 992229 w 1208462"/>
                <a:gd name="connsiteY0" fmla="*/ 2 h 452945"/>
                <a:gd name="connsiteX1" fmla="*/ 173079 w 1208462"/>
                <a:gd name="connsiteY1" fmla="*/ 97970 h 452945"/>
                <a:gd name="connsiteX2" fmla="*/ 266 w 1208462"/>
                <a:gd name="connsiteY2" fmla="*/ 216352 h 452945"/>
                <a:gd name="connsiteX3" fmla="*/ 164915 w 1208462"/>
                <a:gd name="connsiteY3" fmla="*/ 333376 h 452945"/>
                <a:gd name="connsiteX4" fmla="*/ 1009916 w 1208462"/>
                <a:gd name="connsiteY4" fmla="*/ 450395 h 452945"/>
                <a:gd name="connsiteX5" fmla="*/ 1205859 w 1208462"/>
                <a:gd name="connsiteY5" fmla="*/ 216353 h 452945"/>
                <a:gd name="connsiteX6" fmla="*/ 992229 w 1208462"/>
                <a:gd name="connsiteY6" fmla="*/ 2 h 452945"/>
                <a:gd name="connsiteX0" fmla="*/ 992229 w 1205859"/>
                <a:gd name="connsiteY0" fmla="*/ 2 h 452945"/>
                <a:gd name="connsiteX1" fmla="*/ 173079 w 1205859"/>
                <a:gd name="connsiteY1" fmla="*/ 97970 h 452945"/>
                <a:gd name="connsiteX2" fmla="*/ 266 w 1205859"/>
                <a:gd name="connsiteY2" fmla="*/ 216352 h 452945"/>
                <a:gd name="connsiteX3" fmla="*/ 164915 w 1205859"/>
                <a:gd name="connsiteY3" fmla="*/ 333376 h 452945"/>
                <a:gd name="connsiteX4" fmla="*/ 1009916 w 1205859"/>
                <a:gd name="connsiteY4" fmla="*/ 450395 h 452945"/>
                <a:gd name="connsiteX5" fmla="*/ 1205859 w 1205859"/>
                <a:gd name="connsiteY5" fmla="*/ 216353 h 452945"/>
                <a:gd name="connsiteX6" fmla="*/ 992229 w 1205859"/>
                <a:gd name="connsiteY6" fmla="*/ 2 h 452945"/>
                <a:gd name="connsiteX0" fmla="*/ 992229 w 1205859"/>
                <a:gd name="connsiteY0" fmla="*/ 2 h 452945"/>
                <a:gd name="connsiteX1" fmla="*/ 173079 w 1205859"/>
                <a:gd name="connsiteY1" fmla="*/ 97970 h 452945"/>
                <a:gd name="connsiteX2" fmla="*/ 266 w 1205859"/>
                <a:gd name="connsiteY2" fmla="*/ 216352 h 452945"/>
                <a:gd name="connsiteX3" fmla="*/ 164915 w 1205859"/>
                <a:gd name="connsiteY3" fmla="*/ 333376 h 452945"/>
                <a:gd name="connsiteX4" fmla="*/ 1009916 w 1205859"/>
                <a:gd name="connsiteY4" fmla="*/ 450395 h 452945"/>
                <a:gd name="connsiteX5" fmla="*/ 1205859 w 1205859"/>
                <a:gd name="connsiteY5" fmla="*/ 216353 h 452945"/>
                <a:gd name="connsiteX6" fmla="*/ 992229 w 1205859"/>
                <a:gd name="connsiteY6" fmla="*/ 2 h 452945"/>
                <a:gd name="connsiteX0" fmla="*/ 992229 w 1205859"/>
                <a:gd name="connsiteY0" fmla="*/ 2 h 452945"/>
                <a:gd name="connsiteX1" fmla="*/ 173079 w 1205859"/>
                <a:gd name="connsiteY1" fmla="*/ 97970 h 452945"/>
                <a:gd name="connsiteX2" fmla="*/ 266 w 1205859"/>
                <a:gd name="connsiteY2" fmla="*/ 216352 h 452945"/>
                <a:gd name="connsiteX3" fmla="*/ 164915 w 1205859"/>
                <a:gd name="connsiteY3" fmla="*/ 333376 h 452945"/>
                <a:gd name="connsiteX4" fmla="*/ 1009916 w 1205859"/>
                <a:gd name="connsiteY4" fmla="*/ 450395 h 452945"/>
                <a:gd name="connsiteX5" fmla="*/ 1205859 w 1205859"/>
                <a:gd name="connsiteY5" fmla="*/ 216353 h 452945"/>
                <a:gd name="connsiteX6" fmla="*/ 992229 w 1205859"/>
                <a:gd name="connsiteY6" fmla="*/ 2 h 452945"/>
                <a:gd name="connsiteX0" fmla="*/ 992229 w 1205859"/>
                <a:gd name="connsiteY0" fmla="*/ 3 h 447503"/>
                <a:gd name="connsiteX1" fmla="*/ 173079 w 1205859"/>
                <a:gd name="connsiteY1" fmla="*/ 92528 h 447503"/>
                <a:gd name="connsiteX2" fmla="*/ 266 w 1205859"/>
                <a:gd name="connsiteY2" fmla="*/ 210910 h 447503"/>
                <a:gd name="connsiteX3" fmla="*/ 164915 w 1205859"/>
                <a:gd name="connsiteY3" fmla="*/ 327934 h 447503"/>
                <a:gd name="connsiteX4" fmla="*/ 1009916 w 1205859"/>
                <a:gd name="connsiteY4" fmla="*/ 444953 h 447503"/>
                <a:gd name="connsiteX5" fmla="*/ 1205859 w 1205859"/>
                <a:gd name="connsiteY5" fmla="*/ 210911 h 447503"/>
                <a:gd name="connsiteX6" fmla="*/ 992229 w 1205859"/>
                <a:gd name="connsiteY6" fmla="*/ 3 h 447503"/>
                <a:gd name="connsiteX0" fmla="*/ 958211 w 1205859"/>
                <a:gd name="connsiteY0" fmla="*/ 3 h 440700"/>
                <a:gd name="connsiteX1" fmla="*/ 173079 w 1205859"/>
                <a:gd name="connsiteY1" fmla="*/ 85725 h 440700"/>
                <a:gd name="connsiteX2" fmla="*/ 266 w 1205859"/>
                <a:gd name="connsiteY2" fmla="*/ 204107 h 440700"/>
                <a:gd name="connsiteX3" fmla="*/ 164915 w 1205859"/>
                <a:gd name="connsiteY3" fmla="*/ 321131 h 440700"/>
                <a:gd name="connsiteX4" fmla="*/ 1009916 w 1205859"/>
                <a:gd name="connsiteY4" fmla="*/ 438150 h 440700"/>
                <a:gd name="connsiteX5" fmla="*/ 1205859 w 1205859"/>
                <a:gd name="connsiteY5" fmla="*/ 204108 h 440700"/>
                <a:gd name="connsiteX6" fmla="*/ 958211 w 1205859"/>
                <a:gd name="connsiteY6" fmla="*/ 3 h 440700"/>
                <a:gd name="connsiteX0" fmla="*/ 993590 w 1205859"/>
                <a:gd name="connsiteY0" fmla="*/ 2 h 448863"/>
                <a:gd name="connsiteX1" fmla="*/ 173079 w 1205859"/>
                <a:gd name="connsiteY1" fmla="*/ 93888 h 448863"/>
                <a:gd name="connsiteX2" fmla="*/ 266 w 1205859"/>
                <a:gd name="connsiteY2" fmla="*/ 212270 h 448863"/>
                <a:gd name="connsiteX3" fmla="*/ 164915 w 1205859"/>
                <a:gd name="connsiteY3" fmla="*/ 329294 h 448863"/>
                <a:gd name="connsiteX4" fmla="*/ 1009916 w 1205859"/>
                <a:gd name="connsiteY4" fmla="*/ 446313 h 448863"/>
                <a:gd name="connsiteX5" fmla="*/ 1205859 w 1205859"/>
                <a:gd name="connsiteY5" fmla="*/ 212271 h 448863"/>
                <a:gd name="connsiteX6" fmla="*/ 993590 w 1205859"/>
                <a:gd name="connsiteY6" fmla="*/ 2 h 448863"/>
                <a:gd name="connsiteX0" fmla="*/ 993590 w 1196334"/>
                <a:gd name="connsiteY0" fmla="*/ 2 h 449878"/>
                <a:gd name="connsiteX1" fmla="*/ 173079 w 1196334"/>
                <a:gd name="connsiteY1" fmla="*/ 93888 h 449878"/>
                <a:gd name="connsiteX2" fmla="*/ 266 w 1196334"/>
                <a:gd name="connsiteY2" fmla="*/ 212270 h 449878"/>
                <a:gd name="connsiteX3" fmla="*/ 164915 w 1196334"/>
                <a:gd name="connsiteY3" fmla="*/ 329294 h 449878"/>
                <a:gd name="connsiteX4" fmla="*/ 1009916 w 1196334"/>
                <a:gd name="connsiteY4" fmla="*/ 446313 h 449878"/>
                <a:gd name="connsiteX5" fmla="*/ 1196334 w 1196334"/>
                <a:gd name="connsiteY5" fmla="*/ 186418 h 449878"/>
                <a:gd name="connsiteX6" fmla="*/ 993590 w 1196334"/>
                <a:gd name="connsiteY6" fmla="*/ 2 h 449878"/>
                <a:gd name="connsiteX0" fmla="*/ 993590 w 1196334"/>
                <a:gd name="connsiteY0" fmla="*/ 2 h 449878"/>
                <a:gd name="connsiteX1" fmla="*/ 173079 w 1196334"/>
                <a:gd name="connsiteY1" fmla="*/ 93888 h 449878"/>
                <a:gd name="connsiteX2" fmla="*/ 266 w 1196334"/>
                <a:gd name="connsiteY2" fmla="*/ 212270 h 449878"/>
                <a:gd name="connsiteX3" fmla="*/ 164915 w 1196334"/>
                <a:gd name="connsiteY3" fmla="*/ 329294 h 449878"/>
                <a:gd name="connsiteX4" fmla="*/ 1009916 w 1196334"/>
                <a:gd name="connsiteY4" fmla="*/ 446313 h 449878"/>
                <a:gd name="connsiteX5" fmla="*/ 1196334 w 1196334"/>
                <a:gd name="connsiteY5" fmla="*/ 186418 h 449878"/>
                <a:gd name="connsiteX6" fmla="*/ 993590 w 1196334"/>
                <a:gd name="connsiteY6" fmla="*/ 2 h 449878"/>
                <a:gd name="connsiteX0" fmla="*/ 993590 w 1196334"/>
                <a:gd name="connsiteY0" fmla="*/ 2 h 449878"/>
                <a:gd name="connsiteX1" fmla="*/ 173079 w 1196334"/>
                <a:gd name="connsiteY1" fmla="*/ 93888 h 449878"/>
                <a:gd name="connsiteX2" fmla="*/ 266 w 1196334"/>
                <a:gd name="connsiteY2" fmla="*/ 212270 h 449878"/>
                <a:gd name="connsiteX3" fmla="*/ 164915 w 1196334"/>
                <a:gd name="connsiteY3" fmla="*/ 329294 h 449878"/>
                <a:gd name="connsiteX4" fmla="*/ 1009916 w 1196334"/>
                <a:gd name="connsiteY4" fmla="*/ 446313 h 449878"/>
                <a:gd name="connsiteX5" fmla="*/ 1196334 w 1196334"/>
                <a:gd name="connsiteY5" fmla="*/ 186418 h 449878"/>
                <a:gd name="connsiteX6" fmla="*/ 993590 w 1196334"/>
                <a:gd name="connsiteY6" fmla="*/ 2 h 449878"/>
                <a:gd name="connsiteX0" fmla="*/ 993545 w 1196289"/>
                <a:gd name="connsiteY0" fmla="*/ 2 h 428739"/>
                <a:gd name="connsiteX1" fmla="*/ 173034 w 1196289"/>
                <a:gd name="connsiteY1" fmla="*/ 93888 h 428739"/>
                <a:gd name="connsiteX2" fmla="*/ 221 w 1196289"/>
                <a:gd name="connsiteY2" fmla="*/ 212270 h 428739"/>
                <a:gd name="connsiteX3" fmla="*/ 164870 w 1196289"/>
                <a:gd name="connsiteY3" fmla="*/ 329294 h 428739"/>
                <a:gd name="connsiteX4" fmla="*/ 997624 w 1196289"/>
                <a:gd name="connsiteY4" fmla="*/ 424541 h 428739"/>
                <a:gd name="connsiteX5" fmla="*/ 1196289 w 1196289"/>
                <a:gd name="connsiteY5" fmla="*/ 186418 h 428739"/>
                <a:gd name="connsiteX6" fmla="*/ 993545 w 1196289"/>
                <a:gd name="connsiteY6" fmla="*/ 2 h 428739"/>
                <a:gd name="connsiteX0" fmla="*/ 979938 w 1196289"/>
                <a:gd name="connsiteY0" fmla="*/ 2 h 438264"/>
                <a:gd name="connsiteX1" fmla="*/ 173034 w 1196289"/>
                <a:gd name="connsiteY1" fmla="*/ 103413 h 438264"/>
                <a:gd name="connsiteX2" fmla="*/ 221 w 1196289"/>
                <a:gd name="connsiteY2" fmla="*/ 221795 h 438264"/>
                <a:gd name="connsiteX3" fmla="*/ 164870 w 1196289"/>
                <a:gd name="connsiteY3" fmla="*/ 338819 h 438264"/>
                <a:gd name="connsiteX4" fmla="*/ 997624 w 1196289"/>
                <a:gd name="connsiteY4" fmla="*/ 434066 h 438264"/>
                <a:gd name="connsiteX5" fmla="*/ 1196289 w 1196289"/>
                <a:gd name="connsiteY5" fmla="*/ 195943 h 438264"/>
                <a:gd name="connsiteX6" fmla="*/ 979938 w 1196289"/>
                <a:gd name="connsiteY6" fmla="*/ 2 h 438264"/>
                <a:gd name="connsiteX0" fmla="*/ 979938 w 1188125"/>
                <a:gd name="connsiteY0" fmla="*/ 2 h 438264"/>
                <a:gd name="connsiteX1" fmla="*/ 173034 w 1188125"/>
                <a:gd name="connsiteY1" fmla="*/ 103413 h 438264"/>
                <a:gd name="connsiteX2" fmla="*/ 221 w 1188125"/>
                <a:gd name="connsiteY2" fmla="*/ 221795 h 438264"/>
                <a:gd name="connsiteX3" fmla="*/ 164870 w 1188125"/>
                <a:gd name="connsiteY3" fmla="*/ 338819 h 438264"/>
                <a:gd name="connsiteX4" fmla="*/ 997624 w 1188125"/>
                <a:gd name="connsiteY4" fmla="*/ 434066 h 438264"/>
                <a:gd name="connsiteX5" fmla="*/ 1188125 w 1188125"/>
                <a:gd name="connsiteY5" fmla="*/ 195943 h 438264"/>
                <a:gd name="connsiteX6" fmla="*/ 979938 w 1188125"/>
                <a:gd name="connsiteY6" fmla="*/ 2 h 438264"/>
                <a:gd name="connsiteX0" fmla="*/ 977217 w 1188125"/>
                <a:gd name="connsiteY0" fmla="*/ 3 h 428740"/>
                <a:gd name="connsiteX1" fmla="*/ 173034 w 1188125"/>
                <a:gd name="connsiteY1" fmla="*/ 93889 h 428740"/>
                <a:gd name="connsiteX2" fmla="*/ 221 w 1188125"/>
                <a:gd name="connsiteY2" fmla="*/ 212271 h 428740"/>
                <a:gd name="connsiteX3" fmla="*/ 164870 w 1188125"/>
                <a:gd name="connsiteY3" fmla="*/ 329295 h 428740"/>
                <a:gd name="connsiteX4" fmla="*/ 997624 w 1188125"/>
                <a:gd name="connsiteY4" fmla="*/ 424542 h 428740"/>
                <a:gd name="connsiteX5" fmla="*/ 1188125 w 1188125"/>
                <a:gd name="connsiteY5" fmla="*/ 186419 h 428740"/>
                <a:gd name="connsiteX6" fmla="*/ 977217 w 1188125"/>
                <a:gd name="connsiteY6" fmla="*/ 3 h 428740"/>
                <a:gd name="connsiteX0" fmla="*/ 977217 w 1188125"/>
                <a:gd name="connsiteY0" fmla="*/ 1230 h 429967"/>
                <a:gd name="connsiteX1" fmla="*/ 173034 w 1188125"/>
                <a:gd name="connsiteY1" fmla="*/ 95116 h 429967"/>
                <a:gd name="connsiteX2" fmla="*/ 221 w 1188125"/>
                <a:gd name="connsiteY2" fmla="*/ 213498 h 429967"/>
                <a:gd name="connsiteX3" fmla="*/ 164870 w 1188125"/>
                <a:gd name="connsiteY3" fmla="*/ 330522 h 429967"/>
                <a:gd name="connsiteX4" fmla="*/ 997624 w 1188125"/>
                <a:gd name="connsiteY4" fmla="*/ 425769 h 429967"/>
                <a:gd name="connsiteX5" fmla="*/ 1188125 w 1188125"/>
                <a:gd name="connsiteY5" fmla="*/ 187646 h 429967"/>
                <a:gd name="connsiteX6" fmla="*/ 977217 w 1188125"/>
                <a:gd name="connsiteY6" fmla="*/ 1230 h 429967"/>
                <a:gd name="connsiteX0" fmla="*/ 977217 w 1188125"/>
                <a:gd name="connsiteY0" fmla="*/ 1230 h 429967"/>
                <a:gd name="connsiteX1" fmla="*/ 173034 w 1188125"/>
                <a:gd name="connsiteY1" fmla="*/ 95116 h 429967"/>
                <a:gd name="connsiteX2" fmla="*/ 221 w 1188125"/>
                <a:gd name="connsiteY2" fmla="*/ 213498 h 429967"/>
                <a:gd name="connsiteX3" fmla="*/ 164870 w 1188125"/>
                <a:gd name="connsiteY3" fmla="*/ 330522 h 429967"/>
                <a:gd name="connsiteX4" fmla="*/ 997624 w 1188125"/>
                <a:gd name="connsiteY4" fmla="*/ 425769 h 429967"/>
                <a:gd name="connsiteX5" fmla="*/ 1188125 w 1188125"/>
                <a:gd name="connsiteY5" fmla="*/ 187646 h 429967"/>
                <a:gd name="connsiteX6" fmla="*/ 977217 w 1188125"/>
                <a:gd name="connsiteY6" fmla="*/ 1230 h 429967"/>
                <a:gd name="connsiteX0" fmla="*/ 977217 w 1188125"/>
                <a:gd name="connsiteY0" fmla="*/ 0 h 428737"/>
                <a:gd name="connsiteX1" fmla="*/ 173034 w 1188125"/>
                <a:gd name="connsiteY1" fmla="*/ 93886 h 428737"/>
                <a:gd name="connsiteX2" fmla="*/ 221 w 1188125"/>
                <a:gd name="connsiteY2" fmla="*/ 212268 h 428737"/>
                <a:gd name="connsiteX3" fmla="*/ 164870 w 1188125"/>
                <a:gd name="connsiteY3" fmla="*/ 329292 h 428737"/>
                <a:gd name="connsiteX4" fmla="*/ 997624 w 1188125"/>
                <a:gd name="connsiteY4" fmla="*/ 424539 h 428737"/>
                <a:gd name="connsiteX5" fmla="*/ 1188125 w 1188125"/>
                <a:gd name="connsiteY5" fmla="*/ 186416 h 428737"/>
                <a:gd name="connsiteX6" fmla="*/ 977217 w 1188125"/>
                <a:gd name="connsiteY6" fmla="*/ 0 h 428737"/>
                <a:gd name="connsiteX0" fmla="*/ 977217 w 1194929"/>
                <a:gd name="connsiteY0" fmla="*/ 0 h 427125"/>
                <a:gd name="connsiteX1" fmla="*/ 173034 w 1194929"/>
                <a:gd name="connsiteY1" fmla="*/ 93886 h 427125"/>
                <a:gd name="connsiteX2" fmla="*/ 221 w 1194929"/>
                <a:gd name="connsiteY2" fmla="*/ 212268 h 427125"/>
                <a:gd name="connsiteX3" fmla="*/ 164870 w 1194929"/>
                <a:gd name="connsiteY3" fmla="*/ 329292 h 427125"/>
                <a:gd name="connsiteX4" fmla="*/ 997624 w 1194929"/>
                <a:gd name="connsiteY4" fmla="*/ 424539 h 427125"/>
                <a:gd name="connsiteX5" fmla="*/ 1194929 w 1194929"/>
                <a:gd name="connsiteY5" fmla="*/ 223155 h 427125"/>
                <a:gd name="connsiteX6" fmla="*/ 977217 w 1194929"/>
                <a:gd name="connsiteY6" fmla="*/ 0 h 427125"/>
                <a:gd name="connsiteX0" fmla="*/ 977217 w 1194929"/>
                <a:gd name="connsiteY0" fmla="*/ 0 h 427406"/>
                <a:gd name="connsiteX1" fmla="*/ 173034 w 1194929"/>
                <a:gd name="connsiteY1" fmla="*/ 93886 h 427406"/>
                <a:gd name="connsiteX2" fmla="*/ 221 w 1194929"/>
                <a:gd name="connsiteY2" fmla="*/ 212268 h 427406"/>
                <a:gd name="connsiteX3" fmla="*/ 164870 w 1194929"/>
                <a:gd name="connsiteY3" fmla="*/ 329292 h 427406"/>
                <a:gd name="connsiteX4" fmla="*/ 997624 w 1194929"/>
                <a:gd name="connsiteY4" fmla="*/ 424539 h 427406"/>
                <a:gd name="connsiteX5" fmla="*/ 1194929 w 1194929"/>
                <a:gd name="connsiteY5" fmla="*/ 216352 h 427406"/>
                <a:gd name="connsiteX6" fmla="*/ 977217 w 1194929"/>
                <a:gd name="connsiteY6" fmla="*/ 0 h 427406"/>
                <a:gd name="connsiteX0" fmla="*/ 977217 w 1194929"/>
                <a:gd name="connsiteY0" fmla="*/ 0 h 427406"/>
                <a:gd name="connsiteX1" fmla="*/ 173034 w 1194929"/>
                <a:gd name="connsiteY1" fmla="*/ 93886 h 427406"/>
                <a:gd name="connsiteX2" fmla="*/ 221 w 1194929"/>
                <a:gd name="connsiteY2" fmla="*/ 212268 h 427406"/>
                <a:gd name="connsiteX3" fmla="*/ 164870 w 1194929"/>
                <a:gd name="connsiteY3" fmla="*/ 329292 h 427406"/>
                <a:gd name="connsiteX4" fmla="*/ 997624 w 1194929"/>
                <a:gd name="connsiteY4" fmla="*/ 424539 h 427406"/>
                <a:gd name="connsiteX5" fmla="*/ 1194929 w 1194929"/>
                <a:gd name="connsiteY5" fmla="*/ 216352 h 427406"/>
                <a:gd name="connsiteX6" fmla="*/ 977217 w 1194929"/>
                <a:gd name="connsiteY6" fmla="*/ 0 h 427406"/>
                <a:gd name="connsiteX0" fmla="*/ 977217 w 1194929"/>
                <a:gd name="connsiteY0" fmla="*/ 0 h 427406"/>
                <a:gd name="connsiteX1" fmla="*/ 173034 w 1194929"/>
                <a:gd name="connsiteY1" fmla="*/ 93886 h 427406"/>
                <a:gd name="connsiteX2" fmla="*/ 221 w 1194929"/>
                <a:gd name="connsiteY2" fmla="*/ 212268 h 427406"/>
                <a:gd name="connsiteX3" fmla="*/ 164870 w 1194929"/>
                <a:gd name="connsiteY3" fmla="*/ 329292 h 427406"/>
                <a:gd name="connsiteX4" fmla="*/ 997624 w 1194929"/>
                <a:gd name="connsiteY4" fmla="*/ 424539 h 427406"/>
                <a:gd name="connsiteX5" fmla="*/ 1194929 w 1194929"/>
                <a:gd name="connsiteY5" fmla="*/ 216352 h 427406"/>
                <a:gd name="connsiteX6" fmla="*/ 977217 w 1194929"/>
                <a:gd name="connsiteY6" fmla="*/ 0 h 427406"/>
                <a:gd name="connsiteX0" fmla="*/ 977217 w 1194929"/>
                <a:gd name="connsiteY0" fmla="*/ 0 h 416520"/>
                <a:gd name="connsiteX1" fmla="*/ 173034 w 1194929"/>
                <a:gd name="connsiteY1" fmla="*/ 83000 h 416520"/>
                <a:gd name="connsiteX2" fmla="*/ 221 w 1194929"/>
                <a:gd name="connsiteY2" fmla="*/ 201382 h 416520"/>
                <a:gd name="connsiteX3" fmla="*/ 164870 w 1194929"/>
                <a:gd name="connsiteY3" fmla="*/ 318406 h 416520"/>
                <a:gd name="connsiteX4" fmla="*/ 997624 w 1194929"/>
                <a:gd name="connsiteY4" fmla="*/ 413653 h 416520"/>
                <a:gd name="connsiteX5" fmla="*/ 1194929 w 1194929"/>
                <a:gd name="connsiteY5" fmla="*/ 205466 h 416520"/>
                <a:gd name="connsiteX6" fmla="*/ 977217 w 1194929"/>
                <a:gd name="connsiteY6" fmla="*/ 0 h 416520"/>
                <a:gd name="connsiteX0" fmla="*/ 977217 w 1194929"/>
                <a:gd name="connsiteY0" fmla="*/ 0 h 420602"/>
                <a:gd name="connsiteX1" fmla="*/ 173034 w 1194929"/>
                <a:gd name="connsiteY1" fmla="*/ 87082 h 420602"/>
                <a:gd name="connsiteX2" fmla="*/ 221 w 1194929"/>
                <a:gd name="connsiteY2" fmla="*/ 205464 h 420602"/>
                <a:gd name="connsiteX3" fmla="*/ 164870 w 1194929"/>
                <a:gd name="connsiteY3" fmla="*/ 322488 h 420602"/>
                <a:gd name="connsiteX4" fmla="*/ 997624 w 1194929"/>
                <a:gd name="connsiteY4" fmla="*/ 417735 h 420602"/>
                <a:gd name="connsiteX5" fmla="*/ 1194929 w 1194929"/>
                <a:gd name="connsiteY5" fmla="*/ 209548 h 420602"/>
                <a:gd name="connsiteX6" fmla="*/ 977217 w 1194929"/>
                <a:gd name="connsiteY6" fmla="*/ 0 h 420602"/>
                <a:gd name="connsiteX0" fmla="*/ 977217 w 1193568"/>
                <a:gd name="connsiteY0" fmla="*/ 0 h 421310"/>
                <a:gd name="connsiteX1" fmla="*/ 173034 w 1193568"/>
                <a:gd name="connsiteY1" fmla="*/ 87082 h 421310"/>
                <a:gd name="connsiteX2" fmla="*/ 221 w 1193568"/>
                <a:gd name="connsiteY2" fmla="*/ 205464 h 421310"/>
                <a:gd name="connsiteX3" fmla="*/ 164870 w 1193568"/>
                <a:gd name="connsiteY3" fmla="*/ 322488 h 421310"/>
                <a:gd name="connsiteX4" fmla="*/ 997624 w 1193568"/>
                <a:gd name="connsiteY4" fmla="*/ 417735 h 421310"/>
                <a:gd name="connsiteX5" fmla="*/ 1193568 w 1193568"/>
                <a:gd name="connsiteY5" fmla="*/ 193219 h 421310"/>
                <a:gd name="connsiteX6" fmla="*/ 977217 w 1193568"/>
                <a:gd name="connsiteY6" fmla="*/ 0 h 421310"/>
                <a:gd name="connsiteX0" fmla="*/ 977217 w 1193568"/>
                <a:gd name="connsiteY0" fmla="*/ 0 h 421310"/>
                <a:gd name="connsiteX1" fmla="*/ 173034 w 1193568"/>
                <a:gd name="connsiteY1" fmla="*/ 87082 h 421310"/>
                <a:gd name="connsiteX2" fmla="*/ 221 w 1193568"/>
                <a:gd name="connsiteY2" fmla="*/ 205464 h 421310"/>
                <a:gd name="connsiteX3" fmla="*/ 164870 w 1193568"/>
                <a:gd name="connsiteY3" fmla="*/ 322488 h 421310"/>
                <a:gd name="connsiteX4" fmla="*/ 997624 w 1193568"/>
                <a:gd name="connsiteY4" fmla="*/ 417735 h 421310"/>
                <a:gd name="connsiteX5" fmla="*/ 1193568 w 1193568"/>
                <a:gd name="connsiteY5" fmla="*/ 193219 h 421310"/>
                <a:gd name="connsiteX6" fmla="*/ 977217 w 1193568"/>
                <a:gd name="connsiteY6" fmla="*/ 0 h 421310"/>
                <a:gd name="connsiteX0" fmla="*/ 977317 w 1193668"/>
                <a:gd name="connsiteY0" fmla="*/ 0 h 421310"/>
                <a:gd name="connsiteX1" fmla="*/ 175855 w 1193668"/>
                <a:gd name="connsiteY1" fmla="*/ 100690 h 421310"/>
                <a:gd name="connsiteX2" fmla="*/ 321 w 1193668"/>
                <a:gd name="connsiteY2" fmla="*/ 205464 h 421310"/>
                <a:gd name="connsiteX3" fmla="*/ 164970 w 1193668"/>
                <a:gd name="connsiteY3" fmla="*/ 322488 h 421310"/>
                <a:gd name="connsiteX4" fmla="*/ 997724 w 1193668"/>
                <a:gd name="connsiteY4" fmla="*/ 417735 h 421310"/>
                <a:gd name="connsiteX5" fmla="*/ 1193668 w 1193668"/>
                <a:gd name="connsiteY5" fmla="*/ 193219 h 421310"/>
                <a:gd name="connsiteX6" fmla="*/ 977317 w 1193668"/>
                <a:gd name="connsiteY6" fmla="*/ 0 h 421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668" h="421310">
                  <a:moveTo>
                    <a:pt x="977317" y="0"/>
                  </a:moveTo>
                  <a:cubicBezTo>
                    <a:pt x="765954" y="3630"/>
                    <a:pt x="338688" y="66446"/>
                    <a:pt x="175855" y="100690"/>
                  </a:cubicBezTo>
                  <a:cubicBezTo>
                    <a:pt x="13022" y="134934"/>
                    <a:pt x="2135" y="168498"/>
                    <a:pt x="321" y="205464"/>
                  </a:cubicBezTo>
                  <a:cubicBezTo>
                    <a:pt x="-1493" y="242430"/>
                    <a:pt x="-1264" y="287110"/>
                    <a:pt x="164970" y="322488"/>
                  </a:cubicBezTo>
                  <a:cubicBezTo>
                    <a:pt x="331204" y="357867"/>
                    <a:pt x="826274" y="439280"/>
                    <a:pt x="997724" y="417735"/>
                  </a:cubicBezTo>
                  <a:cubicBezTo>
                    <a:pt x="1169174" y="396190"/>
                    <a:pt x="1184143" y="262161"/>
                    <a:pt x="1193668" y="193219"/>
                  </a:cubicBezTo>
                  <a:cubicBezTo>
                    <a:pt x="1181421" y="121556"/>
                    <a:pt x="1170990" y="72571"/>
                    <a:pt x="977317" y="0"/>
                  </a:cubicBezTo>
                  <a:close/>
                </a:path>
              </a:pathLst>
            </a:custGeom>
            <a:solidFill>
              <a:srgbClr val="EDD5EA">
                <a:alpha val="65098"/>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sp>
          <p:nvSpPr>
            <p:cNvPr id="49" name="Freeform 48"/>
            <p:cNvSpPr/>
            <p:nvPr/>
          </p:nvSpPr>
          <p:spPr bwMode="auto">
            <a:xfrm flipH="1">
              <a:off x="2958466" y="3294904"/>
              <a:ext cx="1193952" cy="755631"/>
            </a:xfrm>
            <a:custGeom>
              <a:avLst/>
              <a:gdLst>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0" fmla="*/ 931685 w 1393614"/>
                <a:gd name="connsiteY0" fmla="*/ 0 h 839495"/>
                <a:gd name="connsiteX1" fmla="*/ 88042 w 1393614"/>
                <a:gd name="connsiteY1" fmla="*/ 587829 h 839495"/>
                <a:gd name="connsiteX2" fmla="*/ 49942 w 1393614"/>
                <a:gd name="connsiteY2" fmla="*/ 789214 h 839495"/>
                <a:gd name="connsiteX3" fmla="*/ 300314 w 1393614"/>
                <a:gd name="connsiteY3" fmla="*/ 810986 h 839495"/>
                <a:gd name="connsiteX4" fmla="*/ 1285471 w 1393614"/>
                <a:gd name="connsiteY4" fmla="*/ 440871 h 839495"/>
                <a:gd name="connsiteX5" fmla="*/ 1323571 w 1393614"/>
                <a:gd name="connsiteY5" fmla="*/ 65314 h 839495"/>
                <a:gd name="connsiteX6" fmla="*/ 931685 w 1393614"/>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5415"/>
                <a:gd name="connsiteY0" fmla="*/ 0 h 839495"/>
                <a:gd name="connsiteX1" fmla="*/ 88042 w 1385415"/>
                <a:gd name="connsiteY1" fmla="*/ 587829 h 839495"/>
                <a:gd name="connsiteX2" fmla="*/ 49942 w 1385415"/>
                <a:gd name="connsiteY2" fmla="*/ 789214 h 839495"/>
                <a:gd name="connsiteX3" fmla="*/ 300314 w 1385415"/>
                <a:gd name="connsiteY3" fmla="*/ 810986 h 839495"/>
                <a:gd name="connsiteX4" fmla="*/ 1285471 w 1385415"/>
                <a:gd name="connsiteY4" fmla="*/ 440871 h 839495"/>
                <a:gd name="connsiteX5" fmla="*/ 1307242 w 1385415"/>
                <a:gd name="connsiteY5" fmla="*/ 76199 h 839495"/>
                <a:gd name="connsiteX6" fmla="*/ 931685 w 1385415"/>
                <a:gd name="connsiteY6" fmla="*/ 0 h 839495"/>
                <a:gd name="connsiteX0" fmla="*/ 931685 w 1382262"/>
                <a:gd name="connsiteY0" fmla="*/ 0 h 842712"/>
                <a:gd name="connsiteX1" fmla="*/ 88042 w 1382262"/>
                <a:gd name="connsiteY1" fmla="*/ 587829 h 842712"/>
                <a:gd name="connsiteX2" fmla="*/ 49942 w 1382262"/>
                <a:gd name="connsiteY2" fmla="*/ 789214 h 842712"/>
                <a:gd name="connsiteX3" fmla="*/ 300314 w 1382262"/>
                <a:gd name="connsiteY3" fmla="*/ 810986 h 842712"/>
                <a:gd name="connsiteX4" fmla="*/ 1280028 w 1382262"/>
                <a:gd name="connsiteY4" fmla="*/ 397328 h 842712"/>
                <a:gd name="connsiteX5" fmla="*/ 1307242 w 1382262"/>
                <a:gd name="connsiteY5" fmla="*/ 76199 h 842712"/>
                <a:gd name="connsiteX6" fmla="*/ 931685 w 1382262"/>
                <a:gd name="connsiteY6" fmla="*/ 0 h 842712"/>
                <a:gd name="connsiteX0" fmla="*/ 1024715 w 1388206"/>
                <a:gd name="connsiteY0" fmla="*/ 0 h 820941"/>
                <a:gd name="connsiteX1" fmla="*/ 93986 w 1388206"/>
                <a:gd name="connsiteY1" fmla="*/ 566058 h 820941"/>
                <a:gd name="connsiteX2" fmla="*/ 55886 w 1388206"/>
                <a:gd name="connsiteY2" fmla="*/ 767443 h 820941"/>
                <a:gd name="connsiteX3" fmla="*/ 306258 w 1388206"/>
                <a:gd name="connsiteY3" fmla="*/ 789215 h 820941"/>
                <a:gd name="connsiteX4" fmla="*/ 1285972 w 1388206"/>
                <a:gd name="connsiteY4" fmla="*/ 375557 h 820941"/>
                <a:gd name="connsiteX5" fmla="*/ 1313186 w 1388206"/>
                <a:gd name="connsiteY5" fmla="*/ 54428 h 820941"/>
                <a:gd name="connsiteX6" fmla="*/ 1024715 w 1388206"/>
                <a:gd name="connsiteY6" fmla="*/ 0 h 820941"/>
                <a:gd name="connsiteX0" fmla="*/ 981569 w 1345060"/>
                <a:gd name="connsiteY0" fmla="*/ 0 h 822289"/>
                <a:gd name="connsiteX1" fmla="*/ 137926 w 1345060"/>
                <a:gd name="connsiteY1" fmla="*/ 533400 h 822289"/>
                <a:gd name="connsiteX2" fmla="*/ 12740 w 1345060"/>
                <a:gd name="connsiteY2" fmla="*/ 767443 h 822289"/>
                <a:gd name="connsiteX3" fmla="*/ 263112 w 1345060"/>
                <a:gd name="connsiteY3" fmla="*/ 789215 h 822289"/>
                <a:gd name="connsiteX4" fmla="*/ 1242826 w 1345060"/>
                <a:gd name="connsiteY4" fmla="*/ 375557 h 822289"/>
                <a:gd name="connsiteX5" fmla="*/ 1270040 w 1345060"/>
                <a:gd name="connsiteY5" fmla="*/ 54428 h 822289"/>
                <a:gd name="connsiteX6" fmla="*/ 981569 w 1345060"/>
                <a:gd name="connsiteY6" fmla="*/ 0 h 822289"/>
                <a:gd name="connsiteX0" fmla="*/ 961345 w 1324836"/>
                <a:gd name="connsiteY0" fmla="*/ 0 h 810761"/>
                <a:gd name="connsiteX1" fmla="*/ 117702 w 1324836"/>
                <a:gd name="connsiteY1" fmla="*/ 533400 h 810761"/>
                <a:gd name="connsiteX2" fmla="*/ 19730 w 1324836"/>
                <a:gd name="connsiteY2" fmla="*/ 729343 h 810761"/>
                <a:gd name="connsiteX3" fmla="*/ 242888 w 1324836"/>
                <a:gd name="connsiteY3" fmla="*/ 789215 h 810761"/>
                <a:gd name="connsiteX4" fmla="*/ 1222602 w 1324836"/>
                <a:gd name="connsiteY4" fmla="*/ 375557 h 810761"/>
                <a:gd name="connsiteX5" fmla="*/ 1249816 w 1324836"/>
                <a:gd name="connsiteY5" fmla="*/ 54428 h 810761"/>
                <a:gd name="connsiteX6" fmla="*/ 961345 w 1324836"/>
                <a:gd name="connsiteY6" fmla="*/ 0 h 810761"/>
                <a:gd name="connsiteX0" fmla="*/ 962516 w 1324901"/>
                <a:gd name="connsiteY0" fmla="*/ 0 h 783974"/>
                <a:gd name="connsiteX1" fmla="*/ 118873 w 1324901"/>
                <a:gd name="connsiteY1" fmla="*/ 533400 h 783974"/>
                <a:gd name="connsiteX2" fmla="*/ 20901 w 1324901"/>
                <a:gd name="connsiteY2" fmla="*/ 729343 h 783974"/>
                <a:gd name="connsiteX3" fmla="*/ 260388 w 1324901"/>
                <a:gd name="connsiteY3" fmla="*/ 756558 h 783974"/>
                <a:gd name="connsiteX4" fmla="*/ 1223773 w 1324901"/>
                <a:gd name="connsiteY4" fmla="*/ 375557 h 783974"/>
                <a:gd name="connsiteX5" fmla="*/ 1250987 w 1324901"/>
                <a:gd name="connsiteY5" fmla="*/ 54428 h 783974"/>
                <a:gd name="connsiteX6" fmla="*/ 962516 w 1324901"/>
                <a:gd name="connsiteY6" fmla="*/ 0 h 783974"/>
                <a:gd name="connsiteX0" fmla="*/ 962516 w 1309902"/>
                <a:gd name="connsiteY0" fmla="*/ 0 h 783974"/>
                <a:gd name="connsiteX1" fmla="*/ 118873 w 1309902"/>
                <a:gd name="connsiteY1" fmla="*/ 533400 h 783974"/>
                <a:gd name="connsiteX2" fmla="*/ 20901 w 1309902"/>
                <a:gd name="connsiteY2" fmla="*/ 729343 h 783974"/>
                <a:gd name="connsiteX3" fmla="*/ 260388 w 1309902"/>
                <a:gd name="connsiteY3" fmla="*/ 756558 h 783974"/>
                <a:gd name="connsiteX4" fmla="*/ 1223773 w 1309902"/>
                <a:gd name="connsiteY4" fmla="*/ 375557 h 783974"/>
                <a:gd name="connsiteX5" fmla="*/ 1218330 w 1309902"/>
                <a:gd name="connsiteY5" fmla="*/ 146957 h 783974"/>
                <a:gd name="connsiteX6" fmla="*/ 962516 w 1309902"/>
                <a:gd name="connsiteY6" fmla="*/ 0 h 783974"/>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70962"/>
                <a:gd name="connsiteY0" fmla="*/ 1613 h 783168"/>
                <a:gd name="connsiteX1" fmla="*/ 118873 w 1270962"/>
                <a:gd name="connsiteY1" fmla="*/ 535013 h 783168"/>
                <a:gd name="connsiteX2" fmla="*/ 20901 w 1270962"/>
                <a:gd name="connsiteY2" fmla="*/ 730956 h 783168"/>
                <a:gd name="connsiteX3" fmla="*/ 260388 w 1270962"/>
                <a:gd name="connsiteY3" fmla="*/ 758171 h 783168"/>
                <a:gd name="connsiteX4" fmla="*/ 1153016 w 1270962"/>
                <a:gd name="connsiteY4" fmla="*/ 409827 h 783168"/>
                <a:gd name="connsiteX5" fmla="*/ 1218330 w 1270962"/>
                <a:gd name="connsiteY5" fmla="*/ 148570 h 783168"/>
                <a:gd name="connsiteX6" fmla="*/ 962516 w 1270962"/>
                <a:gd name="connsiteY6" fmla="*/ 1613 h 783168"/>
                <a:gd name="connsiteX0" fmla="*/ 962516 w 1270962"/>
                <a:gd name="connsiteY0" fmla="*/ 6046 h 787601"/>
                <a:gd name="connsiteX1" fmla="*/ 118873 w 1270962"/>
                <a:gd name="connsiteY1" fmla="*/ 539446 h 787601"/>
                <a:gd name="connsiteX2" fmla="*/ 20901 w 1270962"/>
                <a:gd name="connsiteY2" fmla="*/ 735389 h 787601"/>
                <a:gd name="connsiteX3" fmla="*/ 260388 w 1270962"/>
                <a:gd name="connsiteY3" fmla="*/ 762604 h 787601"/>
                <a:gd name="connsiteX4" fmla="*/ 1153016 w 1270962"/>
                <a:gd name="connsiteY4" fmla="*/ 414260 h 787601"/>
                <a:gd name="connsiteX5" fmla="*/ 1218330 w 1270962"/>
                <a:gd name="connsiteY5" fmla="*/ 153003 h 787601"/>
                <a:gd name="connsiteX6" fmla="*/ 962516 w 1270962"/>
                <a:gd name="connsiteY6" fmla="*/ 6046 h 787601"/>
                <a:gd name="connsiteX0" fmla="*/ 962516 w 1270962"/>
                <a:gd name="connsiteY0" fmla="*/ 0 h 781555"/>
                <a:gd name="connsiteX1" fmla="*/ 118873 w 1270962"/>
                <a:gd name="connsiteY1" fmla="*/ 533400 h 781555"/>
                <a:gd name="connsiteX2" fmla="*/ 20901 w 1270962"/>
                <a:gd name="connsiteY2" fmla="*/ 729343 h 781555"/>
                <a:gd name="connsiteX3" fmla="*/ 260388 w 1270962"/>
                <a:gd name="connsiteY3" fmla="*/ 756558 h 781555"/>
                <a:gd name="connsiteX4" fmla="*/ 1153016 w 1270962"/>
                <a:gd name="connsiteY4" fmla="*/ 408214 h 781555"/>
                <a:gd name="connsiteX5" fmla="*/ 1218330 w 1270962"/>
                <a:gd name="connsiteY5" fmla="*/ 146957 h 781555"/>
                <a:gd name="connsiteX6" fmla="*/ 962516 w 1270962"/>
                <a:gd name="connsiteY6" fmla="*/ 0 h 781555"/>
                <a:gd name="connsiteX0" fmla="*/ 962516 w 1264379"/>
                <a:gd name="connsiteY0" fmla="*/ 0 h 781555"/>
                <a:gd name="connsiteX1" fmla="*/ 118873 w 1264379"/>
                <a:gd name="connsiteY1" fmla="*/ 533400 h 781555"/>
                <a:gd name="connsiteX2" fmla="*/ 20901 w 1264379"/>
                <a:gd name="connsiteY2" fmla="*/ 729343 h 781555"/>
                <a:gd name="connsiteX3" fmla="*/ 260388 w 1264379"/>
                <a:gd name="connsiteY3" fmla="*/ 756558 h 781555"/>
                <a:gd name="connsiteX4" fmla="*/ 1153016 w 1264379"/>
                <a:gd name="connsiteY4" fmla="*/ 408214 h 781555"/>
                <a:gd name="connsiteX5" fmla="*/ 1207444 w 1264379"/>
                <a:gd name="connsiteY5" fmla="*/ 87086 h 781555"/>
                <a:gd name="connsiteX6" fmla="*/ 962516 w 1264379"/>
                <a:gd name="connsiteY6" fmla="*/ 0 h 781555"/>
                <a:gd name="connsiteX0" fmla="*/ 962516 w 1250180"/>
                <a:gd name="connsiteY0" fmla="*/ 0 h 781555"/>
                <a:gd name="connsiteX1" fmla="*/ 118873 w 1250180"/>
                <a:gd name="connsiteY1" fmla="*/ 533400 h 781555"/>
                <a:gd name="connsiteX2" fmla="*/ 20901 w 1250180"/>
                <a:gd name="connsiteY2" fmla="*/ 729343 h 781555"/>
                <a:gd name="connsiteX3" fmla="*/ 260388 w 1250180"/>
                <a:gd name="connsiteY3" fmla="*/ 756558 h 781555"/>
                <a:gd name="connsiteX4" fmla="*/ 1153016 w 1250180"/>
                <a:gd name="connsiteY4" fmla="*/ 408214 h 781555"/>
                <a:gd name="connsiteX5" fmla="*/ 1207444 w 1250180"/>
                <a:gd name="connsiteY5" fmla="*/ 87086 h 781555"/>
                <a:gd name="connsiteX6" fmla="*/ 962516 w 1250180"/>
                <a:gd name="connsiteY6" fmla="*/ 0 h 781555"/>
                <a:gd name="connsiteX0" fmla="*/ 865788 w 1245980"/>
                <a:gd name="connsiteY0" fmla="*/ 0 h 754341"/>
                <a:gd name="connsiteX1" fmla="*/ 114673 w 1245980"/>
                <a:gd name="connsiteY1" fmla="*/ 506186 h 754341"/>
                <a:gd name="connsiteX2" fmla="*/ 16701 w 1245980"/>
                <a:gd name="connsiteY2" fmla="*/ 702129 h 754341"/>
                <a:gd name="connsiteX3" fmla="*/ 256188 w 1245980"/>
                <a:gd name="connsiteY3" fmla="*/ 729344 h 754341"/>
                <a:gd name="connsiteX4" fmla="*/ 1148816 w 1245980"/>
                <a:gd name="connsiteY4" fmla="*/ 381000 h 754341"/>
                <a:gd name="connsiteX5" fmla="*/ 1203244 w 1245980"/>
                <a:gd name="connsiteY5" fmla="*/ 59872 h 754341"/>
                <a:gd name="connsiteX6" fmla="*/ 865788 w 1245980"/>
                <a:gd name="connsiteY6" fmla="*/ 0 h 754341"/>
                <a:gd name="connsiteX0" fmla="*/ 865788 w 1245980"/>
                <a:gd name="connsiteY0" fmla="*/ 33534 h 787875"/>
                <a:gd name="connsiteX1" fmla="*/ 114673 w 1245980"/>
                <a:gd name="connsiteY1" fmla="*/ 539720 h 787875"/>
                <a:gd name="connsiteX2" fmla="*/ 16701 w 1245980"/>
                <a:gd name="connsiteY2" fmla="*/ 735663 h 787875"/>
                <a:gd name="connsiteX3" fmla="*/ 256188 w 1245980"/>
                <a:gd name="connsiteY3" fmla="*/ 762878 h 787875"/>
                <a:gd name="connsiteX4" fmla="*/ 1148816 w 1245980"/>
                <a:gd name="connsiteY4" fmla="*/ 414534 h 787875"/>
                <a:gd name="connsiteX5" fmla="*/ 1203244 w 1245980"/>
                <a:gd name="connsiteY5" fmla="*/ 93406 h 787875"/>
                <a:gd name="connsiteX6" fmla="*/ 865788 w 1245980"/>
                <a:gd name="connsiteY6" fmla="*/ 33534 h 787875"/>
                <a:gd name="connsiteX0" fmla="*/ 865788 w 1245980"/>
                <a:gd name="connsiteY0" fmla="*/ 16818 h 771159"/>
                <a:gd name="connsiteX1" fmla="*/ 114673 w 1245980"/>
                <a:gd name="connsiteY1" fmla="*/ 523004 h 771159"/>
                <a:gd name="connsiteX2" fmla="*/ 16701 w 1245980"/>
                <a:gd name="connsiteY2" fmla="*/ 718947 h 771159"/>
                <a:gd name="connsiteX3" fmla="*/ 256188 w 1245980"/>
                <a:gd name="connsiteY3" fmla="*/ 746162 h 771159"/>
                <a:gd name="connsiteX4" fmla="*/ 1148816 w 1245980"/>
                <a:gd name="connsiteY4" fmla="*/ 397818 h 771159"/>
                <a:gd name="connsiteX5" fmla="*/ 1203244 w 1245980"/>
                <a:gd name="connsiteY5" fmla="*/ 76690 h 771159"/>
                <a:gd name="connsiteX6" fmla="*/ 865788 w 1245980"/>
                <a:gd name="connsiteY6" fmla="*/ 16818 h 771159"/>
                <a:gd name="connsiteX0" fmla="*/ 865788 w 1240969"/>
                <a:gd name="connsiteY0" fmla="*/ 46245 h 800586"/>
                <a:gd name="connsiteX1" fmla="*/ 114673 w 1240969"/>
                <a:gd name="connsiteY1" fmla="*/ 552431 h 800586"/>
                <a:gd name="connsiteX2" fmla="*/ 16701 w 1240969"/>
                <a:gd name="connsiteY2" fmla="*/ 748374 h 800586"/>
                <a:gd name="connsiteX3" fmla="*/ 256188 w 1240969"/>
                <a:gd name="connsiteY3" fmla="*/ 775589 h 800586"/>
                <a:gd name="connsiteX4" fmla="*/ 1148816 w 1240969"/>
                <a:gd name="connsiteY4" fmla="*/ 427245 h 800586"/>
                <a:gd name="connsiteX5" fmla="*/ 1203244 w 1240969"/>
                <a:gd name="connsiteY5" fmla="*/ 106117 h 800586"/>
                <a:gd name="connsiteX6" fmla="*/ 1067176 w 1240969"/>
                <a:gd name="connsiteY6" fmla="*/ 29918 h 800586"/>
                <a:gd name="connsiteX7" fmla="*/ 865788 w 1240969"/>
                <a:gd name="connsiteY7" fmla="*/ 46245 h 800586"/>
                <a:gd name="connsiteX0" fmla="*/ 865788 w 1240969"/>
                <a:gd name="connsiteY0" fmla="*/ 212791 h 967132"/>
                <a:gd name="connsiteX1" fmla="*/ 114673 w 1240969"/>
                <a:gd name="connsiteY1" fmla="*/ 718977 h 967132"/>
                <a:gd name="connsiteX2" fmla="*/ 16701 w 1240969"/>
                <a:gd name="connsiteY2" fmla="*/ 914920 h 967132"/>
                <a:gd name="connsiteX3" fmla="*/ 256188 w 1240969"/>
                <a:gd name="connsiteY3" fmla="*/ 942135 h 967132"/>
                <a:gd name="connsiteX4" fmla="*/ 1148816 w 1240969"/>
                <a:gd name="connsiteY4" fmla="*/ 593791 h 967132"/>
                <a:gd name="connsiteX5" fmla="*/ 1203244 w 1240969"/>
                <a:gd name="connsiteY5" fmla="*/ 272663 h 967132"/>
                <a:gd name="connsiteX6" fmla="*/ 1197805 w 1240969"/>
                <a:gd name="connsiteY6" fmla="*/ 522 h 967132"/>
                <a:gd name="connsiteX7" fmla="*/ 865788 w 1240969"/>
                <a:gd name="connsiteY7" fmla="*/ 212791 h 967132"/>
                <a:gd name="connsiteX0" fmla="*/ 865788 w 1240969"/>
                <a:gd name="connsiteY0" fmla="*/ 294245 h 1048586"/>
                <a:gd name="connsiteX1" fmla="*/ 114673 w 1240969"/>
                <a:gd name="connsiteY1" fmla="*/ 800431 h 1048586"/>
                <a:gd name="connsiteX2" fmla="*/ 16701 w 1240969"/>
                <a:gd name="connsiteY2" fmla="*/ 996374 h 1048586"/>
                <a:gd name="connsiteX3" fmla="*/ 256188 w 1240969"/>
                <a:gd name="connsiteY3" fmla="*/ 1023589 h 1048586"/>
                <a:gd name="connsiteX4" fmla="*/ 1148816 w 1240969"/>
                <a:gd name="connsiteY4" fmla="*/ 675245 h 1048586"/>
                <a:gd name="connsiteX5" fmla="*/ 1203244 w 1240969"/>
                <a:gd name="connsiteY5" fmla="*/ 354117 h 1048586"/>
                <a:gd name="connsiteX6" fmla="*/ 990976 w 1240969"/>
                <a:gd name="connsiteY6" fmla="*/ 333 h 1048586"/>
                <a:gd name="connsiteX7" fmla="*/ 865788 w 1240969"/>
                <a:gd name="connsiteY7" fmla="*/ 294245 h 1048586"/>
                <a:gd name="connsiteX0" fmla="*/ 996789 w 1246782"/>
                <a:gd name="connsiteY0" fmla="*/ 10021 h 1058274"/>
                <a:gd name="connsiteX1" fmla="*/ 120486 w 1246782"/>
                <a:gd name="connsiteY1" fmla="*/ 810119 h 1058274"/>
                <a:gd name="connsiteX2" fmla="*/ 22514 w 1246782"/>
                <a:gd name="connsiteY2" fmla="*/ 1006062 h 1058274"/>
                <a:gd name="connsiteX3" fmla="*/ 262001 w 1246782"/>
                <a:gd name="connsiteY3" fmla="*/ 1033277 h 1058274"/>
                <a:gd name="connsiteX4" fmla="*/ 1154629 w 1246782"/>
                <a:gd name="connsiteY4" fmla="*/ 684933 h 1058274"/>
                <a:gd name="connsiteX5" fmla="*/ 1209057 w 1246782"/>
                <a:gd name="connsiteY5" fmla="*/ 363805 h 1058274"/>
                <a:gd name="connsiteX6" fmla="*/ 996789 w 1246782"/>
                <a:gd name="connsiteY6" fmla="*/ 10021 h 1058274"/>
                <a:gd name="connsiteX0" fmla="*/ 905550 w 1242629"/>
                <a:gd name="connsiteY0" fmla="*/ 32417 h 786755"/>
                <a:gd name="connsiteX1" fmla="*/ 116333 w 1242629"/>
                <a:gd name="connsiteY1" fmla="*/ 538600 h 786755"/>
                <a:gd name="connsiteX2" fmla="*/ 18361 w 1242629"/>
                <a:gd name="connsiteY2" fmla="*/ 734543 h 786755"/>
                <a:gd name="connsiteX3" fmla="*/ 257848 w 1242629"/>
                <a:gd name="connsiteY3" fmla="*/ 761758 h 786755"/>
                <a:gd name="connsiteX4" fmla="*/ 1150476 w 1242629"/>
                <a:gd name="connsiteY4" fmla="*/ 413414 h 786755"/>
                <a:gd name="connsiteX5" fmla="*/ 1204904 w 1242629"/>
                <a:gd name="connsiteY5" fmla="*/ 92286 h 786755"/>
                <a:gd name="connsiteX6" fmla="*/ 905550 w 1242629"/>
                <a:gd name="connsiteY6" fmla="*/ 32417 h 786755"/>
                <a:gd name="connsiteX0" fmla="*/ 809180 w 1238788"/>
                <a:gd name="connsiteY0" fmla="*/ 39821 h 766945"/>
                <a:gd name="connsiteX1" fmla="*/ 112492 w 1238788"/>
                <a:gd name="connsiteY1" fmla="*/ 518790 h 766945"/>
                <a:gd name="connsiteX2" fmla="*/ 14520 w 1238788"/>
                <a:gd name="connsiteY2" fmla="*/ 714733 h 766945"/>
                <a:gd name="connsiteX3" fmla="*/ 254007 w 1238788"/>
                <a:gd name="connsiteY3" fmla="*/ 741948 h 766945"/>
                <a:gd name="connsiteX4" fmla="*/ 1146635 w 1238788"/>
                <a:gd name="connsiteY4" fmla="*/ 393604 h 766945"/>
                <a:gd name="connsiteX5" fmla="*/ 1201063 w 1238788"/>
                <a:gd name="connsiteY5" fmla="*/ 72476 h 766945"/>
                <a:gd name="connsiteX6" fmla="*/ 809180 w 1238788"/>
                <a:gd name="connsiteY6" fmla="*/ 39821 h 766945"/>
                <a:gd name="connsiteX0" fmla="*/ 809180 w 1206910"/>
                <a:gd name="connsiteY0" fmla="*/ 39821 h 762108"/>
                <a:gd name="connsiteX1" fmla="*/ 112492 w 1206910"/>
                <a:gd name="connsiteY1" fmla="*/ 518790 h 762108"/>
                <a:gd name="connsiteX2" fmla="*/ 14520 w 1206910"/>
                <a:gd name="connsiteY2" fmla="*/ 714733 h 762108"/>
                <a:gd name="connsiteX3" fmla="*/ 254007 w 1206910"/>
                <a:gd name="connsiteY3" fmla="*/ 741948 h 762108"/>
                <a:gd name="connsiteX4" fmla="*/ 1059549 w 1206910"/>
                <a:gd name="connsiteY4" fmla="*/ 458918 h 762108"/>
                <a:gd name="connsiteX5" fmla="*/ 1201063 w 1206910"/>
                <a:gd name="connsiteY5" fmla="*/ 72476 h 762108"/>
                <a:gd name="connsiteX6" fmla="*/ 809180 w 1206910"/>
                <a:gd name="connsiteY6" fmla="*/ 39821 h 762108"/>
                <a:gd name="connsiteX0" fmla="*/ 809180 w 1206910"/>
                <a:gd name="connsiteY0" fmla="*/ 27112 h 749399"/>
                <a:gd name="connsiteX1" fmla="*/ 112492 w 1206910"/>
                <a:gd name="connsiteY1" fmla="*/ 506081 h 749399"/>
                <a:gd name="connsiteX2" fmla="*/ 14520 w 1206910"/>
                <a:gd name="connsiteY2" fmla="*/ 702024 h 749399"/>
                <a:gd name="connsiteX3" fmla="*/ 254007 w 1206910"/>
                <a:gd name="connsiteY3" fmla="*/ 729239 h 749399"/>
                <a:gd name="connsiteX4" fmla="*/ 1059549 w 1206910"/>
                <a:gd name="connsiteY4" fmla="*/ 446209 h 749399"/>
                <a:gd name="connsiteX5" fmla="*/ 1201063 w 1206910"/>
                <a:gd name="connsiteY5" fmla="*/ 114195 h 749399"/>
                <a:gd name="connsiteX6" fmla="*/ 809180 w 1206910"/>
                <a:gd name="connsiteY6" fmla="*/ 27112 h 749399"/>
                <a:gd name="connsiteX0" fmla="*/ 809180 w 1209859"/>
                <a:gd name="connsiteY0" fmla="*/ 27112 h 751011"/>
                <a:gd name="connsiteX1" fmla="*/ 112492 w 1209859"/>
                <a:gd name="connsiteY1" fmla="*/ 506081 h 751011"/>
                <a:gd name="connsiteX2" fmla="*/ 14520 w 1209859"/>
                <a:gd name="connsiteY2" fmla="*/ 702024 h 751011"/>
                <a:gd name="connsiteX3" fmla="*/ 254007 w 1209859"/>
                <a:gd name="connsiteY3" fmla="*/ 729239 h 751011"/>
                <a:gd name="connsiteX4" fmla="*/ 1075877 w 1209859"/>
                <a:gd name="connsiteY4" fmla="*/ 424437 h 751011"/>
                <a:gd name="connsiteX5" fmla="*/ 1201063 w 1209859"/>
                <a:gd name="connsiteY5" fmla="*/ 114195 h 751011"/>
                <a:gd name="connsiteX6" fmla="*/ 809180 w 1209859"/>
                <a:gd name="connsiteY6" fmla="*/ 27112 h 751011"/>
                <a:gd name="connsiteX0" fmla="*/ 882816 w 1212738"/>
                <a:gd name="connsiteY0" fmla="*/ 25412 h 760196"/>
                <a:gd name="connsiteX1" fmla="*/ 115371 w 1212738"/>
                <a:gd name="connsiteY1" fmla="*/ 515266 h 760196"/>
                <a:gd name="connsiteX2" fmla="*/ 17399 w 1212738"/>
                <a:gd name="connsiteY2" fmla="*/ 711209 h 760196"/>
                <a:gd name="connsiteX3" fmla="*/ 256886 w 1212738"/>
                <a:gd name="connsiteY3" fmla="*/ 738424 h 760196"/>
                <a:gd name="connsiteX4" fmla="*/ 1078756 w 1212738"/>
                <a:gd name="connsiteY4" fmla="*/ 433622 h 760196"/>
                <a:gd name="connsiteX5" fmla="*/ 1203942 w 1212738"/>
                <a:gd name="connsiteY5" fmla="*/ 123380 h 760196"/>
                <a:gd name="connsiteX6" fmla="*/ 882816 w 1212738"/>
                <a:gd name="connsiteY6" fmla="*/ 25412 h 760196"/>
                <a:gd name="connsiteX0" fmla="*/ 882816 w 1182411"/>
                <a:gd name="connsiteY0" fmla="*/ 30641 h 765425"/>
                <a:gd name="connsiteX1" fmla="*/ 115371 w 1182411"/>
                <a:gd name="connsiteY1" fmla="*/ 520495 h 765425"/>
                <a:gd name="connsiteX2" fmla="*/ 17399 w 1182411"/>
                <a:gd name="connsiteY2" fmla="*/ 716438 h 765425"/>
                <a:gd name="connsiteX3" fmla="*/ 256886 w 1182411"/>
                <a:gd name="connsiteY3" fmla="*/ 743653 h 765425"/>
                <a:gd name="connsiteX4" fmla="*/ 1078756 w 1182411"/>
                <a:gd name="connsiteY4" fmla="*/ 438851 h 765425"/>
                <a:gd name="connsiteX5" fmla="*/ 1161760 w 1182411"/>
                <a:gd name="connsiteY5" fmla="*/ 98673 h 765425"/>
                <a:gd name="connsiteX6" fmla="*/ 882816 w 1182411"/>
                <a:gd name="connsiteY6" fmla="*/ 30641 h 765425"/>
                <a:gd name="connsiteX0" fmla="*/ 882816 w 1188720"/>
                <a:gd name="connsiteY0" fmla="*/ 30641 h 769457"/>
                <a:gd name="connsiteX1" fmla="*/ 115371 w 1188720"/>
                <a:gd name="connsiteY1" fmla="*/ 520495 h 769457"/>
                <a:gd name="connsiteX2" fmla="*/ 17399 w 1188720"/>
                <a:gd name="connsiteY2" fmla="*/ 716438 h 769457"/>
                <a:gd name="connsiteX3" fmla="*/ 256886 w 1188720"/>
                <a:gd name="connsiteY3" fmla="*/ 743653 h 769457"/>
                <a:gd name="connsiteX4" fmla="*/ 1092363 w 1188720"/>
                <a:gd name="connsiteY4" fmla="*/ 384423 h 769457"/>
                <a:gd name="connsiteX5" fmla="*/ 1161760 w 1188720"/>
                <a:gd name="connsiteY5" fmla="*/ 98673 h 769457"/>
                <a:gd name="connsiteX6" fmla="*/ 882816 w 1188720"/>
                <a:gd name="connsiteY6" fmla="*/ 30641 h 769457"/>
                <a:gd name="connsiteX0" fmla="*/ 857283 w 1187680"/>
                <a:gd name="connsiteY0" fmla="*/ 28529 h 778231"/>
                <a:gd name="connsiteX1" fmla="*/ 114331 w 1187680"/>
                <a:gd name="connsiteY1" fmla="*/ 529269 h 778231"/>
                <a:gd name="connsiteX2" fmla="*/ 16359 w 1187680"/>
                <a:gd name="connsiteY2" fmla="*/ 725212 h 778231"/>
                <a:gd name="connsiteX3" fmla="*/ 255846 w 1187680"/>
                <a:gd name="connsiteY3" fmla="*/ 752427 h 778231"/>
                <a:gd name="connsiteX4" fmla="*/ 1091323 w 1187680"/>
                <a:gd name="connsiteY4" fmla="*/ 393197 h 778231"/>
                <a:gd name="connsiteX5" fmla="*/ 1160720 w 1187680"/>
                <a:gd name="connsiteY5" fmla="*/ 107447 h 778231"/>
                <a:gd name="connsiteX6" fmla="*/ 857283 w 1187680"/>
                <a:gd name="connsiteY6" fmla="*/ 28529 h 778231"/>
                <a:gd name="connsiteX0" fmla="*/ 857283 w 1187680"/>
                <a:gd name="connsiteY0" fmla="*/ 18609 h 768311"/>
                <a:gd name="connsiteX1" fmla="*/ 114331 w 1187680"/>
                <a:gd name="connsiteY1" fmla="*/ 519349 h 768311"/>
                <a:gd name="connsiteX2" fmla="*/ 16359 w 1187680"/>
                <a:gd name="connsiteY2" fmla="*/ 715292 h 768311"/>
                <a:gd name="connsiteX3" fmla="*/ 255846 w 1187680"/>
                <a:gd name="connsiteY3" fmla="*/ 742507 h 768311"/>
                <a:gd name="connsiteX4" fmla="*/ 1091323 w 1187680"/>
                <a:gd name="connsiteY4" fmla="*/ 383277 h 768311"/>
                <a:gd name="connsiteX5" fmla="*/ 1160720 w 1187680"/>
                <a:gd name="connsiteY5" fmla="*/ 97527 h 768311"/>
                <a:gd name="connsiteX6" fmla="*/ 857283 w 1187680"/>
                <a:gd name="connsiteY6" fmla="*/ 18609 h 768311"/>
                <a:gd name="connsiteX0" fmla="*/ 857283 w 1193972"/>
                <a:gd name="connsiteY0" fmla="*/ 18609 h 768311"/>
                <a:gd name="connsiteX1" fmla="*/ 114331 w 1193972"/>
                <a:gd name="connsiteY1" fmla="*/ 519349 h 768311"/>
                <a:gd name="connsiteX2" fmla="*/ 16359 w 1193972"/>
                <a:gd name="connsiteY2" fmla="*/ 715292 h 768311"/>
                <a:gd name="connsiteX3" fmla="*/ 255846 w 1193972"/>
                <a:gd name="connsiteY3" fmla="*/ 742507 h 768311"/>
                <a:gd name="connsiteX4" fmla="*/ 1091323 w 1193972"/>
                <a:gd name="connsiteY4" fmla="*/ 383277 h 768311"/>
                <a:gd name="connsiteX5" fmla="*/ 1160720 w 1193972"/>
                <a:gd name="connsiteY5" fmla="*/ 97527 h 768311"/>
                <a:gd name="connsiteX6" fmla="*/ 857283 w 1193972"/>
                <a:gd name="connsiteY6" fmla="*/ 18609 h 768311"/>
                <a:gd name="connsiteX0" fmla="*/ 857283 w 1193972"/>
                <a:gd name="connsiteY0" fmla="*/ 19007 h 768709"/>
                <a:gd name="connsiteX1" fmla="*/ 114331 w 1193972"/>
                <a:gd name="connsiteY1" fmla="*/ 519747 h 768709"/>
                <a:gd name="connsiteX2" fmla="*/ 16359 w 1193972"/>
                <a:gd name="connsiteY2" fmla="*/ 715690 h 768709"/>
                <a:gd name="connsiteX3" fmla="*/ 255846 w 1193972"/>
                <a:gd name="connsiteY3" fmla="*/ 742905 h 768709"/>
                <a:gd name="connsiteX4" fmla="*/ 1091323 w 1193972"/>
                <a:gd name="connsiteY4" fmla="*/ 383675 h 768709"/>
                <a:gd name="connsiteX5" fmla="*/ 1160720 w 1193972"/>
                <a:gd name="connsiteY5" fmla="*/ 97925 h 768709"/>
                <a:gd name="connsiteX6" fmla="*/ 857283 w 1193972"/>
                <a:gd name="connsiteY6" fmla="*/ 19007 h 768709"/>
                <a:gd name="connsiteX0" fmla="*/ 857183 w 1193952"/>
                <a:gd name="connsiteY0" fmla="*/ 19007 h 755631"/>
                <a:gd name="connsiteX1" fmla="*/ 114231 w 1193952"/>
                <a:gd name="connsiteY1" fmla="*/ 519747 h 755631"/>
                <a:gd name="connsiteX2" fmla="*/ 16259 w 1193952"/>
                <a:gd name="connsiteY2" fmla="*/ 715690 h 755631"/>
                <a:gd name="connsiteX3" fmla="*/ 254385 w 1193952"/>
                <a:gd name="connsiteY3" fmla="*/ 725216 h 755631"/>
                <a:gd name="connsiteX4" fmla="*/ 1091223 w 1193952"/>
                <a:gd name="connsiteY4" fmla="*/ 383675 h 755631"/>
                <a:gd name="connsiteX5" fmla="*/ 1160620 w 1193952"/>
                <a:gd name="connsiteY5" fmla="*/ 97925 h 755631"/>
                <a:gd name="connsiteX6" fmla="*/ 857183 w 1193952"/>
                <a:gd name="connsiteY6" fmla="*/ 19007 h 755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952" h="755631">
                  <a:moveTo>
                    <a:pt x="857183" y="19007"/>
                  </a:moveTo>
                  <a:cubicBezTo>
                    <a:pt x="675755" y="93393"/>
                    <a:pt x="254385" y="403633"/>
                    <a:pt x="114231" y="519747"/>
                  </a:cubicBezTo>
                  <a:cubicBezTo>
                    <a:pt x="-25923" y="635861"/>
                    <a:pt x="-7100" y="681445"/>
                    <a:pt x="16259" y="715690"/>
                  </a:cubicBezTo>
                  <a:cubicBezTo>
                    <a:pt x="39618" y="749935"/>
                    <a:pt x="75224" y="780552"/>
                    <a:pt x="254385" y="725216"/>
                  </a:cubicBezTo>
                  <a:cubicBezTo>
                    <a:pt x="433546" y="669880"/>
                    <a:pt x="940184" y="488223"/>
                    <a:pt x="1091223" y="383675"/>
                  </a:cubicBezTo>
                  <a:cubicBezTo>
                    <a:pt x="1242262" y="279127"/>
                    <a:pt x="1190556" y="151899"/>
                    <a:pt x="1160620" y="97925"/>
                  </a:cubicBezTo>
                  <a:cubicBezTo>
                    <a:pt x="1127963" y="28982"/>
                    <a:pt x="1045415" y="-32246"/>
                    <a:pt x="857183" y="19007"/>
                  </a:cubicBezTo>
                  <a:close/>
                </a:path>
              </a:pathLst>
            </a:custGeom>
            <a:solidFill>
              <a:srgbClr val="EDD5EA">
                <a:alpha val="65098"/>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sz="1800"/>
            </a:p>
          </p:txBody>
        </p:sp>
      </p:grpSp>
      <p:cxnSp>
        <p:nvCxnSpPr>
          <p:cNvPr id="7" name="Straight Arrow Connector 6"/>
          <p:cNvCxnSpPr/>
          <p:nvPr/>
        </p:nvCxnSpPr>
        <p:spPr bwMode="auto">
          <a:xfrm flipV="1">
            <a:off x="8179240" y="4102253"/>
            <a:ext cx="587282" cy="11100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2" name="Straight Arrow Connector 51"/>
          <p:cNvCxnSpPr/>
          <p:nvPr/>
        </p:nvCxnSpPr>
        <p:spPr bwMode="auto">
          <a:xfrm flipH="1" flipV="1">
            <a:off x="7203936" y="4096285"/>
            <a:ext cx="733974" cy="108671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641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6</a:t>
            </a:fld>
            <a:endParaRPr lang="en-US">
              <a:solidFill>
                <a:srgbClr val="000000"/>
              </a:solidFill>
            </a:endParaRPr>
          </a:p>
        </p:txBody>
      </p:sp>
      <p:sp>
        <p:nvSpPr>
          <p:cNvPr id="2" name="Title 1"/>
          <p:cNvSpPr>
            <a:spLocks noGrp="1"/>
          </p:cNvSpPr>
          <p:nvPr>
            <p:ph type="title"/>
          </p:nvPr>
        </p:nvSpPr>
        <p:spPr/>
        <p:txBody>
          <a:bodyPr/>
          <a:lstStyle/>
          <a:p>
            <a:r>
              <a:rPr lang="en-US" dirty="0"/>
              <a:t>Context</a:t>
            </a:r>
          </a:p>
        </p:txBody>
      </p:sp>
      <p:sp>
        <p:nvSpPr>
          <p:cNvPr id="3" name="Content Placeholder 2"/>
          <p:cNvSpPr>
            <a:spLocks noGrp="1"/>
          </p:cNvSpPr>
          <p:nvPr>
            <p:ph type="body" idx="1"/>
          </p:nvPr>
        </p:nvSpPr>
        <p:spPr/>
        <p:txBody>
          <a:bodyPr/>
          <a:lstStyle/>
          <a:p>
            <a:r>
              <a:rPr lang="en-US" sz="2800" dirty="0"/>
              <a:t>We have seen some of the key pieces, </a:t>
            </a:r>
            <a:r>
              <a:rPr lang="en-US" sz="2800" dirty="0" err="1"/>
              <a:t>eg</a:t>
            </a:r>
            <a:r>
              <a:rPr lang="en-US" sz="2800" dirty="0"/>
              <a:t>. DARTS needed for the modeling physics of complex vehicle dynamics</a:t>
            </a:r>
          </a:p>
          <a:p>
            <a:r>
              <a:rPr lang="en-US" sz="2800" dirty="0"/>
              <a:t>Even with these in hand, additional challenges remain for building and using heavy-hitting real-life engineering simulations</a:t>
            </a:r>
          </a:p>
          <a:p>
            <a:pPr lvl="1"/>
            <a:r>
              <a:rPr lang="en-US" sz="2400" dirty="0"/>
              <a:t>Need non-brittle, evolvable/pliable design</a:t>
            </a:r>
          </a:p>
          <a:p>
            <a:pPr lvl="1"/>
            <a:r>
              <a:rPr lang="en-US" sz="2400" dirty="0"/>
              <a:t>Support for multiple vehicle/testbed configurations</a:t>
            </a:r>
          </a:p>
          <a:p>
            <a:pPr lvl="1"/>
            <a:r>
              <a:rPr lang="en-US" sz="2400" dirty="0"/>
              <a:t>Reusable across testbeds, projects and domains</a:t>
            </a:r>
          </a:p>
          <a:p>
            <a:pPr lvl="1"/>
            <a:r>
              <a:rPr lang="en-US" sz="2400" dirty="0"/>
              <a:t>Auditable/traceable implementation for reviews and V&amp;V</a:t>
            </a:r>
          </a:p>
          <a:p>
            <a:pPr lvl="1"/>
            <a:r>
              <a:rPr lang="en-US" sz="2400" dirty="0"/>
              <a:t>Usable by non-developers</a:t>
            </a:r>
          </a:p>
        </p:txBody>
      </p:sp>
    </p:spTree>
    <p:extLst>
      <p:ext uri="{BB962C8B-B14F-4D97-AF65-F5344CB8AC3E}">
        <p14:creationId xmlns:p14="http://schemas.microsoft.com/office/powerpoint/2010/main" val="1982322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bwMode="auto">
          <a:xfrm>
            <a:off x="5927628" y="2133601"/>
            <a:ext cx="4283172" cy="357189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7" name="Slide Number Placeholder 6"/>
          <p:cNvSpPr>
            <a:spLocks noGrp="1"/>
          </p:cNvSpPr>
          <p:nvPr>
            <p:ph type="sldNum" idx="12"/>
          </p:nvPr>
        </p:nvSpPr>
        <p:spPr/>
        <p:txBody>
          <a:bodyPr/>
          <a:lstStyle/>
          <a:p>
            <a:fld id="{A370513E-CC6B-4688-84CD-7786F3725A67}" type="slidenum">
              <a:rPr lang="en-US" smtClean="0">
                <a:solidFill>
                  <a:srgbClr val="000000"/>
                </a:solidFill>
              </a:rPr>
              <a:pPr/>
              <a:t>60</a:t>
            </a:fld>
            <a:endParaRPr lang="en-US">
              <a:solidFill>
                <a:srgbClr val="000000"/>
              </a:solidFill>
            </a:endParaRPr>
          </a:p>
        </p:txBody>
      </p:sp>
      <p:sp>
        <p:nvSpPr>
          <p:cNvPr id="2" name="Title 1"/>
          <p:cNvSpPr>
            <a:spLocks noGrp="1"/>
          </p:cNvSpPr>
          <p:nvPr>
            <p:ph type="title"/>
          </p:nvPr>
        </p:nvSpPr>
        <p:spPr/>
        <p:txBody>
          <a:bodyPr/>
          <a:lstStyle/>
          <a:p>
            <a:r>
              <a:rPr lang="en-US" sz="2800" dirty="0"/>
              <a:t>Use assemblies to create all components of a sub-system</a:t>
            </a:r>
          </a:p>
        </p:txBody>
      </p:sp>
      <p:sp>
        <p:nvSpPr>
          <p:cNvPr id="5" name="Rounded Rectangle 4"/>
          <p:cNvSpPr/>
          <p:nvPr/>
        </p:nvSpPr>
        <p:spPr bwMode="auto">
          <a:xfrm>
            <a:off x="8534400" y="3559629"/>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Fuselage</a:t>
            </a:r>
          </a:p>
        </p:txBody>
      </p:sp>
      <p:sp>
        <p:nvSpPr>
          <p:cNvPr id="6" name="Rounded Rectangle 5"/>
          <p:cNvSpPr/>
          <p:nvPr/>
        </p:nvSpPr>
        <p:spPr bwMode="auto">
          <a:xfrm>
            <a:off x="6706124" y="2286000"/>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1</a:t>
            </a:r>
          </a:p>
        </p:txBody>
      </p:sp>
      <p:cxnSp>
        <p:nvCxnSpPr>
          <p:cNvPr id="8" name="Straight Arrow Connector 7"/>
          <p:cNvCxnSpPr>
            <a:stCxn id="5" idx="1"/>
            <a:endCxn id="6" idx="2"/>
          </p:cNvCxnSpPr>
          <p:nvPr/>
        </p:nvCxnSpPr>
        <p:spPr bwMode="auto">
          <a:xfrm flipH="1" flipV="1">
            <a:off x="7430024" y="2971801"/>
            <a:ext cx="1104376" cy="9307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Arc 9"/>
          <p:cNvSpPr/>
          <p:nvPr/>
        </p:nvSpPr>
        <p:spPr bwMode="auto">
          <a:xfrm rot="15739560">
            <a:off x="7707246" y="3071751"/>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11" name="Rounded Rectangle 10"/>
          <p:cNvSpPr/>
          <p:nvPr/>
        </p:nvSpPr>
        <p:spPr bwMode="auto">
          <a:xfrm>
            <a:off x="6172200" y="3200400"/>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2</a:t>
            </a:r>
          </a:p>
        </p:txBody>
      </p:sp>
      <p:cxnSp>
        <p:nvCxnSpPr>
          <p:cNvPr id="12" name="Straight Arrow Connector 11"/>
          <p:cNvCxnSpPr>
            <a:stCxn id="5" idx="1"/>
            <a:endCxn id="11" idx="3"/>
          </p:cNvCxnSpPr>
          <p:nvPr/>
        </p:nvCxnSpPr>
        <p:spPr bwMode="auto">
          <a:xfrm flipH="1" flipV="1">
            <a:off x="7620000" y="3543301"/>
            <a:ext cx="914400" cy="3592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Arc 12"/>
          <p:cNvSpPr/>
          <p:nvPr/>
        </p:nvSpPr>
        <p:spPr bwMode="auto">
          <a:xfrm rot="14538788">
            <a:off x="7788783" y="3359635"/>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14" name="Rounded Rectangle 13"/>
          <p:cNvSpPr/>
          <p:nvPr/>
        </p:nvSpPr>
        <p:spPr bwMode="auto">
          <a:xfrm>
            <a:off x="6542576" y="4940732"/>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4</a:t>
            </a:r>
          </a:p>
        </p:txBody>
      </p:sp>
      <p:cxnSp>
        <p:nvCxnSpPr>
          <p:cNvPr id="15" name="Straight Arrow Connector 14"/>
          <p:cNvCxnSpPr>
            <a:stCxn id="5" idx="1"/>
            <a:endCxn id="14" idx="0"/>
          </p:cNvCxnSpPr>
          <p:nvPr/>
        </p:nvCxnSpPr>
        <p:spPr bwMode="auto">
          <a:xfrm flipH="1">
            <a:off x="7266476" y="3902530"/>
            <a:ext cx="1267924" cy="10382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6" name="Arc 15"/>
          <p:cNvSpPr/>
          <p:nvPr/>
        </p:nvSpPr>
        <p:spPr bwMode="auto">
          <a:xfrm rot="11338742">
            <a:off x="7767729" y="3630323"/>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17" name="Rounded Rectangle 16"/>
          <p:cNvSpPr/>
          <p:nvPr/>
        </p:nvSpPr>
        <p:spPr bwMode="auto">
          <a:xfrm>
            <a:off x="6172200" y="4038600"/>
            <a:ext cx="1447800" cy="68580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Rotor 3</a:t>
            </a:r>
          </a:p>
        </p:txBody>
      </p:sp>
      <p:cxnSp>
        <p:nvCxnSpPr>
          <p:cNvPr id="18" name="Straight Arrow Connector 17"/>
          <p:cNvCxnSpPr>
            <a:stCxn id="5" idx="1"/>
            <a:endCxn id="17" idx="3"/>
          </p:cNvCxnSpPr>
          <p:nvPr/>
        </p:nvCxnSpPr>
        <p:spPr bwMode="auto">
          <a:xfrm flipH="1">
            <a:off x="7620000" y="3902530"/>
            <a:ext cx="914400" cy="4789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9" name="Arc 18"/>
          <p:cNvSpPr/>
          <p:nvPr/>
        </p:nvSpPr>
        <p:spPr bwMode="auto">
          <a:xfrm rot="10015599">
            <a:off x="7689120" y="3953825"/>
            <a:ext cx="762000" cy="7620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US" sz="1800"/>
          </a:p>
        </p:txBody>
      </p:sp>
      <p:sp>
        <p:nvSpPr>
          <p:cNvPr id="25" name="Rounded Rectangle 24"/>
          <p:cNvSpPr/>
          <p:nvPr/>
        </p:nvSpPr>
        <p:spPr bwMode="auto">
          <a:xfrm>
            <a:off x="1873055" y="3024286"/>
            <a:ext cx="1524001" cy="827922"/>
          </a:xfrm>
          <a:prstGeom prst="roundRect">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t>Flight</a:t>
            </a:r>
          </a:p>
          <a:p>
            <a:pPr algn="ctr"/>
            <a:r>
              <a:rPr lang="en-US" sz="2000" dirty="0"/>
              <a:t>Controller</a:t>
            </a:r>
          </a:p>
        </p:txBody>
      </p:sp>
      <p:sp>
        <p:nvSpPr>
          <p:cNvPr id="36" name="Rounded Rectangle 35"/>
          <p:cNvSpPr/>
          <p:nvPr/>
        </p:nvSpPr>
        <p:spPr bwMode="auto">
          <a:xfrm>
            <a:off x="8458200" y="5857898"/>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State </a:t>
            </a:r>
          </a:p>
          <a:p>
            <a:pPr algn="ctr"/>
            <a:r>
              <a:rPr lang="en-US" sz="1800" dirty="0"/>
              <a:t>sensor</a:t>
            </a:r>
          </a:p>
        </p:txBody>
      </p:sp>
      <p:sp>
        <p:nvSpPr>
          <p:cNvPr id="40" name="Rounded Rectangle 39"/>
          <p:cNvSpPr/>
          <p:nvPr/>
        </p:nvSpPr>
        <p:spPr bwMode="auto">
          <a:xfrm>
            <a:off x="4169712" y="3190898"/>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err="1"/>
              <a:t>Controlle</a:t>
            </a:r>
            <a:endParaRPr lang="en-US" dirty="0"/>
          </a:p>
        </p:txBody>
      </p:sp>
      <p:cxnSp>
        <p:nvCxnSpPr>
          <p:cNvPr id="42" name="Straight Arrow Connector 41"/>
          <p:cNvCxnSpPr>
            <a:stCxn id="40" idx="3"/>
            <a:endCxn id="52" idx="2"/>
          </p:cNvCxnSpPr>
          <p:nvPr/>
        </p:nvCxnSpPr>
        <p:spPr bwMode="auto">
          <a:xfrm>
            <a:off x="5693712" y="3538550"/>
            <a:ext cx="426012" cy="2375"/>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3" name="Rounded Rectangle 42"/>
          <p:cNvSpPr/>
          <p:nvPr/>
        </p:nvSpPr>
        <p:spPr bwMode="auto">
          <a:xfrm>
            <a:off x="4191000" y="4038601"/>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err="1"/>
              <a:t>Controlle</a:t>
            </a:r>
            <a:endParaRPr lang="en-US" dirty="0"/>
          </a:p>
        </p:txBody>
      </p:sp>
      <p:cxnSp>
        <p:nvCxnSpPr>
          <p:cNvPr id="44" name="Straight Arrow Connector 43"/>
          <p:cNvCxnSpPr>
            <a:stCxn id="43" idx="3"/>
            <a:endCxn id="54" idx="2"/>
          </p:cNvCxnSpPr>
          <p:nvPr/>
        </p:nvCxnSpPr>
        <p:spPr bwMode="auto">
          <a:xfrm>
            <a:off x="5715001" y="4386252"/>
            <a:ext cx="400447" cy="2894"/>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5" name="Rounded Rectangle 44"/>
          <p:cNvSpPr/>
          <p:nvPr/>
        </p:nvSpPr>
        <p:spPr bwMode="auto">
          <a:xfrm>
            <a:off x="4114800" y="5248298"/>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err="1"/>
              <a:t>Controlle</a:t>
            </a:r>
            <a:endParaRPr lang="en-US" dirty="0"/>
          </a:p>
        </p:txBody>
      </p:sp>
      <p:cxnSp>
        <p:nvCxnSpPr>
          <p:cNvPr id="46" name="Straight Arrow Connector 45"/>
          <p:cNvCxnSpPr>
            <a:stCxn id="45" idx="3"/>
          </p:cNvCxnSpPr>
          <p:nvPr/>
        </p:nvCxnSpPr>
        <p:spPr bwMode="auto">
          <a:xfrm flipV="1">
            <a:off x="5638800" y="5291949"/>
            <a:ext cx="840370" cy="304001"/>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7" name="Rounded Rectangle 46"/>
          <p:cNvSpPr/>
          <p:nvPr/>
        </p:nvSpPr>
        <p:spPr bwMode="auto">
          <a:xfrm>
            <a:off x="4169712" y="1912103"/>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Encoder</a:t>
            </a:r>
          </a:p>
          <a:p>
            <a:pPr algn="ctr"/>
            <a:r>
              <a:rPr lang="en-US" sz="1600" dirty="0"/>
              <a:t>Controller</a:t>
            </a:r>
          </a:p>
        </p:txBody>
      </p:sp>
      <p:cxnSp>
        <p:nvCxnSpPr>
          <p:cNvPr id="48" name="Straight Arrow Connector 47"/>
          <p:cNvCxnSpPr>
            <a:stCxn id="47" idx="3"/>
            <a:endCxn id="51" idx="2"/>
          </p:cNvCxnSpPr>
          <p:nvPr/>
        </p:nvCxnSpPr>
        <p:spPr bwMode="auto">
          <a:xfrm>
            <a:off x="5693712" y="2259755"/>
            <a:ext cx="943516" cy="359737"/>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cxnSp>
        <p:nvCxnSpPr>
          <p:cNvPr id="53" name="Straight Arrow Connector 52"/>
          <p:cNvCxnSpPr>
            <a:stCxn id="25" idx="3"/>
            <a:endCxn id="40" idx="1"/>
          </p:cNvCxnSpPr>
          <p:nvPr/>
        </p:nvCxnSpPr>
        <p:spPr bwMode="auto">
          <a:xfrm>
            <a:off x="3397056" y="3438247"/>
            <a:ext cx="772657" cy="1003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6" name="Straight Arrow Connector 55"/>
          <p:cNvCxnSpPr>
            <a:stCxn id="25" idx="3"/>
            <a:endCxn id="43" idx="1"/>
          </p:cNvCxnSpPr>
          <p:nvPr/>
        </p:nvCxnSpPr>
        <p:spPr bwMode="auto">
          <a:xfrm>
            <a:off x="3397056" y="3438248"/>
            <a:ext cx="793945" cy="9480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9" name="Straight Arrow Connector 58"/>
          <p:cNvCxnSpPr>
            <a:stCxn id="25" idx="3"/>
            <a:endCxn id="45" idx="1"/>
          </p:cNvCxnSpPr>
          <p:nvPr/>
        </p:nvCxnSpPr>
        <p:spPr bwMode="auto">
          <a:xfrm>
            <a:off x="3397056" y="3438247"/>
            <a:ext cx="717745" cy="21577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2" name="Straight Arrow Connector 61"/>
          <p:cNvCxnSpPr>
            <a:stCxn id="25" idx="3"/>
            <a:endCxn id="47" idx="1"/>
          </p:cNvCxnSpPr>
          <p:nvPr/>
        </p:nvCxnSpPr>
        <p:spPr bwMode="auto">
          <a:xfrm flipV="1">
            <a:off x="3397056" y="2259755"/>
            <a:ext cx="772657" cy="117849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83" name="Elbow Connector 82"/>
          <p:cNvCxnSpPr>
            <a:stCxn id="25" idx="2"/>
            <a:endCxn id="36" idx="2"/>
          </p:cNvCxnSpPr>
          <p:nvPr/>
        </p:nvCxnSpPr>
        <p:spPr bwMode="auto">
          <a:xfrm rot="16200000" flipH="1">
            <a:off x="4577131" y="1910132"/>
            <a:ext cx="2700992" cy="6585145"/>
          </a:xfrm>
          <a:prstGeom prst="bentConnector3">
            <a:avLst>
              <a:gd name="adj1" fmla="val 105744"/>
            </a:avLst>
          </a:prstGeom>
          <a:solidFill>
            <a:schemeClr val="accent1"/>
          </a:solidFill>
          <a:ln w="9525" cap="flat" cmpd="sng" algn="ctr">
            <a:solidFill>
              <a:schemeClr val="tx1"/>
            </a:solidFill>
            <a:prstDash val="solid"/>
            <a:round/>
            <a:headEnd type="triangle" w="med" len="med"/>
            <a:tailEnd type="none"/>
          </a:ln>
          <a:effectLst/>
        </p:spPr>
      </p:cxnSp>
      <p:sp>
        <p:nvSpPr>
          <p:cNvPr id="95" name="Rounded Rectangle 94"/>
          <p:cNvSpPr/>
          <p:nvPr/>
        </p:nvSpPr>
        <p:spPr bwMode="auto">
          <a:xfrm>
            <a:off x="8549171" y="1146952"/>
            <a:ext cx="1524000" cy="695303"/>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800" dirty="0"/>
              <a:t>Gravity</a:t>
            </a:r>
          </a:p>
          <a:p>
            <a:pPr algn="ctr"/>
            <a:r>
              <a:rPr lang="en-US" sz="1800" dirty="0"/>
              <a:t>model</a:t>
            </a:r>
          </a:p>
        </p:txBody>
      </p:sp>
      <p:cxnSp>
        <p:nvCxnSpPr>
          <p:cNvPr id="96" name="Straight Arrow Connector 95"/>
          <p:cNvCxnSpPr>
            <a:stCxn id="5" idx="2"/>
            <a:endCxn id="36" idx="0"/>
          </p:cNvCxnSpPr>
          <p:nvPr/>
        </p:nvCxnSpPr>
        <p:spPr bwMode="auto">
          <a:xfrm flipH="1">
            <a:off x="9220200" y="4245429"/>
            <a:ext cx="38100" cy="16124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1" name="Straight Arrow Connector 100"/>
          <p:cNvCxnSpPr>
            <a:stCxn id="95" idx="2"/>
            <a:endCxn id="5" idx="0"/>
          </p:cNvCxnSpPr>
          <p:nvPr/>
        </p:nvCxnSpPr>
        <p:spPr bwMode="auto">
          <a:xfrm flipH="1">
            <a:off x="9258301" y="1842255"/>
            <a:ext cx="52871" cy="17173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1" name="Rectangle 110"/>
          <p:cNvSpPr/>
          <p:nvPr/>
        </p:nvSpPr>
        <p:spPr>
          <a:xfrm>
            <a:off x="8652936" y="2301251"/>
            <a:ext cx="1274708" cy="646331"/>
          </a:xfrm>
          <a:prstGeom prst="rect">
            <a:avLst/>
          </a:prstGeom>
        </p:spPr>
        <p:txBody>
          <a:bodyPr wrap="none">
            <a:spAutoFit/>
          </a:bodyPr>
          <a:lstStyle/>
          <a:p>
            <a:pPr algn="ctr"/>
            <a:r>
              <a:rPr lang="en-US" sz="1800" b="1" dirty="0">
                <a:solidFill>
                  <a:srgbClr val="FF0000"/>
                </a:solidFill>
              </a:rPr>
              <a:t>Multibody</a:t>
            </a:r>
          </a:p>
          <a:p>
            <a:pPr algn="ctr"/>
            <a:r>
              <a:rPr lang="en-US" sz="1800" b="1" dirty="0">
                <a:solidFill>
                  <a:srgbClr val="FF0000"/>
                </a:solidFill>
              </a:rPr>
              <a:t>model</a:t>
            </a:r>
          </a:p>
        </p:txBody>
      </p:sp>
      <p:sp>
        <p:nvSpPr>
          <p:cNvPr id="117" name="TextBox 116"/>
          <p:cNvSpPr txBox="1"/>
          <p:nvPr/>
        </p:nvSpPr>
        <p:spPr>
          <a:xfrm>
            <a:off x="1613732" y="5626533"/>
            <a:ext cx="1056700" cy="646331"/>
          </a:xfrm>
          <a:prstGeom prst="rect">
            <a:avLst/>
          </a:prstGeom>
          <a:noFill/>
        </p:spPr>
        <p:txBody>
          <a:bodyPr wrap="none" rtlCol="0">
            <a:spAutoFit/>
          </a:bodyPr>
          <a:lstStyle/>
          <a:p>
            <a:pPr algn="ctr"/>
            <a:r>
              <a:rPr lang="en-US" sz="1800" dirty="0">
                <a:solidFill>
                  <a:srgbClr val="FF0000"/>
                </a:solidFill>
              </a:rPr>
              <a:t>fuselage</a:t>
            </a:r>
          </a:p>
          <a:p>
            <a:pPr algn="ctr"/>
            <a:r>
              <a:rPr lang="en-US" sz="1800" dirty="0">
                <a:solidFill>
                  <a:srgbClr val="FF0000"/>
                </a:solidFill>
              </a:rPr>
              <a:t> state</a:t>
            </a:r>
          </a:p>
        </p:txBody>
      </p:sp>
      <p:sp>
        <p:nvSpPr>
          <p:cNvPr id="118" name="TextBox 117"/>
          <p:cNvSpPr txBox="1"/>
          <p:nvPr/>
        </p:nvSpPr>
        <p:spPr>
          <a:xfrm>
            <a:off x="2639288" y="1879431"/>
            <a:ext cx="1094513" cy="923330"/>
          </a:xfrm>
          <a:prstGeom prst="rect">
            <a:avLst/>
          </a:prstGeom>
          <a:noFill/>
        </p:spPr>
        <p:txBody>
          <a:bodyPr wrap="square" rtlCol="0">
            <a:spAutoFit/>
          </a:bodyPr>
          <a:lstStyle/>
          <a:p>
            <a:pPr algn="ctr"/>
            <a:r>
              <a:rPr lang="en-US" sz="1800" dirty="0">
                <a:solidFill>
                  <a:srgbClr val="FF0000"/>
                </a:solidFill>
              </a:rPr>
              <a:t>desired rotor speed</a:t>
            </a:r>
          </a:p>
        </p:txBody>
      </p:sp>
      <p:sp>
        <p:nvSpPr>
          <p:cNvPr id="119" name="TextBox 118"/>
          <p:cNvSpPr txBox="1"/>
          <p:nvPr/>
        </p:nvSpPr>
        <p:spPr>
          <a:xfrm>
            <a:off x="5833240" y="6059270"/>
            <a:ext cx="1743542" cy="646331"/>
          </a:xfrm>
          <a:prstGeom prst="rect">
            <a:avLst/>
          </a:prstGeom>
          <a:noFill/>
        </p:spPr>
        <p:txBody>
          <a:bodyPr wrap="square" rtlCol="0">
            <a:spAutoFit/>
          </a:bodyPr>
          <a:lstStyle/>
          <a:p>
            <a:pPr algn="ctr"/>
            <a:r>
              <a:rPr lang="en-US" sz="1800" dirty="0">
                <a:solidFill>
                  <a:srgbClr val="FF0000"/>
                </a:solidFill>
              </a:rPr>
              <a:t>rotor speed and torque</a:t>
            </a:r>
          </a:p>
        </p:txBody>
      </p:sp>
      <p:cxnSp>
        <p:nvCxnSpPr>
          <p:cNvPr id="121" name="Straight Arrow Connector 120"/>
          <p:cNvCxnSpPr/>
          <p:nvPr/>
        </p:nvCxnSpPr>
        <p:spPr bwMode="auto">
          <a:xfrm flipH="1" flipV="1">
            <a:off x="6199918" y="5530911"/>
            <a:ext cx="217694" cy="40702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3" name="Straight Arrow Connector 122"/>
          <p:cNvCxnSpPr/>
          <p:nvPr/>
        </p:nvCxnSpPr>
        <p:spPr bwMode="auto">
          <a:xfrm flipH="1" flipV="1">
            <a:off x="6031952" y="4554755"/>
            <a:ext cx="472524" cy="1394942"/>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26" name="Straight Arrow Connector 125"/>
          <p:cNvCxnSpPr/>
          <p:nvPr/>
        </p:nvCxnSpPr>
        <p:spPr bwMode="auto">
          <a:xfrm>
            <a:off x="3510290" y="2760512"/>
            <a:ext cx="375240" cy="53522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30" name="Straight Arrow Connector 129"/>
          <p:cNvCxnSpPr/>
          <p:nvPr/>
        </p:nvCxnSpPr>
        <p:spPr bwMode="auto">
          <a:xfrm>
            <a:off x="3498684" y="2412861"/>
            <a:ext cx="348017" cy="194544"/>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139" name="Straight Arrow Connector 138"/>
          <p:cNvCxnSpPr>
            <a:endCxn id="25" idx="0"/>
          </p:cNvCxnSpPr>
          <p:nvPr/>
        </p:nvCxnSpPr>
        <p:spPr bwMode="auto">
          <a:xfrm>
            <a:off x="1982859" y="2693406"/>
            <a:ext cx="652196" cy="3308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2" name="TextBox 141"/>
          <p:cNvSpPr txBox="1"/>
          <p:nvPr/>
        </p:nvSpPr>
        <p:spPr>
          <a:xfrm>
            <a:off x="1614417" y="2352264"/>
            <a:ext cx="620683" cy="369332"/>
          </a:xfrm>
          <a:prstGeom prst="rect">
            <a:avLst/>
          </a:prstGeom>
          <a:noFill/>
        </p:spPr>
        <p:txBody>
          <a:bodyPr wrap="none" rtlCol="0">
            <a:spAutoFit/>
          </a:bodyPr>
          <a:lstStyle/>
          <a:p>
            <a:pPr algn="ctr"/>
            <a:r>
              <a:rPr lang="en-US" sz="1800" dirty="0" err="1">
                <a:solidFill>
                  <a:srgbClr val="FF0000"/>
                </a:solidFill>
              </a:rPr>
              <a:t>cmd</a:t>
            </a:r>
            <a:endParaRPr lang="en-US" sz="1800" dirty="0">
              <a:solidFill>
                <a:srgbClr val="FF0000"/>
              </a:solidFill>
            </a:endParaRPr>
          </a:p>
        </p:txBody>
      </p:sp>
      <p:sp>
        <p:nvSpPr>
          <p:cNvPr id="4" name="Rectangle 3"/>
          <p:cNvSpPr/>
          <p:nvPr/>
        </p:nvSpPr>
        <p:spPr bwMode="auto">
          <a:xfrm>
            <a:off x="3976659" y="1849122"/>
            <a:ext cx="4267200" cy="1222656"/>
          </a:xfrm>
          <a:prstGeom prst="rect">
            <a:avLst/>
          </a:prstGeom>
          <a:solidFill>
            <a:srgbClr val="EDD5EA">
              <a:alpha val="54118"/>
            </a:srgbClr>
          </a:solidFill>
          <a:ln w="38100" cap="flat" cmpd="sng" algn="ctr">
            <a:solidFill>
              <a:srgbClr val="0070C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49" name="TextBox 48"/>
          <p:cNvSpPr txBox="1"/>
          <p:nvPr/>
        </p:nvSpPr>
        <p:spPr>
          <a:xfrm>
            <a:off x="6042112" y="1800224"/>
            <a:ext cx="1915910" cy="369332"/>
          </a:xfrm>
          <a:prstGeom prst="rect">
            <a:avLst/>
          </a:prstGeom>
          <a:noFill/>
        </p:spPr>
        <p:txBody>
          <a:bodyPr wrap="none" rtlCol="0">
            <a:spAutoFit/>
          </a:bodyPr>
          <a:lstStyle/>
          <a:p>
            <a:pPr algn="ctr"/>
            <a:r>
              <a:rPr lang="en-US" sz="1800" b="1" dirty="0">
                <a:solidFill>
                  <a:srgbClr val="0070C0"/>
                </a:solidFill>
              </a:rPr>
              <a:t>Rotor assembly</a:t>
            </a:r>
          </a:p>
        </p:txBody>
      </p:sp>
      <p:sp>
        <p:nvSpPr>
          <p:cNvPr id="3" name="Rectangle 2"/>
          <p:cNvSpPr/>
          <p:nvPr/>
        </p:nvSpPr>
        <p:spPr>
          <a:xfrm>
            <a:off x="527096" y="1307822"/>
            <a:ext cx="6607101" cy="400110"/>
          </a:xfrm>
          <a:prstGeom prst="rect">
            <a:avLst/>
          </a:prstGeom>
        </p:spPr>
        <p:txBody>
          <a:bodyPr wrap="square">
            <a:spAutoFit/>
          </a:bodyPr>
          <a:lstStyle/>
          <a:p>
            <a:pPr algn="l"/>
            <a:r>
              <a:rPr lang="en-US" sz="2000" dirty="0"/>
              <a:t>Build up simulations via a hierarchy of assemblies. </a:t>
            </a:r>
          </a:p>
        </p:txBody>
      </p:sp>
      <p:sp>
        <p:nvSpPr>
          <p:cNvPr id="51" name="Oval 50"/>
          <p:cNvSpPr/>
          <p:nvPr/>
        </p:nvSpPr>
        <p:spPr bwMode="auto">
          <a:xfrm>
            <a:off x="6637228" y="2550522"/>
            <a:ext cx="135566" cy="1379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52" name="Oval 51"/>
          <p:cNvSpPr/>
          <p:nvPr/>
        </p:nvSpPr>
        <p:spPr bwMode="auto">
          <a:xfrm>
            <a:off x="6119724" y="3471955"/>
            <a:ext cx="135566" cy="1379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54" name="Oval 53"/>
          <p:cNvSpPr/>
          <p:nvPr/>
        </p:nvSpPr>
        <p:spPr bwMode="auto">
          <a:xfrm>
            <a:off x="6115447" y="4320177"/>
            <a:ext cx="135566" cy="1379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55" name="Oval 54"/>
          <p:cNvSpPr/>
          <p:nvPr/>
        </p:nvSpPr>
        <p:spPr bwMode="auto">
          <a:xfrm>
            <a:off x="6479170" y="5214662"/>
            <a:ext cx="135566" cy="13793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Tree>
    <p:extLst>
      <p:ext uri="{BB962C8B-B14F-4D97-AF65-F5344CB8AC3E}">
        <p14:creationId xmlns:p14="http://schemas.microsoft.com/office/powerpoint/2010/main" val="310594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61</a:t>
            </a:fld>
            <a:endParaRPr lang="en-US">
              <a:solidFill>
                <a:srgbClr val="000000"/>
              </a:solidFill>
            </a:endParaRPr>
          </a:p>
        </p:txBody>
      </p:sp>
      <p:sp>
        <p:nvSpPr>
          <p:cNvPr id="2" name="Title 1"/>
          <p:cNvSpPr>
            <a:spLocks noGrp="1"/>
          </p:cNvSpPr>
          <p:nvPr>
            <p:ph type="title"/>
          </p:nvPr>
        </p:nvSpPr>
        <p:spPr/>
        <p:txBody>
          <a:bodyPr/>
          <a:lstStyle/>
          <a:p>
            <a:r>
              <a:rPr lang="en-US" dirty="0"/>
              <a:t>Single rotor assembly details</a:t>
            </a:r>
          </a:p>
        </p:txBody>
      </p:sp>
      <p:sp>
        <p:nvSpPr>
          <p:cNvPr id="3" name="Content Placeholder 2"/>
          <p:cNvSpPr>
            <a:spLocks noGrp="1"/>
          </p:cNvSpPr>
          <p:nvPr>
            <p:ph type="body" idx="1"/>
          </p:nvPr>
        </p:nvSpPr>
        <p:spPr/>
        <p:txBody>
          <a:bodyPr/>
          <a:lstStyle/>
          <a:p>
            <a:pPr marL="0" indent="0">
              <a:buNone/>
            </a:pPr>
            <a:r>
              <a:rPr lang="en-US" dirty="0">
                <a:solidFill>
                  <a:schemeClr val="tx1"/>
                </a:solidFill>
              </a:rPr>
              <a:t>A rotor assembly includes a rotor body with a node, coupled to encoder, controller, motor models and thrust model</a:t>
            </a:r>
          </a:p>
        </p:txBody>
      </p:sp>
      <p:grpSp>
        <p:nvGrpSpPr>
          <p:cNvPr id="33" name="Group 32"/>
          <p:cNvGrpSpPr/>
          <p:nvPr/>
        </p:nvGrpSpPr>
        <p:grpSpPr>
          <a:xfrm>
            <a:off x="2587554" y="2517792"/>
            <a:ext cx="7089846" cy="3856600"/>
            <a:chOff x="1063554" y="2517792"/>
            <a:chExt cx="7089846" cy="3856600"/>
          </a:xfrm>
        </p:grpSpPr>
        <p:sp>
          <p:nvSpPr>
            <p:cNvPr id="4" name="Oval 3"/>
            <p:cNvSpPr/>
            <p:nvPr/>
          </p:nvSpPr>
          <p:spPr bwMode="auto">
            <a:xfrm>
              <a:off x="3319058" y="2566318"/>
              <a:ext cx="2819400" cy="5334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cxnSp>
          <p:nvCxnSpPr>
            <p:cNvPr id="6" name="Straight Connector 5"/>
            <p:cNvCxnSpPr>
              <a:stCxn id="4" idx="4"/>
            </p:cNvCxnSpPr>
            <p:nvPr/>
          </p:nvCxnSpPr>
          <p:spPr bwMode="auto">
            <a:xfrm flipH="1">
              <a:off x="4728358" y="3099718"/>
              <a:ext cx="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Arc 7"/>
            <p:cNvSpPr/>
            <p:nvPr/>
          </p:nvSpPr>
          <p:spPr bwMode="auto">
            <a:xfrm rot="8134742">
              <a:off x="4207919" y="2517792"/>
              <a:ext cx="1066800" cy="990600"/>
            </a:xfrm>
            <a:prstGeom prst="arc">
              <a:avLst/>
            </a:pr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9" name="Rectangle 8"/>
            <p:cNvSpPr/>
            <p:nvPr/>
          </p:nvSpPr>
          <p:spPr bwMode="auto">
            <a:xfrm>
              <a:off x="1732642" y="4433203"/>
              <a:ext cx="15240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t>encoder</a:t>
              </a:r>
            </a:p>
          </p:txBody>
        </p:sp>
        <p:sp>
          <p:nvSpPr>
            <p:cNvPr id="10" name="Rectangle 9"/>
            <p:cNvSpPr/>
            <p:nvPr/>
          </p:nvSpPr>
          <p:spPr bwMode="auto">
            <a:xfrm>
              <a:off x="4081058" y="4433203"/>
              <a:ext cx="15240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t>controller</a:t>
              </a:r>
            </a:p>
          </p:txBody>
        </p:sp>
        <p:sp>
          <p:nvSpPr>
            <p:cNvPr id="11" name="Rectangle 10"/>
            <p:cNvSpPr/>
            <p:nvPr/>
          </p:nvSpPr>
          <p:spPr bwMode="auto">
            <a:xfrm>
              <a:off x="6367058" y="4433203"/>
              <a:ext cx="1524000" cy="609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t>motor</a:t>
              </a:r>
            </a:p>
          </p:txBody>
        </p:sp>
        <p:sp>
          <p:nvSpPr>
            <p:cNvPr id="12" name="Rectangle 11"/>
            <p:cNvSpPr/>
            <p:nvPr/>
          </p:nvSpPr>
          <p:spPr bwMode="auto">
            <a:xfrm>
              <a:off x="1337858" y="3252118"/>
              <a:ext cx="1524000" cy="609600"/>
            </a:xfrm>
            <a:prstGeom prst="rect">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t>thrust</a:t>
              </a:r>
            </a:p>
          </p:txBody>
        </p:sp>
        <p:cxnSp>
          <p:nvCxnSpPr>
            <p:cNvPr id="14" name="Straight Arrow Connector 13"/>
            <p:cNvCxnSpPr>
              <a:stCxn id="9" idx="3"/>
              <a:endCxn id="10" idx="1"/>
            </p:cNvCxnSpPr>
            <p:nvPr/>
          </p:nvCxnSpPr>
          <p:spPr bwMode="auto">
            <a:xfrm>
              <a:off x="3256642" y="4738003"/>
              <a:ext cx="82441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10" idx="3"/>
              <a:endCxn id="11" idx="1"/>
            </p:cNvCxnSpPr>
            <p:nvPr/>
          </p:nvCxnSpPr>
          <p:spPr bwMode="auto">
            <a:xfrm>
              <a:off x="5605058" y="4738003"/>
              <a:ext cx="76200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Freeform 19"/>
            <p:cNvSpPr/>
            <p:nvPr/>
          </p:nvSpPr>
          <p:spPr bwMode="auto">
            <a:xfrm>
              <a:off x="1446932" y="3715734"/>
              <a:ext cx="3195600" cy="1043483"/>
            </a:xfrm>
            <a:custGeom>
              <a:avLst/>
              <a:gdLst>
                <a:gd name="connsiteX0" fmla="*/ 3889853 w 3889853"/>
                <a:gd name="connsiteY0" fmla="*/ 0 h 1015148"/>
                <a:gd name="connsiteX1" fmla="*/ 376632 w 3889853"/>
                <a:gd name="connsiteY1" fmla="*/ 375386 h 1015148"/>
                <a:gd name="connsiteX2" fmla="*/ 164876 w 3889853"/>
                <a:gd name="connsiteY2" fmla="*/ 952901 h 1015148"/>
                <a:gd name="connsiteX3" fmla="*/ 963773 w 3889853"/>
                <a:gd name="connsiteY3" fmla="*/ 972152 h 1015148"/>
                <a:gd name="connsiteX0" fmla="*/ 3897190 w 3897190"/>
                <a:gd name="connsiteY0" fmla="*/ 0 h 981704"/>
                <a:gd name="connsiteX1" fmla="*/ 383969 w 3897190"/>
                <a:gd name="connsiteY1" fmla="*/ 375386 h 981704"/>
                <a:gd name="connsiteX2" fmla="*/ 172213 w 3897190"/>
                <a:gd name="connsiteY2" fmla="*/ 952901 h 981704"/>
                <a:gd name="connsiteX3" fmla="*/ 1096238 w 3897190"/>
                <a:gd name="connsiteY3" fmla="*/ 875899 h 981704"/>
                <a:gd name="connsiteX0" fmla="*/ 3897190 w 3897190"/>
                <a:gd name="connsiteY0" fmla="*/ 0 h 923567"/>
                <a:gd name="connsiteX1" fmla="*/ 383969 w 3897190"/>
                <a:gd name="connsiteY1" fmla="*/ 375386 h 923567"/>
                <a:gd name="connsiteX2" fmla="*/ 172213 w 3897190"/>
                <a:gd name="connsiteY2" fmla="*/ 875899 h 923567"/>
                <a:gd name="connsiteX3" fmla="*/ 1096238 w 3897190"/>
                <a:gd name="connsiteY3" fmla="*/ 875899 h 923567"/>
                <a:gd name="connsiteX0" fmla="*/ 3897190 w 3897190"/>
                <a:gd name="connsiteY0" fmla="*/ 0 h 875899"/>
                <a:gd name="connsiteX1" fmla="*/ 383969 w 3897190"/>
                <a:gd name="connsiteY1" fmla="*/ 375386 h 875899"/>
                <a:gd name="connsiteX2" fmla="*/ 172213 w 3897190"/>
                <a:gd name="connsiteY2" fmla="*/ 875899 h 875899"/>
                <a:gd name="connsiteX3" fmla="*/ 1096238 w 3897190"/>
                <a:gd name="connsiteY3" fmla="*/ 875899 h 875899"/>
                <a:gd name="connsiteX0" fmla="*/ 3945359 w 3945359"/>
                <a:gd name="connsiteY0" fmla="*/ 0 h 916539"/>
                <a:gd name="connsiteX1" fmla="*/ 355136 w 3945359"/>
                <a:gd name="connsiteY1" fmla="*/ 327260 h 916539"/>
                <a:gd name="connsiteX2" fmla="*/ 220382 w 3945359"/>
                <a:gd name="connsiteY2" fmla="*/ 875899 h 916539"/>
                <a:gd name="connsiteX3" fmla="*/ 1144407 w 3945359"/>
                <a:gd name="connsiteY3" fmla="*/ 875899 h 916539"/>
                <a:gd name="connsiteX0" fmla="*/ 3945359 w 3945359"/>
                <a:gd name="connsiteY0" fmla="*/ 0 h 875899"/>
                <a:gd name="connsiteX1" fmla="*/ 355136 w 3945359"/>
                <a:gd name="connsiteY1" fmla="*/ 327260 h 875899"/>
                <a:gd name="connsiteX2" fmla="*/ 220382 w 3945359"/>
                <a:gd name="connsiteY2" fmla="*/ 875899 h 875899"/>
                <a:gd name="connsiteX3" fmla="*/ 1144407 w 3945359"/>
                <a:gd name="connsiteY3" fmla="*/ 875899 h 875899"/>
                <a:gd name="connsiteX0" fmla="*/ 3742637 w 3742637"/>
                <a:gd name="connsiteY0" fmla="*/ 0 h 972151"/>
                <a:gd name="connsiteX1" fmla="*/ 152414 w 3742637"/>
                <a:gd name="connsiteY1" fmla="*/ 327260 h 972151"/>
                <a:gd name="connsiteX2" fmla="*/ 691428 w 3742637"/>
                <a:gd name="connsiteY2" fmla="*/ 972151 h 972151"/>
                <a:gd name="connsiteX3" fmla="*/ 941685 w 3742637"/>
                <a:gd name="connsiteY3" fmla="*/ 875899 h 972151"/>
                <a:gd name="connsiteX0" fmla="*/ 3057676 w 3057676"/>
                <a:gd name="connsiteY0" fmla="*/ 0 h 999932"/>
                <a:gd name="connsiteX1" fmla="*/ 381853 w 3057676"/>
                <a:gd name="connsiteY1" fmla="*/ 336885 h 999932"/>
                <a:gd name="connsiteX2" fmla="*/ 6467 w 3057676"/>
                <a:gd name="connsiteY2" fmla="*/ 972151 h 999932"/>
                <a:gd name="connsiteX3" fmla="*/ 256724 w 3057676"/>
                <a:gd name="connsiteY3" fmla="*/ 875899 h 999932"/>
                <a:gd name="connsiteX0" fmla="*/ 3072764 w 3072764"/>
                <a:gd name="connsiteY0" fmla="*/ 0 h 902659"/>
                <a:gd name="connsiteX1" fmla="*/ 396941 w 3072764"/>
                <a:gd name="connsiteY1" fmla="*/ 336885 h 902659"/>
                <a:gd name="connsiteX2" fmla="*/ 2304 w 3072764"/>
                <a:gd name="connsiteY2" fmla="*/ 837397 h 902659"/>
                <a:gd name="connsiteX3" fmla="*/ 271812 w 3072764"/>
                <a:gd name="connsiteY3" fmla="*/ 875899 h 902659"/>
                <a:gd name="connsiteX0" fmla="*/ 3182405 w 3182405"/>
                <a:gd name="connsiteY0" fmla="*/ 0 h 1066288"/>
                <a:gd name="connsiteX1" fmla="*/ 400704 w 3182405"/>
                <a:gd name="connsiteY1" fmla="*/ 500514 h 1066288"/>
                <a:gd name="connsiteX2" fmla="*/ 6067 w 3182405"/>
                <a:gd name="connsiteY2" fmla="*/ 1001026 h 1066288"/>
                <a:gd name="connsiteX3" fmla="*/ 275575 w 3182405"/>
                <a:gd name="connsiteY3" fmla="*/ 1039528 h 1066288"/>
                <a:gd name="connsiteX0" fmla="*/ 3177806 w 3177806"/>
                <a:gd name="connsiteY0" fmla="*/ 0 h 1066288"/>
                <a:gd name="connsiteX1" fmla="*/ 2244156 w 3177806"/>
                <a:gd name="connsiteY1" fmla="*/ 67378 h 1066288"/>
                <a:gd name="connsiteX2" fmla="*/ 396105 w 3177806"/>
                <a:gd name="connsiteY2" fmla="*/ 500514 h 1066288"/>
                <a:gd name="connsiteX3" fmla="*/ 1468 w 3177806"/>
                <a:gd name="connsiteY3" fmla="*/ 1001026 h 1066288"/>
                <a:gd name="connsiteX4" fmla="*/ 270976 w 3177806"/>
                <a:gd name="connsiteY4" fmla="*/ 1039528 h 1066288"/>
                <a:gd name="connsiteX0" fmla="*/ 3177806 w 3177806"/>
                <a:gd name="connsiteY0" fmla="*/ 0 h 1066288"/>
                <a:gd name="connsiteX1" fmla="*/ 2292282 w 3177806"/>
                <a:gd name="connsiteY1" fmla="*/ 317635 h 1066288"/>
                <a:gd name="connsiteX2" fmla="*/ 396105 w 3177806"/>
                <a:gd name="connsiteY2" fmla="*/ 500514 h 1066288"/>
                <a:gd name="connsiteX3" fmla="*/ 1468 w 3177806"/>
                <a:gd name="connsiteY3" fmla="*/ 1001026 h 1066288"/>
                <a:gd name="connsiteX4" fmla="*/ 270976 w 3177806"/>
                <a:gd name="connsiteY4" fmla="*/ 1039528 h 1066288"/>
                <a:gd name="connsiteX0" fmla="*/ 3196940 w 3196940"/>
                <a:gd name="connsiteY0" fmla="*/ 0 h 1043438"/>
                <a:gd name="connsiteX1" fmla="*/ 2311416 w 3196940"/>
                <a:gd name="connsiteY1" fmla="*/ 317635 h 1043438"/>
                <a:gd name="connsiteX2" fmla="*/ 415239 w 3196940"/>
                <a:gd name="connsiteY2" fmla="*/ 500514 h 1043438"/>
                <a:gd name="connsiteX3" fmla="*/ 1351 w 3196940"/>
                <a:gd name="connsiteY3" fmla="*/ 808520 h 1043438"/>
                <a:gd name="connsiteX4" fmla="*/ 290110 w 3196940"/>
                <a:gd name="connsiteY4" fmla="*/ 1039528 h 1043438"/>
                <a:gd name="connsiteX0" fmla="*/ 3196940 w 3196940"/>
                <a:gd name="connsiteY0" fmla="*/ 0 h 1043438"/>
                <a:gd name="connsiteX1" fmla="*/ 2359542 w 3196940"/>
                <a:gd name="connsiteY1" fmla="*/ 413887 h 1043438"/>
                <a:gd name="connsiteX2" fmla="*/ 415239 w 3196940"/>
                <a:gd name="connsiteY2" fmla="*/ 500514 h 1043438"/>
                <a:gd name="connsiteX3" fmla="*/ 1351 w 3196940"/>
                <a:gd name="connsiteY3" fmla="*/ 808520 h 1043438"/>
                <a:gd name="connsiteX4" fmla="*/ 290110 w 3196940"/>
                <a:gd name="connsiteY4" fmla="*/ 1039528 h 1043438"/>
                <a:gd name="connsiteX0" fmla="*/ 3196940 w 3196940"/>
                <a:gd name="connsiteY0" fmla="*/ 0 h 1043438"/>
                <a:gd name="connsiteX1" fmla="*/ 2359542 w 3196940"/>
                <a:gd name="connsiteY1" fmla="*/ 413887 h 1043438"/>
                <a:gd name="connsiteX2" fmla="*/ 415239 w 3196940"/>
                <a:gd name="connsiteY2" fmla="*/ 500514 h 1043438"/>
                <a:gd name="connsiteX3" fmla="*/ 1351 w 3196940"/>
                <a:gd name="connsiteY3" fmla="*/ 808520 h 1043438"/>
                <a:gd name="connsiteX4" fmla="*/ 290110 w 3196940"/>
                <a:gd name="connsiteY4" fmla="*/ 1039528 h 1043438"/>
                <a:gd name="connsiteX0" fmla="*/ 3195600 w 3195600"/>
                <a:gd name="connsiteY0" fmla="*/ 0 h 1043483"/>
                <a:gd name="connsiteX1" fmla="*/ 2358202 w 3195600"/>
                <a:gd name="connsiteY1" fmla="*/ 413887 h 1043483"/>
                <a:gd name="connsiteX2" fmla="*/ 413899 w 3195600"/>
                <a:gd name="connsiteY2" fmla="*/ 500514 h 1043483"/>
                <a:gd name="connsiteX3" fmla="*/ 11 w 3195600"/>
                <a:gd name="connsiteY3" fmla="*/ 808520 h 1043483"/>
                <a:gd name="connsiteX4" fmla="*/ 288770 w 3195600"/>
                <a:gd name="connsiteY4" fmla="*/ 1039528 h 1043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5600" h="1043483">
                  <a:moveTo>
                    <a:pt x="3195600" y="0"/>
                  </a:moveTo>
                  <a:cubicBezTo>
                    <a:pt x="3039992" y="11230"/>
                    <a:pt x="2821819" y="330468"/>
                    <a:pt x="2358202" y="413887"/>
                  </a:cubicBezTo>
                  <a:cubicBezTo>
                    <a:pt x="1894585" y="497306"/>
                    <a:pt x="806931" y="434742"/>
                    <a:pt x="413899" y="500514"/>
                  </a:cubicBezTo>
                  <a:cubicBezTo>
                    <a:pt x="20867" y="566286"/>
                    <a:pt x="-565" y="716302"/>
                    <a:pt x="11" y="808520"/>
                  </a:cubicBezTo>
                  <a:cubicBezTo>
                    <a:pt x="587" y="900738"/>
                    <a:pt x="205351" y="1071612"/>
                    <a:pt x="288770" y="1039528"/>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1" name="Freeform 20"/>
            <p:cNvSpPr/>
            <p:nvPr/>
          </p:nvSpPr>
          <p:spPr bwMode="auto">
            <a:xfrm>
              <a:off x="4948922" y="3779068"/>
              <a:ext cx="3204478" cy="966487"/>
            </a:xfrm>
            <a:custGeom>
              <a:avLst/>
              <a:gdLst>
                <a:gd name="connsiteX0" fmla="*/ 3889853 w 3889853"/>
                <a:gd name="connsiteY0" fmla="*/ 0 h 1015148"/>
                <a:gd name="connsiteX1" fmla="*/ 376632 w 3889853"/>
                <a:gd name="connsiteY1" fmla="*/ 375386 h 1015148"/>
                <a:gd name="connsiteX2" fmla="*/ 164876 w 3889853"/>
                <a:gd name="connsiteY2" fmla="*/ 952901 h 1015148"/>
                <a:gd name="connsiteX3" fmla="*/ 963773 w 3889853"/>
                <a:gd name="connsiteY3" fmla="*/ 972152 h 1015148"/>
                <a:gd name="connsiteX0" fmla="*/ 3897190 w 3897190"/>
                <a:gd name="connsiteY0" fmla="*/ 0 h 981704"/>
                <a:gd name="connsiteX1" fmla="*/ 383969 w 3897190"/>
                <a:gd name="connsiteY1" fmla="*/ 375386 h 981704"/>
                <a:gd name="connsiteX2" fmla="*/ 172213 w 3897190"/>
                <a:gd name="connsiteY2" fmla="*/ 952901 h 981704"/>
                <a:gd name="connsiteX3" fmla="*/ 1096238 w 3897190"/>
                <a:gd name="connsiteY3" fmla="*/ 875899 h 981704"/>
                <a:gd name="connsiteX0" fmla="*/ 3897190 w 3897190"/>
                <a:gd name="connsiteY0" fmla="*/ 0 h 923567"/>
                <a:gd name="connsiteX1" fmla="*/ 383969 w 3897190"/>
                <a:gd name="connsiteY1" fmla="*/ 375386 h 923567"/>
                <a:gd name="connsiteX2" fmla="*/ 172213 w 3897190"/>
                <a:gd name="connsiteY2" fmla="*/ 875899 h 923567"/>
                <a:gd name="connsiteX3" fmla="*/ 1096238 w 3897190"/>
                <a:gd name="connsiteY3" fmla="*/ 875899 h 923567"/>
                <a:gd name="connsiteX0" fmla="*/ 3897190 w 3897190"/>
                <a:gd name="connsiteY0" fmla="*/ 0 h 875899"/>
                <a:gd name="connsiteX1" fmla="*/ 383969 w 3897190"/>
                <a:gd name="connsiteY1" fmla="*/ 375386 h 875899"/>
                <a:gd name="connsiteX2" fmla="*/ 172213 w 3897190"/>
                <a:gd name="connsiteY2" fmla="*/ 875899 h 875899"/>
                <a:gd name="connsiteX3" fmla="*/ 1096238 w 3897190"/>
                <a:gd name="connsiteY3" fmla="*/ 875899 h 875899"/>
                <a:gd name="connsiteX0" fmla="*/ 3945359 w 3945359"/>
                <a:gd name="connsiteY0" fmla="*/ 0 h 916539"/>
                <a:gd name="connsiteX1" fmla="*/ 355136 w 3945359"/>
                <a:gd name="connsiteY1" fmla="*/ 327260 h 916539"/>
                <a:gd name="connsiteX2" fmla="*/ 220382 w 3945359"/>
                <a:gd name="connsiteY2" fmla="*/ 875899 h 916539"/>
                <a:gd name="connsiteX3" fmla="*/ 1144407 w 3945359"/>
                <a:gd name="connsiteY3" fmla="*/ 875899 h 916539"/>
                <a:gd name="connsiteX0" fmla="*/ 3945359 w 3945359"/>
                <a:gd name="connsiteY0" fmla="*/ 0 h 875899"/>
                <a:gd name="connsiteX1" fmla="*/ 355136 w 3945359"/>
                <a:gd name="connsiteY1" fmla="*/ 327260 h 875899"/>
                <a:gd name="connsiteX2" fmla="*/ 220382 w 3945359"/>
                <a:gd name="connsiteY2" fmla="*/ 875899 h 875899"/>
                <a:gd name="connsiteX3" fmla="*/ 1144407 w 3945359"/>
                <a:gd name="connsiteY3" fmla="*/ 875899 h 875899"/>
                <a:gd name="connsiteX0" fmla="*/ 3742637 w 3742637"/>
                <a:gd name="connsiteY0" fmla="*/ 0 h 972151"/>
                <a:gd name="connsiteX1" fmla="*/ 152414 w 3742637"/>
                <a:gd name="connsiteY1" fmla="*/ 327260 h 972151"/>
                <a:gd name="connsiteX2" fmla="*/ 691428 w 3742637"/>
                <a:gd name="connsiteY2" fmla="*/ 972151 h 972151"/>
                <a:gd name="connsiteX3" fmla="*/ 941685 w 3742637"/>
                <a:gd name="connsiteY3" fmla="*/ 875899 h 972151"/>
                <a:gd name="connsiteX0" fmla="*/ 3057676 w 3057676"/>
                <a:gd name="connsiteY0" fmla="*/ 0 h 999932"/>
                <a:gd name="connsiteX1" fmla="*/ 381853 w 3057676"/>
                <a:gd name="connsiteY1" fmla="*/ 336885 h 999932"/>
                <a:gd name="connsiteX2" fmla="*/ 6467 w 3057676"/>
                <a:gd name="connsiteY2" fmla="*/ 972151 h 999932"/>
                <a:gd name="connsiteX3" fmla="*/ 256724 w 3057676"/>
                <a:gd name="connsiteY3" fmla="*/ 875899 h 999932"/>
                <a:gd name="connsiteX0" fmla="*/ 3072764 w 3072764"/>
                <a:gd name="connsiteY0" fmla="*/ 0 h 902659"/>
                <a:gd name="connsiteX1" fmla="*/ 396941 w 3072764"/>
                <a:gd name="connsiteY1" fmla="*/ 336885 h 902659"/>
                <a:gd name="connsiteX2" fmla="*/ 2304 w 3072764"/>
                <a:gd name="connsiteY2" fmla="*/ 837397 h 902659"/>
                <a:gd name="connsiteX3" fmla="*/ 271812 w 3072764"/>
                <a:gd name="connsiteY3" fmla="*/ 875899 h 902659"/>
                <a:gd name="connsiteX0" fmla="*/ 3182405 w 3182405"/>
                <a:gd name="connsiteY0" fmla="*/ 0 h 1066288"/>
                <a:gd name="connsiteX1" fmla="*/ 400704 w 3182405"/>
                <a:gd name="connsiteY1" fmla="*/ 500514 h 1066288"/>
                <a:gd name="connsiteX2" fmla="*/ 6067 w 3182405"/>
                <a:gd name="connsiteY2" fmla="*/ 1001026 h 1066288"/>
                <a:gd name="connsiteX3" fmla="*/ 275575 w 3182405"/>
                <a:gd name="connsiteY3" fmla="*/ 1039528 h 1066288"/>
                <a:gd name="connsiteX0" fmla="*/ 3177806 w 3177806"/>
                <a:gd name="connsiteY0" fmla="*/ 0 h 1066288"/>
                <a:gd name="connsiteX1" fmla="*/ 2244156 w 3177806"/>
                <a:gd name="connsiteY1" fmla="*/ 67378 h 1066288"/>
                <a:gd name="connsiteX2" fmla="*/ 396105 w 3177806"/>
                <a:gd name="connsiteY2" fmla="*/ 500514 h 1066288"/>
                <a:gd name="connsiteX3" fmla="*/ 1468 w 3177806"/>
                <a:gd name="connsiteY3" fmla="*/ 1001026 h 1066288"/>
                <a:gd name="connsiteX4" fmla="*/ 270976 w 3177806"/>
                <a:gd name="connsiteY4" fmla="*/ 1039528 h 1066288"/>
                <a:gd name="connsiteX0" fmla="*/ 3177806 w 3177806"/>
                <a:gd name="connsiteY0" fmla="*/ 0 h 1066288"/>
                <a:gd name="connsiteX1" fmla="*/ 2292282 w 3177806"/>
                <a:gd name="connsiteY1" fmla="*/ 317635 h 1066288"/>
                <a:gd name="connsiteX2" fmla="*/ 396105 w 3177806"/>
                <a:gd name="connsiteY2" fmla="*/ 500514 h 1066288"/>
                <a:gd name="connsiteX3" fmla="*/ 1468 w 3177806"/>
                <a:gd name="connsiteY3" fmla="*/ 1001026 h 1066288"/>
                <a:gd name="connsiteX4" fmla="*/ 270976 w 3177806"/>
                <a:gd name="connsiteY4" fmla="*/ 1039528 h 1066288"/>
                <a:gd name="connsiteX0" fmla="*/ 3196940 w 3196940"/>
                <a:gd name="connsiteY0" fmla="*/ 0 h 1043438"/>
                <a:gd name="connsiteX1" fmla="*/ 2311416 w 3196940"/>
                <a:gd name="connsiteY1" fmla="*/ 317635 h 1043438"/>
                <a:gd name="connsiteX2" fmla="*/ 415239 w 3196940"/>
                <a:gd name="connsiteY2" fmla="*/ 500514 h 1043438"/>
                <a:gd name="connsiteX3" fmla="*/ 1351 w 3196940"/>
                <a:gd name="connsiteY3" fmla="*/ 808520 h 1043438"/>
                <a:gd name="connsiteX4" fmla="*/ 290110 w 3196940"/>
                <a:gd name="connsiteY4" fmla="*/ 1039528 h 1043438"/>
                <a:gd name="connsiteX0" fmla="*/ 3196940 w 3196940"/>
                <a:gd name="connsiteY0" fmla="*/ 0 h 1043438"/>
                <a:gd name="connsiteX1" fmla="*/ 2359542 w 3196940"/>
                <a:gd name="connsiteY1" fmla="*/ 413887 h 1043438"/>
                <a:gd name="connsiteX2" fmla="*/ 415239 w 3196940"/>
                <a:gd name="connsiteY2" fmla="*/ 500514 h 1043438"/>
                <a:gd name="connsiteX3" fmla="*/ 1351 w 3196940"/>
                <a:gd name="connsiteY3" fmla="*/ 808520 h 1043438"/>
                <a:gd name="connsiteX4" fmla="*/ 290110 w 3196940"/>
                <a:gd name="connsiteY4" fmla="*/ 1039528 h 1043438"/>
                <a:gd name="connsiteX0" fmla="*/ 3258771 w 3258771"/>
                <a:gd name="connsiteY0" fmla="*/ 1347537 h 2249050"/>
                <a:gd name="connsiteX1" fmla="*/ 2421373 w 3258771"/>
                <a:gd name="connsiteY1" fmla="*/ 1761424 h 2249050"/>
                <a:gd name="connsiteX2" fmla="*/ 477070 w 3258771"/>
                <a:gd name="connsiteY2" fmla="*/ 1848051 h 2249050"/>
                <a:gd name="connsiteX3" fmla="*/ 63182 w 3258771"/>
                <a:gd name="connsiteY3" fmla="*/ 2156057 h 2249050"/>
                <a:gd name="connsiteX4" fmla="*/ 53557 w 3258771"/>
                <a:gd name="connsiteY4" fmla="*/ 0 h 2249050"/>
                <a:gd name="connsiteX0" fmla="*/ 3262158 w 3262158"/>
                <a:gd name="connsiteY0" fmla="*/ 1347537 h 2156758"/>
                <a:gd name="connsiteX1" fmla="*/ 2424760 w 3262158"/>
                <a:gd name="connsiteY1" fmla="*/ 1761424 h 2156758"/>
                <a:gd name="connsiteX2" fmla="*/ 480457 w 3262158"/>
                <a:gd name="connsiteY2" fmla="*/ 1848051 h 2156758"/>
                <a:gd name="connsiteX3" fmla="*/ 540065 w 3262158"/>
                <a:gd name="connsiteY3" fmla="*/ 254300 h 2156758"/>
                <a:gd name="connsiteX4" fmla="*/ 66569 w 3262158"/>
                <a:gd name="connsiteY4" fmla="*/ 2156057 h 2156758"/>
                <a:gd name="connsiteX5" fmla="*/ 56944 w 3262158"/>
                <a:gd name="connsiteY5" fmla="*/ 0 h 2156758"/>
                <a:gd name="connsiteX0" fmla="*/ 3262158 w 3262158"/>
                <a:gd name="connsiteY0" fmla="*/ 1347537 h 2156758"/>
                <a:gd name="connsiteX1" fmla="*/ 2424760 w 3262158"/>
                <a:gd name="connsiteY1" fmla="*/ 1761424 h 2156758"/>
                <a:gd name="connsiteX2" fmla="*/ 1115725 w 3262158"/>
                <a:gd name="connsiteY2" fmla="*/ 365760 h 2156758"/>
                <a:gd name="connsiteX3" fmla="*/ 540065 w 3262158"/>
                <a:gd name="connsiteY3" fmla="*/ 254300 h 2156758"/>
                <a:gd name="connsiteX4" fmla="*/ 66569 w 3262158"/>
                <a:gd name="connsiteY4" fmla="*/ 2156057 h 2156758"/>
                <a:gd name="connsiteX5" fmla="*/ 56944 w 3262158"/>
                <a:gd name="connsiteY5" fmla="*/ 0 h 2156758"/>
                <a:gd name="connsiteX0" fmla="*/ 3262158 w 3262158"/>
                <a:gd name="connsiteY0" fmla="*/ 1347537 h 2156758"/>
                <a:gd name="connsiteX1" fmla="*/ 2386259 w 3262158"/>
                <a:gd name="connsiteY1" fmla="*/ 211756 h 2156758"/>
                <a:gd name="connsiteX2" fmla="*/ 1115725 w 3262158"/>
                <a:gd name="connsiteY2" fmla="*/ 365760 h 2156758"/>
                <a:gd name="connsiteX3" fmla="*/ 540065 w 3262158"/>
                <a:gd name="connsiteY3" fmla="*/ 254300 h 2156758"/>
                <a:gd name="connsiteX4" fmla="*/ 66569 w 3262158"/>
                <a:gd name="connsiteY4" fmla="*/ 2156057 h 2156758"/>
                <a:gd name="connsiteX5" fmla="*/ 56944 w 3262158"/>
                <a:gd name="connsiteY5" fmla="*/ 0 h 2156758"/>
                <a:gd name="connsiteX0" fmla="*/ 2963775 w 2963775"/>
                <a:gd name="connsiteY0" fmla="*/ 1058779 h 2156758"/>
                <a:gd name="connsiteX1" fmla="*/ 2386259 w 2963775"/>
                <a:gd name="connsiteY1" fmla="*/ 211756 h 2156758"/>
                <a:gd name="connsiteX2" fmla="*/ 1115725 w 2963775"/>
                <a:gd name="connsiteY2" fmla="*/ 365760 h 2156758"/>
                <a:gd name="connsiteX3" fmla="*/ 540065 w 2963775"/>
                <a:gd name="connsiteY3" fmla="*/ 254300 h 2156758"/>
                <a:gd name="connsiteX4" fmla="*/ 66569 w 2963775"/>
                <a:gd name="connsiteY4" fmla="*/ 2156057 h 2156758"/>
                <a:gd name="connsiteX5" fmla="*/ 56944 w 2963775"/>
                <a:gd name="connsiteY5" fmla="*/ 0 h 2156758"/>
                <a:gd name="connsiteX0" fmla="*/ 2963775 w 3210611"/>
                <a:gd name="connsiteY0" fmla="*/ 1058779 h 2156758"/>
                <a:gd name="connsiteX1" fmla="*/ 3050402 w 3210611"/>
                <a:gd name="connsiteY1" fmla="*/ 644893 h 2156758"/>
                <a:gd name="connsiteX2" fmla="*/ 1115725 w 3210611"/>
                <a:gd name="connsiteY2" fmla="*/ 365760 h 2156758"/>
                <a:gd name="connsiteX3" fmla="*/ 540065 w 3210611"/>
                <a:gd name="connsiteY3" fmla="*/ 254300 h 2156758"/>
                <a:gd name="connsiteX4" fmla="*/ 66569 w 3210611"/>
                <a:gd name="connsiteY4" fmla="*/ 2156057 h 2156758"/>
                <a:gd name="connsiteX5" fmla="*/ 56944 w 3210611"/>
                <a:gd name="connsiteY5" fmla="*/ 0 h 2156758"/>
                <a:gd name="connsiteX0" fmla="*/ 2963775 w 3411472"/>
                <a:gd name="connsiteY0" fmla="*/ 1058779 h 2156758"/>
                <a:gd name="connsiteX1" fmla="*/ 3281408 w 3411472"/>
                <a:gd name="connsiteY1" fmla="*/ 933651 h 2156758"/>
                <a:gd name="connsiteX2" fmla="*/ 1115725 w 3411472"/>
                <a:gd name="connsiteY2" fmla="*/ 365760 h 2156758"/>
                <a:gd name="connsiteX3" fmla="*/ 540065 w 3411472"/>
                <a:gd name="connsiteY3" fmla="*/ 254300 h 2156758"/>
                <a:gd name="connsiteX4" fmla="*/ 66569 w 3411472"/>
                <a:gd name="connsiteY4" fmla="*/ 2156057 h 2156758"/>
                <a:gd name="connsiteX5" fmla="*/ 56944 w 3411472"/>
                <a:gd name="connsiteY5" fmla="*/ 0 h 2156758"/>
                <a:gd name="connsiteX0" fmla="*/ 2963775 w 3411472"/>
                <a:gd name="connsiteY0" fmla="*/ 1058779 h 2156758"/>
                <a:gd name="connsiteX1" fmla="*/ 3281408 w 3411472"/>
                <a:gd name="connsiteY1" fmla="*/ 933651 h 2156758"/>
                <a:gd name="connsiteX2" fmla="*/ 3175532 w 3411472"/>
                <a:gd name="connsiteY2" fmla="*/ 577515 h 2156758"/>
                <a:gd name="connsiteX3" fmla="*/ 540065 w 3411472"/>
                <a:gd name="connsiteY3" fmla="*/ 254300 h 2156758"/>
                <a:gd name="connsiteX4" fmla="*/ 66569 w 3411472"/>
                <a:gd name="connsiteY4" fmla="*/ 2156057 h 2156758"/>
                <a:gd name="connsiteX5" fmla="*/ 56944 w 3411472"/>
                <a:gd name="connsiteY5" fmla="*/ 0 h 2156758"/>
                <a:gd name="connsiteX0" fmla="*/ 3057903 w 3505600"/>
                <a:gd name="connsiteY0" fmla="*/ 1058779 h 2157066"/>
                <a:gd name="connsiteX1" fmla="*/ 3375536 w 3505600"/>
                <a:gd name="connsiteY1" fmla="*/ 933651 h 2157066"/>
                <a:gd name="connsiteX2" fmla="*/ 3269660 w 3505600"/>
                <a:gd name="connsiteY2" fmla="*/ 577515 h 2157066"/>
                <a:gd name="connsiteX3" fmla="*/ 2000981 w 3505600"/>
                <a:gd name="connsiteY3" fmla="*/ 302426 h 2157066"/>
                <a:gd name="connsiteX4" fmla="*/ 160697 w 3505600"/>
                <a:gd name="connsiteY4" fmla="*/ 2156057 h 2157066"/>
                <a:gd name="connsiteX5" fmla="*/ 151072 w 3505600"/>
                <a:gd name="connsiteY5" fmla="*/ 0 h 2157066"/>
                <a:gd name="connsiteX0" fmla="*/ 2915543 w 3363240"/>
                <a:gd name="connsiteY0" fmla="*/ 1058779 h 1059196"/>
                <a:gd name="connsiteX1" fmla="*/ 3233176 w 3363240"/>
                <a:gd name="connsiteY1" fmla="*/ 933651 h 1059196"/>
                <a:gd name="connsiteX2" fmla="*/ 3127300 w 3363240"/>
                <a:gd name="connsiteY2" fmla="*/ 577515 h 1059196"/>
                <a:gd name="connsiteX3" fmla="*/ 1858621 w 3363240"/>
                <a:gd name="connsiteY3" fmla="*/ 302426 h 1059196"/>
                <a:gd name="connsiteX4" fmla="*/ 769108 w 3363240"/>
                <a:gd name="connsiteY4" fmla="*/ 182878 h 1059196"/>
                <a:gd name="connsiteX5" fmla="*/ 8712 w 3363240"/>
                <a:gd name="connsiteY5" fmla="*/ 0 h 1059196"/>
                <a:gd name="connsiteX0" fmla="*/ 2944084 w 3391781"/>
                <a:gd name="connsiteY0" fmla="*/ 962526 h 962943"/>
                <a:gd name="connsiteX1" fmla="*/ 3261717 w 3391781"/>
                <a:gd name="connsiteY1" fmla="*/ 837398 h 962943"/>
                <a:gd name="connsiteX2" fmla="*/ 3155841 w 3391781"/>
                <a:gd name="connsiteY2" fmla="*/ 481262 h 962943"/>
                <a:gd name="connsiteX3" fmla="*/ 1887162 w 3391781"/>
                <a:gd name="connsiteY3" fmla="*/ 206173 h 962943"/>
                <a:gd name="connsiteX4" fmla="*/ 797649 w 3391781"/>
                <a:gd name="connsiteY4" fmla="*/ 86625 h 962943"/>
                <a:gd name="connsiteX5" fmla="*/ 8377 w 3391781"/>
                <a:gd name="connsiteY5" fmla="*/ 0 h 962943"/>
                <a:gd name="connsiteX0" fmla="*/ 2944084 w 3391781"/>
                <a:gd name="connsiteY0" fmla="*/ 962526 h 962943"/>
                <a:gd name="connsiteX1" fmla="*/ 3261717 w 3391781"/>
                <a:gd name="connsiteY1" fmla="*/ 837398 h 962943"/>
                <a:gd name="connsiteX2" fmla="*/ 3155841 w 3391781"/>
                <a:gd name="connsiteY2" fmla="*/ 481262 h 962943"/>
                <a:gd name="connsiteX3" fmla="*/ 1887162 w 3391781"/>
                <a:gd name="connsiteY3" fmla="*/ 206173 h 962943"/>
                <a:gd name="connsiteX4" fmla="*/ 797649 w 3391781"/>
                <a:gd name="connsiteY4" fmla="*/ 86625 h 962943"/>
                <a:gd name="connsiteX5" fmla="*/ 8377 w 3391781"/>
                <a:gd name="connsiteY5" fmla="*/ 0 h 962943"/>
                <a:gd name="connsiteX0" fmla="*/ 2944084 w 3279436"/>
                <a:gd name="connsiteY0" fmla="*/ 962526 h 1057207"/>
                <a:gd name="connsiteX1" fmla="*/ 3261717 w 3279436"/>
                <a:gd name="connsiteY1" fmla="*/ 837398 h 1057207"/>
                <a:gd name="connsiteX2" fmla="*/ 3155841 w 3279436"/>
                <a:gd name="connsiteY2" fmla="*/ 481262 h 1057207"/>
                <a:gd name="connsiteX3" fmla="*/ 1887162 w 3279436"/>
                <a:gd name="connsiteY3" fmla="*/ 206173 h 1057207"/>
                <a:gd name="connsiteX4" fmla="*/ 797649 w 3279436"/>
                <a:gd name="connsiteY4" fmla="*/ 86625 h 1057207"/>
                <a:gd name="connsiteX5" fmla="*/ 8377 w 3279436"/>
                <a:gd name="connsiteY5" fmla="*/ 0 h 1057207"/>
                <a:gd name="connsiteX0" fmla="*/ 2944084 w 3279436"/>
                <a:gd name="connsiteY0" fmla="*/ 962526 h 990485"/>
                <a:gd name="connsiteX1" fmla="*/ 3261717 w 3279436"/>
                <a:gd name="connsiteY1" fmla="*/ 702644 h 990485"/>
                <a:gd name="connsiteX2" fmla="*/ 3155841 w 3279436"/>
                <a:gd name="connsiteY2" fmla="*/ 481262 h 990485"/>
                <a:gd name="connsiteX3" fmla="*/ 1887162 w 3279436"/>
                <a:gd name="connsiteY3" fmla="*/ 206173 h 990485"/>
                <a:gd name="connsiteX4" fmla="*/ 797649 w 3279436"/>
                <a:gd name="connsiteY4" fmla="*/ 86625 h 990485"/>
                <a:gd name="connsiteX5" fmla="*/ 8377 w 3279436"/>
                <a:gd name="connsiteY5" fmla="*/ 0 h 990485"/>
                <a:gd name="connsiteX0" fmla="*/ 2944084 w 3279436"/>
                <a:gd name="connsiteY0" fmla="*/ 962526 h 990485"/>
                <a:gd name="connsiteX1" fmla="*/ 3261717 w 3279436"/>
                <a:gd name="connsiteY1" fmla="*/ 702644 h 990485"/>
                <a:gd name="connsiteX2" fmla="*/ 2838208 w 3279436"/>
                <a:gd name="connsiteY2" fmla="*/ 394634 h 990485"/>
                <a:gd name="connsiteX3" fmla="*/ 1887162 w 3279436"/>
                <a:gd name="connsiteY3" fmla="*/ 206173 h 990485"/>
                <a:gd name="connsiteX4" fmla="*/ 797649 w 3279436"/>
                <a:gd name="connsiteY4" fmla="*/ 86625 h 990485"/>
                <a:gd name="connsiteX5" fmla="*/ 8377 w 3279436"/>
                <a:gd name="connsiteY5" fmla="*/ 0 h 990485"/>
                <a:gd name="connsiteX0" fmla="*/ 2944084 w 3158353"/>
                <a:gd name="connsiteY0" fmla="*/ 962526 h 987151"/>
                <a:gd name="connsiteX1" fmla="*/ 3136589 w 3158353"/>
                <a:gd name="connsiteY1" fmla="*/ 693019 h 987151"/>
                <a:gd name="connsiteX2" fmla="*/ 2838208 w 3158353"/>
                <a:gd name="connsiteY2" fmla="*/ 394634 h 987151"/>
                <a:gd name="connsiteX3" fmla="*/ 1887162 w 3158353"/>
                <a:gd name="connsiteY3" fmla="*/ 206173 h 987151"/>
                <a:gd name="connsiteX4" fmla="*/ 797649 w 3158353"/>
                <a:gd name="connsiteY4" fmla="*/ 86625 h 987151"/>
                <a:gd name="connsiteX5" fmla="*/ 8377 w 3158353"/>
                <a:gd name="connsiteY5" fmla="*/ 0 h 987151"/>
                <a:gd name="connsiteX0" fmla="*/ 2944084 w 3158353"/>
                <a:gd name="connsiteY0" fmla="*/ 962526 h 987151"/>
                <a:gd name="connsiteX1" fmla="*/ 3136589 w 3158353"/>
                <a:gd name="connsiteY1" fmla="*/ 693019 h 987151"/>
                <a:gd name="connsiteX2" fmla="*/ 2838208 w 3158353"/>
                <a:gd name="connsiteY2" fmla="*/ 394634 h 987151"/>
                <a:gd name="connsiteX3" fmla="*/ 1887162 w 3158353"/>
                <a:gd name="connsiteY3" fmla="*/ 206173 h 987151"/>
                <a:gd name="connsiteX4" fmla="*/ 797649 w 3158353"/>
                <a:gd name="connsiteY4" fmla="*/ 86625 h 987151"/>
                <a:gd name="connsiteX5" fmla="*/ 8377 w 3158353"/>
                <a:gd name="connsiteY5" fmla="*/ 0 h 987151"/>
                <a:gd name="connsiteX0" fmla="*/ 2944084 w 3166810"/>
                <a:gd name="connsiteY0" fmla="*/ 962526 h 975438"/>
                <a:gd name="connsiteX1" fmla="*/ 3136589 w 3166810"/>
                <a:gd name="connsiteY1" fmla="*/ 693019 h 975438"/>
                <a:gd name="connsiteX2" fmla="*/ 2838208 w 3166810"/>
                <a:gd name="connsiteY2" fmla="*/ 394634 h 975438"/>
                <a:gd name="connsiteX3" fmla="*/ 1887162 w 3166810"/>
                <a:gd name="connsiteY3" fmla="*/ 206173 h 975438"/>
                <a:gd name="connsiteX4" fmla="*/ 797649 w 3166810"/>
                <a:gd name="connsiteY4" fmla="*/ 86625 h 975438"/>
                <a:gd name="connsiteX5" fmla="*/ 8377 w 3166810"/>
                <a:gd name="connsiteY5" fmla="*/ 0 h 975438"/>
                <a:gd name="connsiteX0" fmla="*/ 2944084 w 3166810"/>
                <a:gd name="connsiteY0" fmla="*/ 962526 h 975438"/>
                <a:gd name="connsiteX1" fmla="*/ 3136589 w 3166810"/>
                <a:gd name="connsiteY1" fmla="*/ 693019 h 975438"/>
                <a:gd name="connsiteX2" fmla="*/ 2838208 w 3166810"/>
                <a:gd name="connsiteY2" fmla="*/ 394634 h 975438"/>
                <a:gd name="connsiteX3" fmla="*/ 1887162 w 3166810"/>
                <a:gd name="connsiteY3" fmla="*/ 206173 h 975438"/>
                <a:gd name="connsiteX4" fmla="*/ 797649 w 3166810"/>
                <a:gd name="connsiteY4" fmla="*/ 86625 h 975438"/>
                <a:gd name="connsiteX5" fmla="*/ 8377 w 3166810"/>
                <a:gd name="connsiteY5" fmla="*/ 0 h 975438"/>
                <a:gd name="connsiteX0" fmla="*/ 2944084 w 3166810"/>
                <a:gd name="connsiteY0" fmla="*/ 962526 h 975438"/>
                <a:gd name="connsiteX1" fmla="*/ 3136589 w 3166810"/>
                <a:gd name="connsiteY1" fmla="*/ 693019 h 975438"/>
                <a:gd name="connsiteX2" fmla="*/ 2838208 w 3166810"/>
                <a:gd name="connsiteY2" fmla="*/ 394634 h 975438"/>
                <a:gd name="connsiteX3" fmla="*/ 1887162 w 3166810"/>
                <a:gd name="connsiteY3" fmla="*/ 206173 h 975438"/>
                <a:gd name="connsiteX4" fmla="*/ 797649 w 3166810"/>
                <a:gd name="connsiteY4" fmla="*/ 86625 h 975438"/>
                <a:gd name="connsiteX5" fmla="*/ 8377 w 3166810"/>
                <a:gd name="connsiteY5" fmla="*/ 0 h 975438"/>
                <a:gd name="connsiteX0" fmla="*/ 2944084 w 3166810"/>
                <a:gd name="connsiteY0" fmla="*/ 962526 h 975438"/>
                <a:gd name="connsiteX1" fmla="*/ 3136589 w 3166810"/>
                <a:gd name="connsiteY1" fmla="*/ 693019 h 975438"/>
                <a:gd name="connsiteX2" fmla="*/ 2838208 w 3166810"/>
                <a:gd name="connsiteY2" fmla="*/ 394634 h 975438"/>
                <a:gd name="connsiteX3" fmla="*/ 1887162 w 3166810"/>
                <a:gd name="connsiteY3" fmla="*/ 206173 h 975438"/>
                <a:gd name="connsiteX4" fmla="*/ 797649 w 3166810"/>
                <a:gd name="connsiteY4" fmla="*/ 86625 h 975438"/>
                <a:gd name="connsiteX5" fmla="*/ 8377 w 3166810"/>
                <a:gd name="connsiteY5" fmla="*/ 0 h 975438"/>
                <a:gd name="connsiteX0" fmla="*/ 2944084 w 3166810"/>
                <a:gd name="connsiteY0" fmla="*/ 962526 h 975438"/>
                <a:gd name="connsiteX1" fmla="*/ 3136589 w 3166810"/>
                <a:gd name="connsiteY1" fmla="*/ 693019 h 975438"/>
                <a:gd name="connsiteX2" fmla="*/ 2838208 w 3166810"/>
                <a:gd name="connsiteY2" fmla="*/ 394634 h 975438"/>
                <a:gd name="connsiteX3" fmla="*/ 1887162 w 3166810"/>
                <a:gd name="connsiteY3" fmla="*/ 206173 h 975438"/>
                <a:gd name="connsiteX4" fmla="*/ 797649 w 3166810"/>
                <a:gd name="connsiteY4" fmla="*/ 86625 h 975438"/>
                <a:gd name="connsiteX5" fmla="*/ 8377 w 3166810"/>
                <a:gd name="connsiteY5" fmla="*/ 0 h 975438"/>
                <a:gd name="connsiteX0" fmla="*/ 2944084 w 3166810"/>
                <a:gd name="connsiteY0" fmla="*/ 962526 h 975438"/>
                <a:gd name="connsiteX1" fmla="*/ 3136589 w 3166810"/>
                <a:gd name="connsiteY1" fmla="*/ 693019 h 975438"/>
                <a:gd name="connsiteX2" fmla="*/ 1887162 w 3166810"/>
                <a:gd name="connsiteY2" fmla="*/ 206173 h 975438"/>
                <a:gd name="connsiteX3" fmla="*/ 797649 w 3166810"/>
                <a:gd name="connsiteY3" fmla="*/ 86625 h 975438"/>
                <a:gd name="connsiteX4" fmla="*/ 8377 w 3166810"/>
                <a:gd name="connsiteY4" fmla="*/ 0 h 975438"/>
                <a:gd name="connsiteX0" fmla="*/ 2946040 w 3168766"/>
                <a:gd name="connsiteY0" fmla="*/ 962526 h 975438"/>
                <a:gd name="connsiteX1" fmla="*/ 3138545 w 3168766"/>
                <a:gd name="connsiteY1" fmla="*/ 693019 h 975438"/>
                <a:gd name="connsiteX2" fmla="*/ 2630263 w 3168766"/>
                <a:gd name="connsiteY2" fmla="*/ 331301 h 975438"/>
                <a:gd name="connsiteX3" fmla="*/ 799605 w 3168766"/>
                <a:gd name="connsiteY3" fmla="*/ 86625 h 975438"/>
                <a:gd name="connsiteX4" fmla="*/ 10333 w 3168766"/>
                <a:gd name="connsiteY4" fmla="*/ 0 h 975438"/>
                <a:gd name="connsiteX0" fmla="*/ 2946040 w 3168766"/>
                <a:gd name="connsiteY0" fmla="*/ 962526 h 975438"/>
                <a:gd name="connsiteX1" fmla="*/ 3138545 w 3168766"/>
                <a:gd name="connsiteY1" fmla="*/ 693019 h 975438"/>
                <a:gd name="connsiteX2" fmla="*/ 2630263 w 3168766"/>
                <a:gd name="connsiteY2" fmla="*/ 331301 h 975438"/>
                <a:gd name="connsiteX3" fmla="*/ 799605 w 3168766"/>
                <a:gd name="connsiteY3" fmla="*/ 86625 h 975438"/>
                <a:gd name="connsiteX4" fmla="*/ 10333 w 3168766"/>
                <a:gd name="connsiteY4" fmla="*/ 0 h 975438"/>
                <a:gd name="connsiteX0" fmla="*/ 2946040 w 3168766"/>
                <a:gd name="connsiteY0" fmla="*/ 962526 h 975438"/>
                <a:gd name="connsiteX1" fmla="*/ 3138545 w 3168766"/>
                <a:gd name="connsiteY1" fmla="*/ 693019 h 975438"/>
                <a:gd name="connsiteX2" fmla="*/ 2630263 w 3168766"/>
                <a:gd name="connsiteY2" fmla="*/ 331301 h 975438"/>
                <a:gd name="connsiteX3" fmla="*/ 799605 w 3168766"/>
                <a:gd name="connsiteY3" fmla="*/ 86625 h 975438"/>
                <a:gd name="connsiteX4" fmla="*/ 10333 w 3168766"/>
                <a:gd name="connsiteY4" fmla="*/ 0 h 975438"/>
                <a:gd name="connsiteX0" fmla="*/ 2946040 w 3168766"/>
                <a:gd name="connsiteY0" fmla="*/ 962526 h 975438"/>
                <a:gd name="connsiteX1" fmla="*/ 3138545 w 3168766"/>
                <a:gd name="connsiteY1" fmla="*/ 693019 h 975438"/>
                <a:gd name="connsiteX2" fmla="*/ 2630263 w 3168766"/>
                <a:gd name="connsiteY2" fmla="*/ 331301 h 975438"/>
                <a:gd name="connsiteX3" fmla="*/ 799605 w 3168766"/>
                <a:gd name="connsiteY3" fmla="*/ 86625 h 975438"/>
                <a:gd name="connsiteX4" fmla="*/ 10333 w 3168766"/>
                <a:gd name="connsiteY4" fmla="*/ 0 h 975438"/>
                <a:gd name="connsiteX0" fmla="*/ 2946040 w 3168766"/>
                <a:gd name="connsiteY0" fmla="*/ 962526 h 975438"/>
                <a:gd name="connsiteX1" fmla="*/ 3138545 w 3168766"/>
                <a:gd name="connsiteY1" fmla="*/ 693019 h 975438"/>
                <a:gd name="connsiteX2" fmla="*/ 2630263 w 3168766"/>
                <a:gd name="connsiteY2" fmla="*/ 331301 h 975438"/>
                <a:gd name="connsiteX3" fmla="*/ 799605 w 3168766"/>
                <a:gd name="connsiteY3" fmla="*/ 86625 h 975438"/>
                <a:gd name="connsiteX4" fmla="*/ 10333 w 3168766"/>
                <a:gd name="connsiteY4" fmla="*/ 0 h 975438"/>
                <a:gd name="connsiteX0" fmla="*/ 2946040 w 3159639"/>
                <a:gd name="connsiteY0" fmla="*/ 962526 h 963477"/>
                <a:gd name="connsiteX1" fmla="*/ 3128920 w 3159639"/>
                <a:gd name="connsiteY1" fmla="*/ 539015 h 963477"/>
                <a:gd name="connsiteX2" fmla="*/ 2630263 w 3159639"/>
                <a:gd name="connsiteY2" fmla="*/ 331301 h 963477"/>
                <a:gd name="connsiteX3" fmla="*/ 799605 w 3159639"/>
                <a:gd name="connsiteY3" fmla="*/ 86625 h 963477"/>
                <a:gd name="connsiteX4" fmla="*/ 10333 w 3159639"/>
                <a:gd name="connsiteY4" fmla="*/ 0 h 963477"/>
                <a:gd name="connsiteX0" fmla="*/ 2945496 w 3159095"/>
                <a:gd name="connsiteY0" fmla="*/ 962526 h 963477"/>
                <a:gd name="connsiteX1" fmla="*/ 3128376 w 3159095"/>
                <a:gd name="connsiteY1" fmla="*/ 539015 h 963477"/>
                <a:gd name="connsiteX2" fmla="*/ 2629719 w 3159095"/>
                <a:gd name="connsiteY2" fmla="*/ 331301 h 963477"/>
                <a:gd name="connsiteX3" fmla="*/ 827937 w 3159095"/>
                <a:gd name="connsiteY3" fmla="*/ 202128 h 963477"/>
                <a:gd name="connsiteX4" fmla="*/ 9789 w 3159095"/>
                <a:gd name="connsiteY4" fmla="*/ 0 h 963477"/>
                <a:gd name="connsiteX0" fmla="*/ 2944557 w 3158156"/>
                <a:gd name="connsiteY0" fmla="*/ 962526 h 963477"/>
                <a:gd name="connsiteX1" fmla="*/ 3127437 w 3158156"/>
                <a:gd name="connsiteY1" fmla="*/ 539015 h 963477"/>
                <a:gd name="connsiteX2" fmla="*/ 2272645 w 3158156"/>
                <a:gd name="connsiteY2" fmla="*/ 292800 h 963477"/>
                <a:gd name="connsiteX3" fmla="*/ 826998 w 3158156"/>
                <a:gd name="connsiteY3" fmla="*/ 202128 h 963477"/>
                <a:gd name="connsiteX4" fmla="*/ 8850 w 3158156"/>
                <a:gd name="connsiteY4" fmla="*/ 0 h 963477"/>
                <a:gd name="connsiteX0" fmla="*/ 2944488 w 3158087"/>
                <a:gd name="connsiteY0" fmla="*/ 962526 h 963477"/>
                <a:gd name="connsiteX1" fmla="*/ 3127368 w 3158087"/>
                <a:gd name="connsiteY1" fmla="*/ 539015 h 963477"/>
                <a:gd name="connsiteX2" fmla="*/ 2243700 w 3158087"/>
                <a:gd name="connsiteY2" fmla="*/ 379427 h 963477"/>
                <a:gd name="connsiteX3" fmla="*/ 826929 w 3158087"/>
                <a:gd name="connsiteY3" fmla="*/ 202128 h 963477"/>
                <a:gd name="connsiteX4" fmla="*/ 8781 w 3158087"/>
                <a:gd name="connsiteY4" fmla="*/ 0 h 963477"/>
                <a:gd name="connsiteX0" fmla="*/ 2944488 w 3085771"/>
                <a:gd name="connsiteY0" fmla="*/ 962526 h 963272"/>
                <a:gd name="connsiteX1" fmla="*/ 3050366 w 3085771"/>
                <a:gd name="connsiteY1" fmla="*/ 510139 h 963272"/>
                <a:gd name="connsiteX2" fmla="*/ 2243700 w 3085771"/>
                <a:gd name="connsiteY2" fmla="*/ 379427 h 963272"/>
                <a:gd name="connsiteX3" fmla="*/ 826929 w 3085771"/>
                <a:gd name="connsiteY3" fmla="*/ 202128 h 963272"/>
                <a:gd name="connsiteX4" fmla="*/ 8781 w 3085771"/>
                <a:gd name="connsiteY4" fmla="*/ 0 h 963272"/>
                <a:gd name="connsiteX0" fmla="*/ 2944488 w 3203874"/>
                <a:gd name="connsiteY0" fmla="*/ 962526 h 966487"/>
                <a:gd name="connsiteX1" fmla="*/ 3175494 w 3203874"/>
                <a:gd name="connsiteY1" fmla="*/ 635267 h 966487"/>
                <a:gd name="connsiteX2" fmla="*/ 2243700 w 3203874"/>
                <a:gd name="connsiteY2" fmla="*/ 379427 h 966487"/>
                <a:gd name="connsiteX3" fmla="*/ 826929 w 3203874"/>
                <a:gd name="connsiteY3" fmla="*/ 202128 h 966487"/>
                <a:gd name="connsiteX4" fmla="*/ 8781 w 3203874"/>
                <a:gd name="connsiteY4" fmla="*/ 0 h 966487"/>
                <a:gd name="connsiteX0" fmla="*/ 2945092 w 3204478"/>
                <a:gd name="connsiteY0" fmla="*/ 962526 h 966487"/>
                <a:gd name="connsiteX1" fmla="*/ 3176098 w 3204478"/>
                <a:gd name="connsiteY1" fmla="*/ 635267 h 966487"/>
                <a:gd name="connsiteX2" fmla="*/ 2484935 w 3204478"/>
                <a:gd name="connsiteY2" fmla="*/ 369801 h 966487"/>
                <a:gd name="connsiteX3" fmla="*/ 827533 w 3204478"/>
                <a:gd name="connsiteY3" fmla="*/ 202128 h 966487"/>
                <a:gd name="connsiteX4" fmla="*/ 9385 w 3204478"/>
                <a:gd name="connsiteY4" fmla="*/ 0 h 96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4478" h="966487">
                  <a:moveTo>
                    <a:pt x="2945092" y="962526"/>
                  </a:moveTo>
                  <a:cubicBezTo>
                    <a:pt x="2789484" y="973756"/>
                    <a:pt x="3331707" y="984984"/>
                    <a:pt x="3176098" y="635267"/>
                  </a:cubicBezTo>
                  <a:cubicBezTo>
                    <a:pt x="2999944" y="509208"/>
                    <a:pt x="2884384" y="393865"/>
                    <a:pt x="2484935" y="369801"/>
                  </a:cubicBezTo>
                  <a:cubicBezTo>
                    <a:pt x="2348577" y="296006"/>
                    <a:pt x="1240125" y="263762"/>
                    <a:pt x="827533" y="202128"/>
                  </a:cubicBezTo>
                  <a:cubicBezTo>
                    <a:pt x="414941" y="140495"/>
                    <a:pt x="-74034" y="32084"/>
                    <a:pt x="9385" y="0"/>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2" name="Freeform 21"/>
            <p:cNvSpPr/>
            <p:nvPr/>
          </p:nvSpPr>
          <p:spPr bwMode="auto">
            <a:xfrm>
              <a:off x="1063554" y="3598103"/>
              <a:ext cx="1576578" cy="583946"/>
            </a:xfrm>
            <a:custGeom>
              <a:avLst/>
              <a:gdLst>
                <a:gd name="connsiteX0" fmla="*/ 3889853 w 3889853"/>
                <a:gd name="connsiteY0" fmla="*/ 0 h 1015148"/>
                <a:gd name="connsiteX1" fmla="*/ 376632 w 3889853"/>
                <a:gd name="connsiteY1" fmla="*/ 375386 h 1015148"/>
                <a:gd name="connsiteX2" fmla="*/ 164876 w 3889853"/>
                <a:gd name="connsiteY2" fmla="*/ 952901 h 1015148"/>
                <a:gd name="connsiteX3" fmla="*/ 963773 w 3889853"/>
                <a:gd name="connsiteY3" fmla="*/ 972152 h 1015148"/>
                <a:gd name="connsiteX0" fmla="*/ 3897190 w 3897190"/>
                <a:gd name="connsiteY0" fmla="*/ 0 h 981704"/>
                <a:gd name="connsiteX1" fmla="*/ 383969 w 3897190"/>
                <a:gd name="connsiteY1" fmla="*/ 375386 h 981704"/>
                <a:gd name="connsiteX2" fmla="*/ 172213 w 3897190"/>
                <a:gd name="connsiteY2" fmla="*/ 952901 h 981704"/>
                <a:gd name="connsiteX3" fmla="*/ 1096238 w 3897190"/>
                <a:gd name="connsiteY3" fmla="*/ 875899 h 981704"/>
                <a:gd name="connsiteX0" fmla="*/ 3897190 w 3897190"/>
                <a:gd name="connsiteY0" fmla="*/ 0 h 923567"/>
                <a:gd name="connsiteX1" fmla="*/ 383969 w 3897190"/>
                <a:gd name="connsiteY1" fmla="*/ 375386 h 923567"/>
                <a:gd name="connsiteX2" fmla="*/ 172213 w 3897190"/>
                <a:gd name="connsiteY2" fmla="*/ 875899 h 923567"/>
                <a:gd name="connsiteX3" fmla="*/ 1096238 w 3897190"/>
                <a:gd name="connsiteY3" fmla="*/ 875899 h 923567"/>
                <a:gd name="connsiteX0" fmla="*/ 3897190 w 3897190"/>
                <a:gd name="connsiteY0" fmla="*/ 0 h 875899"/>
                <a:gd name="connsiteX1" fmla="*/ 383969 w 3897190"/>
                <a:gd name="connsiteY1" fmla="*/ 375386 h 875899"/>
                <a:gd name="connsiteX2" fmla="*/ 172213 w 3897190"/>
                <a:gd name="connsiteY2" fmla="*/ 875899 h 875899"/>
                <a:gd name="connsiteX3" fmla="*/ 1096238 w 3897190"/>
                <a:gd name="connsiteY3" fmla="*/ 875899 h 875899"/>
                <a:gd name="connsiteX0" fmla="*/ 3945359 w 3945359"/>
                <a:gd name="connsiteY0" fmla="*/ 0 h 916539"/>
                <a:gd name="connsiteX1" fmla="*/ 355136 w 3945359"/>
                <a:gd name="connsiteY1" fmla="*/ 327260 h 916539"/>
                <a:gd name="connsiteX2" fmla="*/ 220382 w 3945359"/>
                <a:gd name="connsiteY2" fmla="*/ 875899 h 916539"/>
                <a:gd name="connsiteX3" fmla="*/ 1144407 w 3945359"/>
                <a:gd name="connsiteY3" fmla="*/ 875899 h 916539"/>
                <a:gd name="connsiteX0" fmla="*/ 3945359 w 3945359"/>
                <a:gd name="connsiteY0" fmla="*/ 0 h 875899"/>
                <a:gd name="connsiteX1" fmla="*/ 355136 w 3945359"/>
                <a:gd name="connsiteY1" fmla="*/ 327260 h 875899"/>
                <a:gd name="connsiteX2" fmla="*/ 220382 w 3945359"/>
                <a:gd name="connsiteY2" fmla="*/ 875899 h 875899"/>
                <a:gd name="connsiteX3" fmla="*/ 1144407 w 3945359"/>
                <a:gd name="connsiteY3" fmla="*/ 875899 h 875899"/>
                <a:gd name="connsiteX0" fmla="*/ 3742637 w 3742637"/>
                <a:gd name="connsiteY0" fmla="*/ 0 h 972151"/>
                <a:gd name="connsiteX1" fmla="*/ 152414 w 3742637"/>
                <a:gd name="connsiteY1" fmla="*/ 327260 h 972151"/>
                <a:gd name="connsiteX2" fmla="*/ 691428 w 3742637"/>
                <a:gd name="connsiteY2" fmla="*/ 972151 h 972151"/>
                <a:gd name="connsiteX3" fmla="*/ 941685 w 3742637"/>
                <a:gd name="connsiteY3" fmla="*/ 875899 h 972151"/>
                <a:gd name="connsiteX0" fmla="*/ 3057676 w 3057676"/>
                <a:gd name="connsiteY0" fmla="*/ 0 h 999932"/>
                <a:gd name="connsiteX1" fmla="*/ 381853 w 3057676"/>
                <a:gd name="connsiteY1" fmla="*/ 336885 h 999932"/>
                <a:gd name="connsiteX2" fmla="*/ 6467 w 3057676"/>
                <a:gd name="connsiteY2" fmla="*/ 972151 h 999932"/>
                <a:gd name="connsiteX3" fmla="*/ 256724 w 3057676"/>
                <a:gd name="connsiteY3" fmla="*/ 875899 h 999932"/>
                <a:gd name="connsiteX0" fmla="*/ 3072764 w 3072764"/>
                <a:gd name="connsiteY0" fmla="*/ 0 h 902659"/>
                <a:gd name="connsiteX1" fmla="*/ 396941 w 3072764"/>
                <a:gd name="connsiteY1" fmla="*/ 336885 h 902659"/>
                <a:gd name="connsiteX2" fmla="*/ 2304 w 3072764"/>
                <a:gd name="connsiteY2" fmla="*/ 837397 h 902659"/>
                <a:gd name="connsiteX3" fmla="*/ 271812 w 3072764"/>
                <a:gd name="connsiteY3" fmla="*/ 875899 h 902659"/>
                <a:gd name="connsiteX0" fmla="*/ 3182405 w 3182405"/>
                <a:gd name="connsiteY0" fmla="*/ 0 h 1066288"/>
                <a:gd name="connsiteX1" fmla="*/ 400704 w 3182405"/>
                <a:gd name="connsiteY1" fmla="*/ 500514 h 1066288"/>
                <a:gd name="connsiteX2" fmla="*/ 6067 w 3182405"/>
                <a:gd name="connsiteY2" fmla="*/ 1001026 h 1066288"/>
                <a:gd name="connsiteX3" fmla="*/ 275575 w 3182405"/>
                <a:gd name="connsiteY3" fmla="*/ 1039528 h 1066288"/>
                <a:gd name="connsiteX0" fmla="*/ 3177806 w 3177806"/>
                <a:gd name="connsiteY0" fmla="*/ 0 h 1066288"/>
                <a:gd name="connsiteX1" fmla="*/ 2244156 w 3177806"/>
                <a:gd name="connsiteY1" fmla="*/ 67378 h 1066288"/>
                <a:gd name="connsiteX2" fmla="*/ 396105 w 3177806"/>
                <a:gd name="connsiteY2" fmla="*/ 500514 h 1066288"/>
                <a:gd name="connsiteX3" fmla="*/ 1468 w 3177806"/>
                <a:gd name="connsiteY3" fmla="*/ 1001026 h 1066288"/>
                <a:gd name="connsiteX4" fmla="*/ 270976 w 3177806"/>
                <a:gd name="connsiteY4" fmla="*/ 1039528 h 1066288"/>
                <a:gd name="connsiteX0" fmla="*/ 3177806 w 3177806"/>
                <a:gd name="connsiteY0" fmla="*/ 0 h 1066288"/>
                <a:gd name="connsiteX1" fmla="*/ 2292282 w 3177806"/>
                <a:gd name="connsiteY1" fmla="*/ 317635 h 1066288"/>
                <a:gd name="connsiteX2" fmla="*/ 396105 w 3177806"/>
                <a:gd name="connsiteY2" fmla="*/ 500514 h 1066288"/>
                <a:gd name="connsiteX3" fmla="*/ 1468 w 3177806"/>
                <a:gd name="connsiteY3" fmla="*/ 1001026 h 1066288"/>
                <a:gd name="connsiteX4" fmla="*/ 270976 w 3177806"/>
                <a:gd name="connsiteY4" fmla="*/ 1039528 h 1066288"/>
                <a:gd name="connsiteX0" fmla="*/ 3196940 w 3196940"/>
                <a:gd name="connsiteY0" fmla="*/ 0 h 1043438"/>
                <a:gd name="connsiteX1" fmla="*/ 2311416 w 3196940"/>
                <a:gd name="connsiteY1" fmla="*/ 317635 h 1043438"/>
                <a:gd name="connsiteX2" fmla="*/ 415239 w 3196940"/>
                <a:gd name="connsiteY2" fmla="*/ 500514 h 1043438"/>
                <a:gd name="connsiteX3" fmla="*/ 1351 w 3196940"/>
                <a:gd name="connsiteY3" fmla="*/ 808520 h 1043438"/>
                <a:gd name="connsiteX4" fmla="*/ 290110 w 3196940"/>
                <a:gd name="connsiteY4" fmla="*/ 1039528 h 1043438"/>
                <a:gd name="connsiteX0" fmla="*/ 3196940 w 3196940"/>
                <a:gd name="connsiteY0" fmla="*/ 0 h 1043438"/>
                <a:gd name="connsiteX1" fmla="*/ 2359542 w 3196940"/>
                <a:gd name="connsiteY1" fmla="*/ 413887 h 1043438"/>
                <a:gd name="connsiteX2" fmla="*/ 415239 w 3196940"/>
                <a:gd name="connsiteY2" fmla="*/ 500514 h 1043438"/>
                <a:gd name="connsiteX3" fmla="*/ 1351 w 3196940"/>
                <a:gd name="connsiteY3" fmla="*/ 808520 h 1043438"/>
                <a:gd name="connsiteX4" fmla="*/ 290110 w 3196940"/>
                <a:gd name="connsiteY4" fmla="*/ 1039528 h 1043438"/>
                <a:gd name="connsiteX0" fmla="*/ 2215163 w 2510958"/>
                <a:gd name="connsiteY0" fmla="*/ 0 h 1601703"/>
                <a:gd name="connsiteX1" fmla="*/ 2359542 w 2510958"/>
                <a:gd name="connsiteY1" fmla="*/ 972152 h 1601703"/>
                <a:gd name="connsiteX2" fmla="*/ 415239 w 2510958"/>
                <a:gd name="connsiteY2" fmla="*/ 1058779 h 1601703"/>
                <a:gd name="connsiteX3" fmla="*/ 1351 w 2510958"/>
                <a:gd name="connsiteY3" fmla="*/ 1366785 h 1601703"/>
                <a:gd name="connsiteX4" fmla="*/ 290110 w 2510958"/>
                <a:gd name="connsiteY4" fmla="*/ 1597793 h 1601703"/>
                <a:gd name="connsiteX0" fmla="*/ 2512800 w 2808595"/>
                <a:gd name="connsiteY0" fmla="*/ 0 h 1598767"/>
                <a:gd name="connsiteX1" fmla="*/ 2657179 w 2808595"/>
                <a:gd name="connsiteY1" fmla="*/ 972152 h 1598767"/>
                <a:gd name="connsiteX2" fmla="*/ 712876 w 2808595"/>
                <a:gd name="connsiteY2" fmla="*/ 1058779 h 1598767"/>
                <a:gd name="connsiteX3" fmla="*/ 605 w 2808595"/>
                <a:gd name="connsiteY3" fmla="*/ 770019 h 1598767"/>
                <a:gd name="connsiteX4" fmla="*/ 587747 w 2808595"/>
                <a:gd name="connsiteY4" fmla="*/ 1597793 h 1598767"/>
                <a:gd name="connsiteX0" fmla="*/ 2517299 w 2813094"/>
                <a:gd name="connsiteY0" fmla="*/ 1164658 h 2235844"/>
                <a:gd name="connsiteX1" fmla="*/ 2661678 w 2813094"/>
                <a:gd name="connsiteY1" fmla="*/ 2136810 h 2235844"/>
                <a:gd name="connsiteX2" fmla="*/ 717375 w 2813094"/>
                <a:gd name="connsiteY2" fmla="*/ 2223437 h 2235844"/>
                <a:gd name="connsiteX3" fmla="*/ 5104 w 2813094"/>
                <a:gd name="connsiteY3" fmla="*/ 1934677 h 2235844"/>
                <a:gd name="connsiteX4" fmla="*/ 1015757 w 2813094"/>
                <a:gd name="connsiteY4" fmla="*/ 0 h 2235844"/>
                <a:gd name="connsiteX0" fmla="*/ 2166973 w 2462768"/>
                <a:gd name="connsiteY0" fmla="*/ 1164658 h 2350254"/>
                <a:gd name="connsiteX1" fmla="*/ 2311352 w 2462768"/>
                <a:gd name="connsiteY1" fmla="*/ 2136810 h 2350254"/>
                <a:gd name="connsiteX2" fmla="*/ 367049 w 2462768"/>
                <a:gd name="connsiteY2" fmla="*/ 2223437 h 2350254"/>
                <a:gd name="connsiteX3" fmla="*/ 20538 w 2462768"/>
                <a:gd name="connsiteY3" fmla="*/ 375384 h 2350254"/>
                <a:gd name="connsiteX4" fmla="*/ 665431 w 2462768"/>
                <a:gd name="connsiteY4" fmla="*/ 0 h 2350254"/>
                <a:gd name="connsiteX0" fmla="*/ 2385264 w 2681059"/>
                <a:gd name="connsiteY0" fmla="*/ 1164658 h 2189965"/>
                <a:gd name="connsiteX1" fmla="*/ 2529643 w 2681059"/>
                <a:gd name="connsiteY1" fmla="*/ 2136810 h 2189965"/>
                <a:gd name="connsiteX2" fmla="*/ 181079 w 2681059"/>
                <a:gd name="connsiteY2" fmla="*/ 1944304 h 2189965"/>
                <a:gd name="connsiteX3" fmla="*/ 238829 w 2681059"/>
                <a:gd name="connsiteY3" fmla="*/ 375384 h 2189965"/>
                <a:gd name="connsiteX4" fmla="*/ 883722 w 2681059"/>
                <a:gd name="connsiteY4" fmla="*/ 0 h 2189965"/>
                <a:gd name="connsiteX0" fmla="*/ 2407329 w 2968161"/>
                <a:gd name="connsiteY0" fmla="*/ 1164658 h 2127786"/>
                <a:gd name="connsiteX1" fmla="*/ 2850091 w 2968161"/>
                <a:gd name="connsiteY1" fmla="*/ 2040557 h 2127786"/>
                <a:gd name="connsiteX2" fmla="*/ 203144 w 2968161"/>
                <a:gd name="connsiteY2" fmla="*/ 1944304 h 2127786"/>
                <a:gd name="connsiteX3" fmla="*/ 260894 w 2968161"/>
                <a:gd name="connsiteY3" fmla="*/ 375384 h 2127786"/>
                <a:gd name="connsiteX4" fmla="*/ 905787 w 2968161"/>
                <a:gd name="connsiteY4" fmla="*/ 0 h 2127786"/>
                <a:gd name="connsiteX0" fmla="*/ 2493957 w 2976211"/>
                <a:gd name="connsiteY0" fmla="*/ 1126156 h 2127786"/>
                <a:gd name="connsiteX1" fmla="*/ 2850091 w 2976211"/>
                <a:gd name="connsiteY1" fmla="*/ 2040557 h 2127786"/>
                <a:gd name="connsiteX2" fmla="*/ 203144 w 2976211"/>
                <a:gd name="connsiteY2" fmla="*/ 1944304 h 2127786"/>
                <a:gd name="connsiteX3" fmla="*/ 260894 w 2976211"/>
                <a:gd name="connsiteY3" fmla="*/ 375384 h 2127786"/>
                <a:gd name="connsiteX4" fmla="*/ 905787 w 2976211"/>
                <a:gd name="connsiteY4" fmla="*/ 0 h 2127786"/>
                <a:gd name="connsiteX0" fmla="*/ 2436206 w 2970727"/>
                <a:gd name="connsiteY0" fmla="*/ 1126156 h 2127786"/>
                <a:gd name="connsiteX1" fmla="*/ 2850091 w 2970727"/>
                <a:gd name="connsiteY1" fmla="*/ 2040557 h 2127786"/>
                <a:gd name="connsiteX2" fmla="*/ 203144 w 2970727"/>
                <a:gd name="connsiteY2" fmla="*/ 1944304 h 2127786"/>
                <a:gd name="connsiteX3" fmla="*/ 260894 w 2970727"/>
                <a:gd name="connsiteY3" fmla="*/ 375384 h 2127786"/>
                <a:gd name="connsiteX4" fmla="*/ 905787 w 2970727"/>
                <a:gd name="connsiteY4" fmla="*/ 0 h 2127786"/>
                <a:gd name="connsiteX0" fmla="*/ 2326954 w 2861475"/>
                <a:gd name="connsiteY0" fmla="*/ 1126156 h 2092534"/>
                <a:gd name="connsiteX1" fmla="*/ 2740839 w 2861475"/>
                <a:gd name="connsiteY1" fmla="*/ 2040557 h 2092534"/>
                <a:gd name="connsiteX2" fmla="*/ 247896 w 2861475"/>
                <a:gd name="connsiteY2" fmla="*/ 1857676 h 2092534"/>
                <a:gd name="connsiteX3" fmla="*/ 151642 w 2861475"/>
                <a:gd name="connsiteY3" fmla="*/ 375384 h 2092534"/>
                <a:gd name="connsiteX4" fmla="*/ 796535 w 2861475"/>
                <a:gd name="connsiteY4" fmla="*/ 0 h 2092534"/>
                <a:gd name="connsiteX0" fmla="*/ 2377588 w 2912109"/>
                <a:gd name="connsiteY0" fmla="*/ 1126942 h 2100788"/>
                <a:gd name="connsiteX1" fmla="*/ 2791473 w 2912109"/>
                <a:gd name="connsiteY1" fmla="*/ 2041343 h 2100788"/>
                <a:gd name="connsiteX2" fmla="*/ 298530 w 2912109"/>
                <a:gd name="connsiteY2" fmla="*/ 1858462 h 2100788"/>
                <a:gd name="connsiteX3" fmla="*/ 106023 w 2912109"/>
                <a:gd name="connsiteY3" fmla="*/ 212540 h 2100788"/>
                <a:gd name="connsiteX4" fmla="*/ 847169 w 2912109"/>
                <a:gd name="connsiteY4" fmla="*/ 786 h 2100788"/>
                <a:gd name="connsiteX0" fmla="*/ 2344250 w 2878771"/>
                <a:gd name="connsiteY0" fmla="*/ 1126942 h 2138607"/>
                <a:gd name="connsiteX1" fmla="*/ 2758135 w 2878771"/>
                <a:gd name="connsiteY1" fmla="*/ 2041343 h 2138607"/>
                <a:gd name="connsiteX2" fmla="*/ 2169644 w 2878771"/>
                <a:gd name="connsiteY2" fmla="*/ 2091593 h 2138607"/>
                <a:gd name="connsiteX3" fmla="*/ 265192 w 2878771"/>
                <a:gd name="connsiteY3" fmla="*/ 1858462 h 2138607"/>
                <a:gd name="connsiteX4" fmla="*/ 72685 w 2878771"/>
                <a:gd name="connsiteY4" fmla="*/ 212540 h 2138607"/>
                <a:gd name="connsiteX5" fmla="*/ 813831 w 2878771"/>
                <a:gd name="connsiteY5" fmla="*/ 786 h 2138607"/>
                <a:gd name="connsiteX0" fmla="*/ 2325332 w 2859853"/>
                <a:gd name="connsiteY0" fmla="*/ 1126942 h 2143054"/>
                <a:gd name="connsiteX1" fmla="*/ 2739217 w 2859853"/>
                <a:gd name="connsiteY1" fmla="*/ 2041343 h 2143054"/>
                <a:gd name="connsiteX2" fmla="*/ 1746465 w 2859853"/>
                <a:gd name="connsiteY2" fmla="*/ 2101218 h 2143054"/>
                <a:gd name="connsiteX3" fmla="*/ 246274 w 2859853"/>
                <a:gd name="connsiteY3" fmla="*/ 1858462 h 2143054"/>
                <a:gd name="connsiteX4" fmla="*/ 53767 w 2859853"/>
                <a:gd name="connsiteY4" fmla="*/ 212540 h 2143054"/>
                <a:gd name="connsiteX5" fmla="*/ 794913 w 2859853"/>
                <a:gd name="connsiteY5" fmla="*/ 786 h 2143054"/>
                <a:gd name="connsiteX0" fmla="*/ 2325332 w 2868611"/>
                <a:gd name="connsiteY0" fmla="*/ 1126942 h 2103621"/>
                <a:gd name="connsiteX1" fmla="*/ 2748843 w 2868611"/>
                <a:gd name="connsiteY1" fmla="*/ 1704459 h 2103621"/>
                <a:gd name="connsiteX2" fmla="*/ 1746465 w 2868611"/>
                <a:gd name="connsiteY2" fmla="*/ 2101218 h 2103621"/>
                <a:gd name="connsiteX3" fmla="*/ 246274 w 2868611"/>
                <a:gd name="connsiteY3" fmla="*/ 1858462 h 2103621"/>
                <a:gd name="connsiteX4" fmla="*/ 53767 w 2868611"/>
                <a:gd name="connsiteY4" fmla="*/ 212540 h 2103621"/>
                <a:gd name="connsiteX5" fmla="*/ 794913 w 2868611"/>
                <a:gd name="connsiteY5" fmla="*/ 786 h 2103621"/>
                <a:gd name="connsiteX0" fmla="*/ 2325332 w 2764161"/>
                <a:gd name="connsiteY0" fmla="*/ 1126942 h 2103621"/>
                <a:gd name="connsiteX1" fmla="*/ 2748843 w 2764161"/>
                <a:gd name="connsiteY1" fmla="*/ 1704459 h 2103621"/>
                <a:gd name="connsiteX2" fmla="*/ 1746465 w 2764161"/>
                <a:gd name="connsiteY2" fmla="*/ 2101218 h 2103621"/>
                <a:gd name="connsiteX3" fmla="*/ 246274 w 2764161"/>
                <a:gd name="connsiteY3" fmla="*/ 1858462 h 2103621"/>
                <a:gd name="connsiteX4" fmla="*/ 53767 w 2764161"/>
                <a:gd name="connsiteY4" fmla="*/ 212540 h 2103621"/>
                <a:gd name="connsiteX5" fmla="*/ 794913 w 2764161"/>
                <a:gd name="connsiteY5" fmla="*/ 786 h 2103621"/>
                <a:gd name="connsiteX0" fmla="*/ 2342279 w 2781108"/>
                <a:gd name="connsiteY0" fmla="*/ 1126942 h 2094078"/>
                <a:gd name="connsiteX1" fmla="*/ 2765790 w 2781108"/>
                <a:gd name="connsiteY1" fmla="*/ 1704459 h 2094078"/>
                <a:gd name="connsiteX2" fmla="*/ 2129172 w 2781108"/>
                <a:gd name="connsiteY2" fmla="*/ 2091593 h 2094078"/>
                <a:gd name="connsiteX3" fmla="*/ 263221 w 2781108"/>
                <a:gd name="connsiteY3" fmla="*/ 1858462 h 2094078"/>
                <a:gd name="connsiteX4" fmla="*/ 70714 w 2781108"/>
                <a:gd name="connsiteY4" fmla="*/ 212540 h 2094078"/>
                <a:gd name="connsiteX5" fmla="*/ 811860 w 2781108"/>
                <a:gd name="connsiteY5" fmla="*/ 786 h 2094078"/>
                <a:gd name="connsiteX0" fmla="*/ 2387117 w 2825946"/>
                <a:gd name="connsiteY0" fmla="*/ 1129367 h 2107766"/>
                <a:gd name="connsiteX1" fmla="*/ 2810628 w 2825946"/>
                <a:gd name="connsiteY1" fmla="*/ 1706884 h 2107766"/>
                <a:gd name="connsiteX2" fmla="*/ 2174010 w 2825946"/>
                <a:gd name="connsiteY2" fmla="*/ 2094018 h 2107766"/>
                <a:gd name="connsiteX3" fmla="*/ 221431 w 2825946"/>
                <a:gd name="connsiteY3" fmla="*/ 1909014 h 2107766"/>
                <a:gd name="connsiteX4" fmla="*/ 115552 w 2825946"/>
                <a:gd name="connsiteY4" fmla="*/ 214965 h 2107766"/>
                <a:gd name="connsiteX5" fmla="*/ 856698 w 2825946"/>
                <a:gd name="connsiteY5" fmla="*/ 3211 h 2107766"/>
                <a:gd name="connsiteX0" fmla="*/ 2398557 w 2837386"/>
                <a:gd name="connsiteY0" fmla="*/ 1130366 h 2118199"/>
                <a:gd name="connsiteX1" fmla="*/ 2822068 w 2837386"/>
                <a:gd name="connsiteY1" fmla="*/ 1707883 h 2118199"/>
                <a:gd name="connsiteX2" fmla="*/ 2185450 w 2837386"/>
                <a:gd name="connsiteY2" fmla="*/ 2095017 h 2118199"/>
                <a:gd name="connsiteX3" fmla="*/ 213620 w 2837386"/>
                <a:gd name="connsiteY3" fmla="*/ 1929264 h 2118199"/>
                <a:gd name="connsiteX4" fmla="*/ 126992 w 2837386"/>
                <a:gd name="connsiteY4" fmla="*/ 215964 h 2118199"/>
                <a:gd name="connsiteX5" fmla="*/ 868138 w 2837386"/>
                <a:gd name="connsiteY5" fmla="*/ 4210 h 2118199"/>
                <a:gd name="connsiteX0" fmla="*/ 2366538 w 2805367"/>
                <a:gd name="connsiteY0" fmla="*/ 1126156 h 2105557"/>
                <a:gd name="connsiteX1" fmla="*/ 2790049 w 2805367"/>
                <a:gd name="connsiteY1" fmla="*/ 1703673 h 2105557"/>
                <a:gd name="connsiteX2" fmla="*/ 2153431 w 2805367"/>
                <a:gd name="connsiteY2" fmla="*/ 2090807 h 2105557"/>
                <a:gd name="connsiteX3" fmla="*/ 181601 w 2805367"/>
                <a:gd name="connsiteY3" fmla="*/ 1925054 h 2105557"/>
                <a:gd name="connsiteX4" fmla="*/ 162350 w 2805367"/>
                <a:gd name="connsiteY4" fmla="*/ 346508 h 2105557"/>
                <a:gd name="connsiteX5" fmla="*/ 836119 w 2805367"/>
                <a:gd name="connsiteY5" fmla="*/ 0 h 2105557"/>
                <a:gd name="connsiteX0" fmla="*/ 2349133 w 2787962"/>
                <a:gd name="connsiteY0" fmla="*/ 1135782 h 2115183"/>
                <a:gd name="connsiteX1" fmla="*/ 2772644 w 2787962"/>
                <a:gd name="connsiteY1" fmla="*/ 1713299 h 2115183"/>
                <a:gd name="connsiteX2" fmla="*/ 2136026 w 2787962"/>
                <a:gd name="connsiteY2" fmla="*/ 2100433 h 2115183"/>
                <a:gd name="connsiteX3" fmla="*/ 164196 w 2787962"/>
                <a:gd name="connsiteY3" fmla="*/ 1934680 h 2115183"/>
                <a:gd name="connsiteX4" fmla="*/ 144945 w 2787962"/>
                <a:gd name="connsiteY4" fmla="*/ 356134 h 2115183"/>
                <a:gd name="connsiteX5" fmla="*/ 443329 w 2787962"/>
                <a:gd name="connsiteY5" fmla="*/ 0 h 2115183"/>
                <a:gd name="connsiteX0" fmla="*/ 2423377 w 2862206"/>
                <a:gd name="connsiteY0" fmla="*/ 1135782 h 2108845"/>
                <a:gd name="connsiteX1" fmla="*/ 2846888 w 2862206"/>
                <a:gd name="connsiteY1" fmla="*/ 1713299 h 2108845"/>
                <a:gd name="connsiteX2" fmla="*/ 2210270 w 2862206"/>
                <a:gd name="connsiteY2" fmla="*/ 2100433 h 2108845"/>
                <a:gd name="connsiteX3" fmla="*/ 238440 w 2862206"/>
                <a:gd name="connsiteY3" fmla="*/ 1934680 h 2108845"/>
                <a:gd name="connsiteX4" fmla="*/ 65185 w 2862206"/>
                <a:gd name="connsiteY4" fmla="*/ 462012 h 2108845"/>
                <a:gd name="connsiteX5" fmla="*/ 517573 w 2862206"/>
                <a:gd name="connsiteY5" fmla="*/ 0 h 2108845"/>
                <a:gd name="connsiteX0" fmla="*/ 2423377 w 2711965"/>
                <a:gd name="connsiteY0" fmla="*/ 1135782 h 2108845"/>
                <a:gd name="connsiteX1" fmla="*/ 2692884 w 2711965"/>
                <a:gd name="connsiteY1" fmla="*/ 1684423 h 2108845"/>
                <a:gd name="connsiteX2" fmla="*/ 2210270 w 2711965"/>
                <a:gd name="connsiteY2" fmla="*/ 2100433 h 2108845"/>
                <a:gd name="connsiteX3" fmla="*/ 238440 w 2711965"/>
                <a:gd name="connsiteY3" fmla="*/ 1934680 h 2108845"/>
                <a:gd name="connsiteX4" fmla="*/ 65185 w 2711965"/>
                <a:gd name="connsiteY4" fmla="*/ 462012 h 2108845"/>
                <a:gd name="connsiteX5" fmla="*/ 517573 w 2711965"/>
                <a:gd name="connsiteY5" fmla="*/ 0 h 2108845"/>
                <a:gd name="connsiteX0" fmla="*/ 2423377 w 2693097"/>
                <a:gd name="connsiteY0" fmla="*/ 1135782 h 2108845"/>
                <a:gd name="connsiteX1" fmla="*/ 2692884 w 2693097"/>
                <a:gd name="connsiteY1" fmla="*/ 1684423 h 2108845"/>
                <a:gd name="connsiteX2" fmla="*/ 2210270 w 2693097"/>
                <a:gd name="connsiteY2" fmla="*/ 2100433 h 2108845"/>
                <a:gd name="connsiteX3" fmla="*/ 238440 w 2693097"/>
                <a:gd name="connsiteY3" fmla="*/ 1934680 h 2108845"/>
                <a:gd name="connsiteX4" fmla="*/ 65185 w 2693097"/>
                <a:gd name="connsiteY4" fmla="*/ 462012 h 2108845"/>
                <a:gd name="connsiteX5" fmla="*/ 517573 w 2693097"/>
                <a:gd name="connsiteY5" fmla="*/ 0 h 2108845"/>
                <a:gd name="connsiteX0" fmla="*/ 2414418 w 2684138"/>
                <a:gd name="connsiteY0" fmla="*/ 1135782 h 2024262"/>
                <a:gd name="connsiteX1" fmla="*/ 2683925 w 2684138"/>
                <a:gd name="connsiteY1" fmla="*/ 1684423 h 2024262"/>
                <a:gd name="connsiteX2" fmla="*/ 2047307 w 2684138"/>
                <a:gd name="connsiteY2" fmla="*/ 1888677 h 2024262"/>
                <a:gd name="connsiteX3" fmla="*/ 229481 w 2684138"/>
                <a:gd name="connsiteY3" fmla="*/ 1934680 h 2024262"/>
                <a:gd name="connsiteX4" fmla="*/ 56226 w 2684138"/>
                <a:gd name="connsiteY4" fmla="*/ 462012 h 2024262"/>
                <a:gd name="connsiteX5" fmla="*/ 508614 w 2684138"/>
                <a:gd name="connsiteY5" fmla="*/ 0 h 2024262"/>
                <a:gd name="connsiteX0" fmla="*/ 2419348 w 2689068"/>
                <a:gd name="connsiteY0" fmla="*/ 1135782 h 1895404"/>
                <a:gd name="connsiteX1" fmla="*/ 2688855 w 2689068"/>
                <a:gd name="connsiteY1" fmla="*/ 1684423 h 1895404"/>
                <a:gd name="connsiteX2" fmla="*/ 2052237 w 2689068"/>
                <a:gd name="connsiteY2" fmla="*/ 1888677 h 1895404"/>
                <a:gd name="connsiteX3" fmla="*/ 224785 w 2689068"/>
                <a:gd name="connsiteY3" fmla="*/ 1684424 h 1895404"/>
                <a:gd name="connsiteX4" fmla="*/ 61156 w 2689068"/>
                <a:gd name="connsiteY4" fmla="*/ 462012 h 1895404"/>
                <a:gd name="connsiteX5" fmla="*/ 513544 w 2689068"/>
                <a:gd name="connsiteY5" fmla="*/ 0 h 1895404"/>
                <a:gd name="connsiteX0" fmla="*/ 2403337 w 2673057"/>
                <a:gd name="connsiteY0" fmla="*/ 1135782 h 1895404"/>
                <a:gd name="connsiteX1" fmla="*/ 2672844 w 2673057"/>
                <a:gd name="connsiteY1" fmla="*/ 1684423 h 1895404"/>
                <a:gd name="connsiteX2" fmla="*/ 1747468 w 2673057"/>
                <a:gd name="connsiteY2" fmla="*/ 1888677 h 1895404"/>
                <a:gd name="connsiteX3" fmla="*/ 208774 w 2673057"/>
                <a:gd name="connsiteY3" fmla="*/ 1684424 h 1895404"/>
                <a:gd name="connsiteX4" fmla="*/ 45145 w 2673057"/>
                <a:gd name="connsiteY4" fmla="*/ 462012 h 1895404"/>
                <a:gd name="connsiteX5" fmla="*/ 497533 w 2673057"/>
                <a:gd name="connsiteY5" fmla="*/ 0 h 1895404"/>
                <a:gd name="connsiteX0" fmla="*/ 2403337 w 2605718"/>
                <a:gd name="connsiteY0" fmla="*/ 1135782 h 1891162"/>
                <a:gd name="connsiteX1" fmla="*/ 2605467 w 2605718"/>
                <a:gd name="connsiteY1" fmla="*/ 1501543 h 1891162"/>
                <a:gd name="connsiteX2" fmla="*/ 1747468 w 2605718"/>
                <a:gd name="connsiteY2" fmla="*/ 1888677 h 1891162"/>
                <a:gd name="connsiteX3" fmla="*/ 208774 w 2605718"/>
                <a:gd name="connsiteY3" fmla="*/ 1684424 h 1891162"/>
                <a:gd name="connsiteX4" fmla="*/ 45145 w 2605718"/>
                <a:gd name="connsiteY4" fmla="*/ 462012 h 1891162"/>
                <a:gd name="connsiteX5" fmla="*/ 497533 w 2605718"/>
                <a:gd name="connsiteY5" fmla="*/ 0 h 1891162"/>
                <a:gd name="connsiteX0" fmla="*/ 2403337 w 2605718"/>
                <a:gd name="connsiteY0" fmla="*/ 1135782 h 1853051"/>
                <a:gd name="connsiteX1" fmla="*/ 2605467 w 2605718"/>
                <a:gd name="connsiteY1" fmla="*/ 1501543 h 1853051"/>
                <a:gd name="connsiteX2" fmla="*/ 1747468 w 2605718"/>
                <a:gd name="connsiteY2" fmla="*/ 1850176 h 1853051"/>
                <a:gd name="connsiteX3" fmla="*/ 208774 w 2605718"/>
                <a:gd name="connsiteY3" fmla="*/ 1684424 h 1853051"/>
                <a:gd name="connsiteX4" fmla="*/ 45145 w 2605718"/>
                <a:gd name="connsiteY4" fmla="*/ 462012 h 1853051"/>
                <a:gd name="connsiteX5" fmla="*/ 497533 w 2605718"/>
                <a:gd name="connsiteY5" fmla="*/ 0 h 1853051"/>
                <a:gd name="connsiteX0" fmla="*/ 662144 w 2605511"/>
                <a:gd name="connsiteY0" fmla="*/ 1590244 h 1853051"/>
                <a:gd name="connsiteX1" fmla="*/ 2605467 w 2605511"/>
                <a:gd name="connsiteY1" fmla="*/ 1501543 h 1853051"/>
                <a:gd name="connsiteX2" fmla="*/ 1747468 w 2605511"/>
                <a:gd name="connsiteY2" fmla="*/ 1850176 h 1853051"/>
                <a:gd name="connsiteX3" fmla="*/ 208774 w 2605511"/>
                <a:gd name="connsiteY3" fmla="*/ 1684424 h 1853051"/>
                <a:gd name="connsiteX4" fmla="*/ 45145 w 2605511"/>
                <a:gd name="connsiteY4" fmla="*/ 462012 h 1853051"/>
                <a:gd name="connsiteX5" fmla="*/ 497533 w 2605511"/>
                <a:gd name="connsiteY5" fmla="*/ 0 h 1853051"/>
                <a:gd name="connsiteX0" fmla="*/ 809981 w 2605515"/>
                <a:gd name="connsiteY0" fmla="*/ 648467 h 1853051"/>
                <a:gd name="connsiteX1" fmla="*/ 2605467 w 2605515"/>
                <a:gd name="connsiteY1" fmla="*/ 1501543 h 1853051"/>
                <a:gd name="connsiteX2" fmla="*/ 1747468 w 2605515"/>
                <a:gd name="connsiteY2" fmla="*/ 1850176 h 1853051"/>
                <a:gd name="connsiteX3" fmla="*/ 208774 w 2605515"/>
                <a:gd name="connsiteY3" fmla="*/ 1684424 h 1853051"/>
                <a:gd name="connsiteX4" fmla="*/ 45145 w 2605515"/>
                <a:gd name="connsiteY4" fmla="*/ 462012 h 1853051"/>
                <a:gd name="connsiteX5" fmla="*/ 497533 w 2605515"/>
                <a:gd name="connsiteY5" fmla="*/ 0 h 1853051"/>
                <a:gd name="connsiteX0" fmla="*/ 809981 w 1747772"/>
                <a:gd name="connsiteY0" fmla="*/ 648467 h 1914394"/>
                <a:gd name="connsiteX1" fmla="*/ 355057 w 1747772"/>
                <a:gd name="connsiteY1" fmla="*/ 932096 h 1914394"/>
                <a:gd name="connsiteX2" fmla="*/ 1747468 w 1747772"/>
                <a:gd name="connsiteY2" fmla="*/ 1850176 h 1914394"/>
                <a:gd name="connsiteX3" fmla="*/ 208774 w 1747772"/>
                <a:gd name="connsiteY3" fmla="*/ 1684424 h 1914394"/>
                <a:gd name="connsiteX4" fmla="*/ 45145 w 1747772"/>
                <a:gd name="connsiteY4" fmla="*/ 462012 h 1914394"/>
                <a:gd name="connsiteX5" fmla="*/ 497533 w 1747772"/>
                <a:gd name="connsiteY5" fmla="*/ 0 h 1914394"/>
                <a:gd name="connsiteX0" fmla="*/ 809981 w 809981"/>
                <a:gd name="connsiteY0" fmla="*/ 648467 h 1690873"/>
                <a:gd name="connsiteX1" fmla="*/ 355057 w 809981"/>
                <a:gd name="connsiteY1" fmla="*/ 932096 h 1690873"/>
                <a:gd name="connsiteX2" fmla="*/ 208774 w 809981"/>
                <a:gd name="connsiteY2" fmla="*/ 1684424 h 1690873"/>
                <a:gd name="connsiteX3" fmla="*/ 45145 w 809981"/>
                <a:gd name="connsiteY3" fmla="*/ 462012 h 1690873"/>
                <a:gd name="connsiteX4" fmla="*/ 497533 w 809981"/>
                <a:gd name="connsiteY4" fmla="*/ 0 h 1690873"/>
                <a:gd name="connsiteX0" fmla="*/ 766721 w 766721"/>
                <a:gd name="connsiteY0" fmla="*/ 648467 h 932096"/>
                <a:gd name="connsiteX1" fmla="*/ 311797 w 766721"/>
                <a:gd name="connsiteY1" fmla="*/ 932096 h 932096"/>
                <a:gd name="connsiteX2" fmla="*/ 1885 w 766721"/>
                <a:gd name="connsiteY2" fmla="*/ 462012 h 932096"/>
                <a:gd name="connsiteX3" fmla="*/ 454273 w 766721"/>
                <a:gd name="connsiteY3" fmla="*/ 0 h 932096"/>
                <a:gd name="connsiteX0" fmla="*/ 764836 w 764836"/>
                <a:gd name="connsiteY0" fmla="*/ 648467 h 648467"/>
                <a:gd name="connsiteX1" fmla="*/ 0 w 764836"/>
                <a:gd name="connsiteY1" fmla="*/ 462012 h 648467"/>
                <a:gd name="connsiteX2" fmla="*/ 452388 w 764836"/>
                <a:gd name="connsiteY2" fmla="*/ 0 h 648467"/>
                <a:gd name="connsiteX0" fmla="*/ 764836 w 764836"/>
                <a:gd name="connsiteY0" fmla="*/ 648467 h 699913"/>
                <a:gd name="connsiteX1" fmla="*/ 0 w 764836"/>
                <a:gd name="connsiteY1" fmla="*/ 462012 h 699913"/>
                <a:gd name="connsiteX2" fmla="*/ 452388 w 764836"/>
                <a:gd name="connsiteY2" fmla="*/ 0 h 699913"/>
                <a:gd name="connsiteX0" fmla="*/ 1361660 w 1361660"/>
                <a:gd name="connsiteY0" fmla="*/ 610139 h 684656"/>
                <a:gd name="connsiteX1" fmla="*/ 0 w 1361660"/>
                <a:gd name="connsiteY1" fmla="*/ 462012 h 684656"/>
                <a:gd name="connsiteX2" fmla="*/ 452388 w 1361660"/>
                <a:gd name="connsiteY2" fmla="*/ 0 h 684656"/>
                <a:gd name="connsiteX0" fmla="*/ 1361660 w 1361660"/>
                <a:gd name="connsiteY0" fmla="*/ 610139 h 668932"/>
                <a:gd name="connsiteX1" fmla="*/ 0 w 1361660"/>
                <a:gd name="connsiteY1" fmla="*/ 462012 h 668932"/>
                <a:gd name="connsiteX2" fmla="*/ 452388 w 1361660"/>
                <a:gd name="connsiteY2" fmla="*/ 0 h 668932"/>
                <a:gd name="connsiteX0" fmla="*/ 1361660 w 1361660"/>
                <a:gd name="connsiteY0" fmla="*/ 610139 h 657468"/>
                <a:gd name="connsiteX1" fmla="*/ 0 w 1361660"/>
                <a:gd name="connsiteY1" fmla="*/ 462012 h 657468"/>
                <a:gd name="connsiteX2" fmla="*/ 452388 w 1361660"/>
                <a:gd name="connsiteY2" fmla="*/ 0 h 657468"/>
                <a:gd name="connsiteX0" fmla="*/ 1290479 w 1290479"/>
                <a:gd name="connsiteY0" fmla="*/ 610139 h 610139"/>
                <a:gd name="connsiteX1" fmla="*/ 0 w 1290479"/>
                <a:gd name="connsiteY1" fmla="*/ 303224 h 610139"/>
                <a:gd name="connsiteX2" fmla="*/ 381207 w 1290479"/>
                <a:gd name="connsiteY2" fmla="*/ 0 h 610139"/>
                <a:gd name="connsiteX0" fmla="*/ 1291874 w 1291874"/>
                <a:gd name="connsiteY0" fmla="*/ 610139 h 610139"/>
                <a:gd name="connsiteX1" fmla="*/ 1395 w 1291874"/>
                <a:gd name="connsiteY1" fmla="*/ 303224 h 610139"/>
                <a:gd name="connsiteX2" fmla="*/ 382602 w 1291874"/>
                <a:gd name="connsiteY2" fmla="*/ 0 h 610139"/>
                <a:gd name="connsiteX0" fmla="*/ 1291982 w 1291982"/>
                <a:gd name="connsiteY0" fmla="*/ 610139 h 610139"/>
                <a:gd name="connsiteX1" fmla="*/ 1503 w 1291982"/>
                <a:gd name="connsiteY1" fmla="*/ 303224 h 610139"/>
                <a:gd name="connsiteX2" fmla="*/ 382710 w 1291982"/>
                <a:gd name="connsiteY2" fmla="*/ 0 h 610139"/>
                <a:gd name="connsiteX0" fmla="*/ 1701044 w 1701044"/>
                <a:gd name="connsiteY0" fmla="*/ 583946 h 583946"/>
                <a:gd name="connsiteX1" fmla="*/ 50996 w 1701044"/>
                <a:gd name="connsiteY1" fmla="*/ 303224 h 583946"/>
                <a:gd name="connsiteX2" fmla="*/ 432203 w 1701044"/>
                <a:gd name="connsiteY2" fmla="*/ 0 h 583946"/>
                <a:gd name="connsiteX0" fmla="*/ 1701044 w 1701044"/>
                <a:gd name="connsiteY0" fmla="*/ 583946 h 583946"/>
                <a:gd name="connsiteX1" fmla="*/ 50996 w 1701044"/>
                <a:gd name="connsiteY1" fmla="*/ 303224 h 583946"/>
                <a:gd name="connsiteX2" fmla="*/ 432203 w 1701044"/>
                <a:gd name="connsiteY2" fmla="*/ 0 h 583946"/>
                <a:gd name="connsiteX0" fmla="*/ 1578290 w 1578290"/>
                <a:gd name="connsiteY0" fmla="*/ 583946 h 583946"/>
                <a:gd name="connsiteX1" fmla="*/ 63973 w 1578290"/>
                <a:gd name="connsiteY1" fmla="*/ 322274 h 583946"/>
                <a:gd name="connsiteX2" fmla="*/ 309449 w 1578290"/>
                <a:gd name="connsiteY2" fmla="*/ 0 h 583946"/>
                <a:gd name="connsiteX0" fmla="*/ 1524216 w 1524216"/>
                <a:gd name="connsiteY0" fmla="*/ 583946 h 583946"/>
                <a:gd name="connsiteX1" fmla="*/ 9899 w 1524216"/>
                <a:gd name="connsiteY1" fmla="*/ 322274 h 583946"/>
                <a:gd name="connsiteX2" fmla="*/ 255375 w 1524216"/>
                <a:gd name="connsiteY2" fmla="*/ 0 h 583946"/>
                <a:gd name="connsiteX0" fmla="*/ 1512769 w 1512769"/>
                <a:gd name="connsiteY0" fmla="*/ 583946 h 583946"/>
                <a:gd name="connsiteX1" fmla="*/ 10358 w 1512769"/>
                <a:gd name="connsiteY1" fmla="*/ 205592 h 583946"/>
                <a:gd name="connsiteX2" fmla="*/ 243928 w 1512769"/>
                <a:gd name="connsiteY2" fmla="*/ 0 h 583946"/>
                <a:gd name="connsiteX0" fmla="*/ 1478713 w 1478713"/>
                <a:gd name="connsiteY0" fmla="*/ 583946 h 583946"/>
                <a:gd name="connsiteX1" fmla="*/ 12021 w 1478713"/>
                <a:gd name="connsiteY1" fmla="*/ 231786 h 583946"/>
                <a:gd name="connsiteX2" fmla="*/ 209872 w 1478713"/>
                <a:gd name="connsiteY2" fmla="*/ 0 h 583946"/>
                <a:gd name="connsiteX0" fmla="*/ 1467422 w 1467422"/>
                <a:gd name="connsiteY0" fmla="*/ 583946 h 583946"/>
                <a:gd name="connsiteX1" fmla="*/ 730 w 1467422"/>
                <a:gd name="connsiteY1" fmla="*/ 231786 h 583946"/>
                <a:gd name="connsiteX2" fmla="*/ 198581 w 1467422"/>
                <a:gd name="connsiteY2" fmla="*/ 0 h 583946"/>
                <a:gd name="connsiteX0" fmla="*/ 1475155 w 1475155"/>
                <a:gd name="connsiteY0" fmla="*/ 583946 h 583946"/>
                <a:gd name="connsiteX1" fmla="*/ 8463 w 1475155"/>
                <a:gd name="connsiteY1" fmla="*/ 231786 h 583946"/>
                <a:gd name="connsiteX2" fmla="*/ 206314 w 1475155"/>
                <a:gd name="connsiteY2" fmla="*/ 0 h 583946"/>
                <a:gd name="connsiteX0" fmla="*/ 1475155 w 1475155"/>
                <a:gd name="connsiteY0" fmla="*/ 583946 h 583946"/>
                <a:gd name="connsiteX1" fmla="*/ 330447 w 1475155"/>
                <a:gd name="connsiteY1" fmla="*/ 369061 h 583946"/>
                <a:gd name="connsiteX2" fmla="*/ 8463 w 1475155"/>
                <a:gd name="connsiteY2" fmla="*/ 231786 h 583946"/>
                <a:gd name="connsiteX3" fmla="*/ 206314 w 1475155"/>
                <a:gd name="connsiteY3" fmla="*/ 0 h 583946"/>
                <a:gd name="connsiteX0" fmla="*/ 1467686 w 1467686"/>
                <a:gd name="connsiteY0" fmla="*/ 583946 h 583946"/>
                <a:gd name="connsiteX1" fmla="*/ 280115 w 1467686"/>
                <a:gd name="connsiteY1" fmla="*/ 450023 h 583946"/>
                <a:gd name="connsiteX2" fmla="*/ 994 w 1467686"/>
                <a:gd name="connsiteY2" fmla="*/ 231786 h 583946"/>
                <a:gd name="connsiteX3" fmla="*/ 198845 w 1467686"/>
                <a:gd name="connsiteY3" fmla="*/ 0 h 583946"/>
                <a:gd name="connsiteX0" fmla="*/ 1515057 w 1515057"/>
                <a:gd name="connsiteY0" fmla="*/ 583946 h 583946"/>
                <a:gd name="connsiteX1" fmla="*/ 327486 w 1515057"/>
                <a:gd name="connsiteY1" fmla="*/ 450023 h 583946"/>
                <a:gd name="connsiteX2" fmla="*/ 740 w 1515057"/>
                <a:gd name="connsiteY2" fmla="*/ 65099 h 583946"/>
                <a:gd name="connsiteX3" fmla="*/ 246216 w 1515057"/>
                <a:gd name="connsiteY3" fmla="*/ 0 h 583946"/>
                <a:gd name="connsiteX0" fmla="*/ 1534528 w 1534528"/>
                <a:gd name="connsiteY0" fmla="*/ 583946 h 583946"/>
                <a:gd name="connsiteX1" fmla="*/ 180270 w 1534528"/>
                <a:gd name="connsiteY1" fmla="*/ 450023 h 583946"/>
                <a:gd name="connsiteX2" fmla="*/ 20211 w 1534528"/>
                <a:gd name="connsiteY2" fmla="*/ 65099 h 583946"/>
                <a:gd name="connsiteX3" fmla="*/ 265687 w 1534528"/>
                <a:gd name="connsiteY3" fmla="*/ 0 h 583946"/>
                <a:gd name="connsiteX0" fmla="*/ 1578396 w 1578396"/>
                <a:gd name="connsiteY0" fmla="*/ 616387 h 616387"/>
                <a:gd name="connsiteX1" fmla="*/ 224138 w 1578396"/>
                <a:gd name="connsiteY1" fmla="*/ 482464 h 616387"/>
                <a:gd name="connsiteX2" fmla="*/ 64079 w 1578396"/>
                <a:gd name="connsiteY2" fmla="*/ 97540 h 616387"/>
                <a:gd name="connsiteX3" fmla="*/ 309555 w 1578396"/>
                <a:gd name="connsiteY3" fmla="*/ 32441 h 616387"/>
                <a:gd name="connsiteX0" fmla="*/ 1595243 w 1595243"/>
                <a:gd name="connsiteY0" fmla="*/ 583946 h 583946"/>
                <a:gd name="connsiteX1" fmla="*/ 240985 w 1595243"/>
                <a:gd name="connsiteY1" fmla="*/ 450023 h 583946"/>
                <a:gd name="connsiteX2" fmla="*/ 80926 w 1595243"/>
                <a:gd name="connsiteY2" fmla="*/ 65099 h 583946"/>
                <a:gd name="connsiteX3" fmla="*/ 326402 w 1595243"/>
                <a:gd name="connsiteY3" fmla="*/ 0 h 583946"/>
                <a:gd name="connsiteX0" fmla="*/ 1612491 w 1612491"/>
                <a:gd name="connsiteY0" fmla="*/ 583946 h 583946"/>
                <a:gd name="connsiteX1" fmla="*/ 258233 w 1612491"/>
                <a:gd name="connsiteY1" fmla="*/ 450023 h 583946"/>
                <a:gd name="connsiteX2" fmla="*/ 74362 w 1612491"/>
                <a:gd name="connsiteY2" fmla="*/ 136537 h 583946"/>
                <a:gd name="connsiteX3" fmla="*/ 343650 w 1612491"/>
                <a:gd name="connsiteY3" fmla="*/ 0 h 583946"/>
                <a:gd name="connsiteX0" fmla="*/ 1615322 w 1615322"/>
                <a:gd name="connsiteY0" fmla="*/ 583946 h 583946"/>
                <a:gd name="connsiteX1" fmla="*/ 137239 w 1615322"/>
                <a:gd name="connsiteY1" fmla="*/ 454785 h 583946"/>
                <a:gd name="connsiteX2" fmla="*/ 77193 w 1615322"/>
                <a:gd name="connsiteY2" fmla="*/ 136537 h 583946"/>
                <a:gd name="connsiteX3" fmla="*/ 346481 w 1615322"/>
                <a:gd name="connsiteY3" fmla="*/ 0 h 583946"/>
                <a:gd name="connsiteX0" fmla="*/ 1591847 w 1591847"/>
                <a:gd name="connsiteY0" fmla="*/ 583946 h 583946"/>
                <a:gd name="connsiteX1" fmla="*/ 113764 w 1591847"/>
                <a:gd name="connsiteY1" fmla="*/ 454785 h 583946"/>
                <a:gd name="connsiteX2" fmla="*/ 53718 w 1591847"/>
                <a:gd name="connsiteY2" fmla="*/ 136537 h 583946"/>
                <a:gd name="connsiteX3" fmla="*/ 323006 w 1591847"/>
                <a:gd name="connsiteY3" fmla="*/ 0 h 583946"/>
                <a:gd name="connsiteX0" fmla="*/ 1591847 w 1591847"/>
                <a:gd name="connsiteY0" fmla="*/ 583946 h 583946"/>
                <a:gd name="connsiteX1" fmla="*/ 113764 w 1591847"/>
                <a:gd name="connsiteY1" fmla="*/ 454785 h 583946"/>
                <a:gd name="connsiteX2" fmla="*/ 53718 w 1591847"/>
                <a:gd name="connsiteY2" fmla="*/ 136537 h 583946"/>
                <a:gd name="connsiteX3" fmla="*/ 323006 w 1591847"/>
                <a:gd name="connsiteY3" fmla="*/ 0 h 583946"/>
                <a:gd name="connsiteX0" fmla="*/ 1629358 w 1629358"/>
                <a:gd name="connsiteY0" fmla="*/ 583946 h 583946"/>
                <a:gd name="connsiteX1" fmla="*/ 151275 w 1629358"/>
                <a:gd name="connsiteY1" fmla="*/ 454785 h 583946"/>
                <a:gd name="connsiteX2" fmla="*/ 72179 w 1629358"/>
                <a:gd name="connsiteY2" fmla="*/ 55574 h 583946"/>
                <a:gd name="connsiteX3" fmla="*/ 360517 w 1629358"/>
                <a:gd name="connsiteY3" fmla="*/ 0 h 583946"/>
                <a:gd name="connsiteX0" fmla="*/ 1632559 w 1632559"/>
                <a:gd name="connsiteY0" fmla="*/ 598184 h 598184"/>
                <a:gd name="connsiteX1" fmla="*/ 154476 w 1632559"/>
                <a:gd name="connsiteY1" fmla="*/ 469023 h 598184"/>
                <a:gd name="connsiteX2" fmla="*/ 75380 w 1632559"/>
                <a:gd name="connsiteY2" fmla="*/ 69812 h 598184"/>
                <a:gd name="connsiteX3" fmla="*/ 363718 w 1632559"/>
                <a:gd name="connsiteY3" fmla="*/ 14238 h 598184"/>
                <a:gd name="connsiteX0" fmla="*/ 1658446 w 1658446"/>
                <a:gd name="connsiteY0" fmla="*/ 587977 h 587977"/>
                <a:gd name="connsiteX1" fmla="*/ 180363 w 1658446"/>
                <a:gd name="connsiteY1" fmla="*/ 458816 h 587977"/>
                <a:gd name="connsiteX2" fmla="*/ 101267 w 1658446"/>
                <a:gd name="connsiteY2" fmla="*/ 59605 h 587977"/>
                <a:gd name="connsiteX3" fmla="*/ 389605 w 1658446"/>
                <a:gd name="connsiteY3" fmla="*/ 4031 h 587977"/>
                <a:gd name="connsiteX0" fmla="*/ 1628090 w 1628090"/>
                <a:gd name="connsiteY0" fmla="*/ 587977 h 587977"/>
                <a:gd name="connsiteX1" fmla="*/ 150007 w 1628090"/>
                <a:gd name="connsiteY1" fmla="*/ 458816 h 587977"/>
                <a:gd name="connsiteX2" fmla="*/ 70911 w 1628090"/>
                <a:gd name="connsiteY2" fmla="*/ 59605 h 587977"/>
                <a:gd name="connsiteX3" fmla="*/ 359249 w 1628090"/>
                <a:gd name="connsiteY3" fmla="*/ 4031 h 587977"/>
                <a:gd name="connsiteX0" fmla="*/ 1626049 w 1626049"/>
                <a:gd name="connsiteY0" fmla="*/ 637800 h 637800"/>
                <a:gd name="connsiteX1" fmla="*/ 147966 w 1626049"/>
                <a:gd name="connsiteY1" fmla="*/ 508639 h 637800"/>
                <a:gd name="connsiteX2" fmla="*/ 68870 w 1626049"/>
                <a:gd name="connsiteY2" fmla="*/ 109428 h 637800"/>
                <a:gd name="connsiteX3" fmla="*/ 357208 w 1626049"/>
                <a:gd name="connsiteY3" fmla="*/ 53854 h 637800"/>
                <a:gd name="connsiteX0" fmla="*/ 1613911 w 1613911"/>
                <a:gd name="connsiteY0" fmla="*/ 602312 h 602312"/>
                <a:gd name="connsiteX1" fmla="*/ 135828 w 1613911"/>
                <a:gd name="connsiteY1" fmla="*/ 473151 h 602312"/>
                <a:gd name="connsiteX2" fmla="*/ 56732 w 1613911"/>
                <a:gd name="connsiteY2" fmla="*/ 73940 h 602312"/>
                <a:gd name="connsiteX3" fmla="*/ 345070 w 1613911"/>
                <a:gd name="connsiteY3" fmla="*/ 18366 h 602312"/>
                <a:gd name="connsiteX0" fmla="*/ 1628089 w 1628089"/>
                <a:gd name="connsiteY0" fmla="*/ 596129 h 596129"/>
                <a:gd name="connsiteX1" fmla="*/ 150006 w 1628089"/>
                <a:gd name="connsiteY1" fmla="*/ 466968 h 596129"/>
                <a:gd name="connsiteX2" fmla="*/ 70910 w 1628089"/>
                <a:gd name="connsiteY2" fmla="*/ 67757 h 596129"/>
                <a:gd name="connsiteX3" fmla="*/ 359248 w 1628089"/>
                <a:gd name="connsiteY3" fmla="*/ 12183 h 596129"/>
                <a:gd name="connsiteX0" fmla="*/ 1661208 w 1661208"/>
                <a:gd name="connsiteY0" fmla="*/ 583946 h 583946"/>
                <a:gd name="connsiteX1" fmla="*/ 183125 w 1661208"/>
                <a:gd name="connsiteY1" fmla="*/ 454785 h 583946"/>
                <a:gd name="connsiteX2" fmla="*/ 99266 w 1661208"/>
                <a:gd name="connsiteY2" fmla="*/ 141299 h 583946"/>
                <a:gd name="connsiteX3" fmla="*/ 392367 w 1661208"/>
                <a:gd name="connsiteY3" fmla="*/ 0 h 583946"/>
                <a:gd name="connsiteX0" fmla="*/ 1654405 w 1654405"/>
                <a:gd name="connsiteY0" fmla="*/ 583946 h 583946"/>
                <a:gd name="connsiteX1" fmla="*/ 176322 w 1654405"/>
                <a:gd name="connsiteY1" fmla="*/ 454785 h 583946"/>
                <a:gd name="connsiteX2" fmla="*/ 92463 w 1654405"/>
                <a:gd name="connsiteY2" fmla="*/ 141299 h 583946"/>
                <a:gd name="connsiteX3" fmla="*/ 385564 w 1654405"/>
                <a:gd name="connsiteY3" fmla="*/ 0 h 583946"/>
                <a:gd name="connsiteX0" fmla="*/ 1643107 w 1643107"/>
                <a:gd name="connsiteY0" fmla="*/ 583946 h 583946"/>
                <a:gd name="connsiteX1" fmla="*/ 165024 w 1643107"/>
                <a:gd name="connsiteY1" fmla="*/ 454785 h 583946"/>
                <a:gd name="connsiteX2" fmla="*/ 81165 w 1643107"/>
                <a:gd name="connsiteY2" fmla="*/ 141299 h 583946"/>
                <a:gd name="connsiteX3" fmla="*/ 374266 w 1643107"/>
                <a:gd name="connsiteY3" fmla="*/ 0 h 583946"/>
                <a:gd name="connsiteX0" fmla="*/ 1661208 w 1661208"/>
                <a:gd name="connsiteY0" fmla="*/ 583946 h 583946"/>
                <a:gd name="connsiteX1" fmla="*/ 183125 w 1661208"/>
                <a:gd name="connsiteY1" fmla="*/ 454785 h 583946"/>
                <a:gd name="connsiteX2" fmla="*/ 99266 w 1661208"/>
                <a:gd name="connsiteY2" fmla="*/ 103199 h 583946"/>
                <a:gd name="connsiteX3" fmla="*/ 392367 w 1661208"/>
                <a:gd name="connsiteY3" fmla="*/ 0 h 583946"/>
                <a:gd name="connsiteX0" fmla="*/ 1648600 w 1648600"/>
                <a:gd name="connsiteY0" fmla="*/ 583946 h 583946"/>
                <a:gd name="connsiteX1" fmla="*/ 170517 w 1648600"/>
                <a:gd name="connsiteY1" fmla="*/ 454785 h 583946"/>
                <a:gd name="connsiteX2" fmla="*/ 86658 w 1648600"/>
                <a:gd name="connsiteY2" fmla="*/ 103199 h 583946"/>
                <a:gd name="connsiteX3" fmla="*/ 379759 w 1648600"/>
                <a:gd name="connsiteY3" fmla="*/ 0 h 583946"/>
                <a:gd name="connsiteX0" fmla="*/ 1634529 w 1634529"/>
                <a:gd name="connsiteY0" fmla="*/ 583946 h 583946"/>
                <a:gd name="connsiteX1" fmla="*/ 156446 w 1634529"/>
                <a:gd name="connsiteY1" fmla="*/ 454785 h 583946"/>
                <a:gd name="connsiteX2" fmla="*/ 72587 w 1634529"/>
                <a:gd name="connsiteY2" fmla="*/ 103199 h 583946"/>
                <a:gd name="connsiteX3" fmla="*/ 365688 w 1634529"/>
                <a:gd name="connsiteY3" fmla="*/ 0 h 583946"/>
                <a:gd name="connsiteX0" fmla="*/ 1620049 w 1620049"/>
                <a:gd name="connsiteY0" fmla="*/ 583946 h 583946"/>
                <a:gd name="connsiteX1" fmla="*/ 141966 w 1620049"/>
                <a:gd name="connsiteY1" fmla="*/ 454785 h 583946"/>
                <a:gd name="connsiteX2" fmla="*/ 58107 w 1620049"/>
                <a:gd name="connsiteY2" fmla="*/ 103199 h 583946"/>
                <a:gd name="connsiteX3" fmla="*/ 351208 w 1620049"/>
                <a:gd name="connsiteY3" fmla="*/ 0 h 583946"/>
                <a:gd name="connsiteX0" fmla="*/ 1608235 w 1608235"/>
                <a:gd name="connsiteY0" fmla="*/ 586244 h 586244"/>
                <a:gd name="connsiteX1" fmla="*/ 130152 w 1608235"/>
                <a:gd name="connsiteY1" fmla="*/ 457083 h 586244"/>
                <a:gd name="connsiteX2" fmla="*/ 46293 w 1608235"/>
                <a:gd name="connsiteY2" fmla="*/ 105497 h 586244"/>
                <a:gd name="connsiteX3" fmla="*/ 339394 w 1608235"/>
                <a:gd name="connsiteY3" fmla="*/ 2298 h 586244"/>
                <a:gd name="connsiteX0" fmla="*/ 1656758 w 1656758"/>
                <a:gd name="connsiteY0" fmla="*/ 583946 h 583946"/>
                <a:gd name="connsiteX1" fmla="*/ 178675 w 1656758"/>
                <a:gd name="connsiteY1" fmla="*/ 454785 h 583946"/>
                <a:gd name="connsiteX2" fmla="*/ 61479 w 1656758"/>
                <a:gd name="connsiteY2" fmla="*/ 198449 h 583946"/>
                <a:gd name="connsiteX3" fmla="*/ 387917 w 1656758"/>
                <a:gd name="connsiteY3" fmla="*/ 0 h 583946"/>
                <a:gd name="connsiteX0" fmla="*/ 1653986 w 1653986"/>
                <a:gd name="connsiteY0" fmla="*/ 583946 h 583946"/>
                <a:gd name="connsiteX1" fmla="*/ 175903 w 1653986"/>
                <a:gd name="connsiteY1" fmla="*/ 454785 h 583946"/>
                <a:gd name="connsiteX2" fmla="*/ 63469 w 1653986"/>
                <a:gd name="connsiteY2" fmla="*/ 160349 h 583946"/>
                <a:gd name="connsiteX3" fmla="*/ 385145 w 1653986"/>
                <a:gd name="connsiteY3" fmla="*/ 0 h 583946"/>
                <a:gd name="connsiteX0" fmla="*/ 1590781 w 1590781"/>
                <a:gd name="connsiteY0" fmla="*/ 583946 h 583946"/>
                <a:gd name="connsiteX1" fmla="*/ 298436 w 1590781"/>
                <a:gd name="connsiteY1" fmla="*/ 478598 h 583946"/>
                <a:gd name="connsiteX2" fmla="*/ 264 w 1590781"/>
                <a:gd name="connsiteY2" fmla="*/ 160349 h 583946"/>
                <a:gd name="connsiteX3" fmla="*/ 321940 w 1590781"/>
                <a:gd name="connsiteY3" fmla="*/ 0 h 583946"/>
                <a:gd name="connsiteX0" fmla="*/ 1576578 w 1576578"/>
                <a:gd name="connsiteY0" fmla="*/ 583946 h 583946"/>
                <a:gd name="connsiteX1" fmla="*/ 284233 w 1576578"/>
                <a:gd name="connsiteY1" fmla="*/ 478598 h 583946"/>
                <a:gd name="connsiteX2" fmla="*/ 349 w 1576578"/>
                <a:gd name="connsiteY2" fmla="*/ 241311 h 583946"/>
                <a:gd name="connsiteX3" fmla="*/ 307737 w 1576578"/>
                <a:gd name="connsiteY3" fmla="*/ 0 h 583946"/>
              </a:gdLst>
              <a:ahLst/>
              <a:cxnLst>
                <a:cxn ang="0">
                  <a:pos x="connsiteX0" y="connsiteY0"/>
                </a:cxn>
                <a:cxn ang="0">
                  <a:pos x="connsiteX1" y="connsiteY1"/>
                </a:cxn>
                <a:cxn ang="0">
                  <a:pos x="connsiteX2" y="connsiteY2"/>
                </a:cxn>
                <a:cxn ang="0">
                  <a:pos x="connsiteX3" y="connsiteY3"/>
                </a:cxn>
              </a:cxnLst>
              <a:rect l="l" t="t" r="r" b="b"/>
              <a:pathLst>
                <a:path w="1576578" h="583946">
                  <a:moveTo>
                    <a:pt x="1576578" y="583946"/>
                  </a:moveTo>
                  <a:cubicBezTo>
                    <a:pt x="1385793" y="548132"/>
                    <a:pt x="546938" y="535704"/>
                    <a:pt x="284233" y="478598"/>
                  </a:cubicBezTo>
                  <a:cubicBezTo>
                    <a:pt x="21528" y="421492"/>
                    <a:pt x="-3568" y="321077"/>
                    <a:pt x="349" y="241311"/>
                  </a:cubicBezTo>
                  <a:cubicBezTo>
                    <a:pt x="4266" y="161545"/>
                    <a:pt x="224318" y="32084"/>
                    <a:pt x="307737" y="0"/>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3" name="Freeform 22"/>
            <p:cNvSpPr/>
            <p:nvPr/>
          </p:nvSpPr>
          <p:spPr bwMode="auto">
            <a:xfrm>
              <a:off x="2861856" y="3080466"/>
              <a:ext cx="1203158" cy="491862"/>
            </a:xfrm>
            <a:custGeom>
              <a:avLst/>
              <a:gdLst>
                <a:gd name="connsiteX0" fmla="*/ 0 w 750771"/>
                <a:gd name="connsiteY0" fmla="*/ 413887 h 413887"/>
                <a:gd name="connsiteX1" fmla="*/ 529390 w 750771"/>
                <a:gd name="connsiteY1" fmla="*/ 279133 h 413887"/>
                <a:gd name="connsiteX2" fmla="*/ 750771 w 750771"/>
                <a:gd name="connsiteY2" fmla="*/ 0 h 413887"/>
                <a:gd name="connsiteX0" fmla="*/ 0 w 1068405"/>
                <a:gd name="connsiteY0" fmla="*/ 394636 h 394636"/>
                <a:gd name="connsiteX1" fmla="*/ 847024 w 1068405"/>
                <a:gd name="connsiteY1" fmla="*/ 279133 h 394636"/>
                <a:gd name="connsiteX2" fmla="*/ 1068405 w 1068405"/>
                <a:gd name="connsiteY2" fmla="*/ 0 h 394636"/>
                <a:gd name="connsiteX0" fmla="*/ 0 w 891155"/>
                <a:gd name="connsiteY0" fmla="*/ 539015 h 539015"/>
                <a:gd name="connsiteX1" fmla="*/ 847024 w 891155"/>
                <a:gd name="connsiteY1" fmla="*/ 423512 h 539015"/>
                <a:gd name="connsiteX2" fmla="*/ 808522 w 891155"/>
                <a:gd name="connsiteY2" fmla="*/ 0 h 539015"/>
                <a:gd name="connsiteX0" fmla="*/ 0 w 808522"/>
                <a:gd name="connsiteY0" fmla="*/ 539015 h 539015"/>
                <a:gd name="connsiteX1" fmla="*/ 519765 w 808522"/>
                <a:gd name="connsiteY1" fmla="*/ 452388 h 539015"/>
                <a:gd name="connsiteX2" fmla="*/ 808522 w 808522"/>
                <a:gd name="connsiteY2" fmla="*/ 0 h 539015"/>
                <a:gd name="connsiteX0" fmla="*/ 0 w 1164657"/>
                <a:gd name="connsiteY0" fmla="*/ 500514 h 500514"/>
                <a:gd name="connsiteX1" fmla="*/ 875900 w 1164657"/>
                <a:gd name="connsiteY1" fmla="*/ 452388 h 500514"/>
                <a:gd name="connsiteX2" fmla="*/ 1164657 w 1164657"/>
                <a:gd name="connsiteY2" fmla="*/ 0 h 500514"/>
                <a:gd name="connsiteX0" fmla="*/ 0 w 1164657"/>
                <a:gd name="connsiteY0" fmla="*/ 500514 h 500514"/>
                <a:gd name="connsiteX1" fmla="*/ 972152 w 1164657"/>
                <a:gd name="connsiteY1" fmla="*/ 452388 h 500514"/>
                <a:gd name="connsiteX2" fmla="*/ 1164657 w 1164657"/>
                <a:gd name="connsiteY2" fmla="*/ 0 h 500514"/>
                <a:gd name="connsiteX0" fmla="*/ 0 w 1203158"/>
                <a:gd name="connsiteY0" fmla="*/ 490889 h 491862"/>
                <a:gd name="connsiteX1" fmla="*/ 1010653 w 1203158"/>
                <a:gd name="connsiteY1" fmla="*/ 452388 h 491862"/>
                <a:gd name="connsiteX2" fmla="*/ 1203158 w 1203158"/>
                <a:gd name="connsiteY2" fmla="*/ 0 h 491862"/>
              </a:gdLst>
              <a:ahLst/>
              <a:cxnLst>
                <a:cxn ang="0">
                  <a:pos x="connsiteX0" y="connsiteY0"/>
                </a:cxn>
                <a:cxn ang="0">
                  <a:pos x="connsiteX1" y="connsiteY1"/>
                </a:cxn>
                <a:cxn ang="0">
                  <a:pos x="connsiteX2" y="connsiteY2"/>
                </a:cxn>
              </a:cxnLst>
              <a:rect l="l" t="t" r="r" b="b"/>
              <a:pathLst>
                <a:path w="1203158" h="491862">
                  <a:moveTo>
                    <a:pt x="0" y="490889"/>
                  </a:moveTo>
                  <a:cubicBezTo>
                    <a:pt x="202131" y="458002"/>
                    <a:pt x="810127" y="534203"/>
                    <a:pt x="1010653" y="452388"/>
                  </a:cubicBezTo>
                  <a:cubicBezTo>
                    <a:pt x="1211179" y="370573"/>
                    <a:pt x="1155031" y="105076"/>
                    <a:pt x="1203158" y="0"/>
                  </a:cubicBezTo>
                </a:path>
              </a:pathLst>
            </a:cu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25" name="Rectangle 24"/>
            <p:cNvSpPr/>
            <p:nvPr/>
          </p:nvSpPr>
          <p:spPr>
            <a:xfrm>
              <a:off x="5694151" y="4337893"/>
              <a:ext cx="583814" cy="400110"/>
            </a:xfrm>
            <a:prstGeom prst="rect">
              <a:avLst/>
            </a:prstGeom>
          </p:spPr>
          <p:txBody>
            <a:bodyPr wrap="none">
              <a:spAutoFit/>
            </a:bodyPr>
            <a:lstStyle/>
            <a:p>
              <a:pPr algn="ctr"/>
              <a:r>
                <a:rPr lang="en-US" sz="2000" dirty="0"/>
                <a:t>volt</a:t>
              </a:r>
              <a:endParaRPr lang="en-US" dirty="0"/>
            </a:p>
          </p:txBody>
        </p:sp>
        <p:sp>
          <p:nvSpPr>
            <p:cNvPr id="26" name="Rectangle 25"/>
            <p:cNvSpPr/>
            <p:nvPr/>
          </p:nvSpPr>
          <p:spPr>
            <a:xfrm>
              <a:off x="3219509" y="4368706"/>
              <a:ext cx="883576" cy="400110"/>
            </a:xfrm>
            <a:prstGeom prst="rect">
              <a:avLst/>
            </a:prstGeom>
          </p:spPr>
          <p:txBody>
            <a:bodyPr wrap="none">
              <a:spAutoFit/>
            </a:bodyPr>
            <a:lstStyle/>
            <a:p>
              <a:pPr algn="ctr"/>
              <a:r>
                <a:rPr lang="en-US" sz="2000" dirty="0"/>
                <a:t>speed</a:t>
              </a:r>
              <a:endParaRPr lang="en-US" dirty="0"/>
            </a:p>
          </p:txBody>
        </p:sp>
        <p:sp>
          <p:nvSpPr>
            <p:cNvPr id="27" name="Rectangle 26"/>
            <p:cNvSpPr/>
            <p:nvPr/>
          </p:nvSpPr>
          <p:spPr>
            <a:xfrm>
              <a:off x="6035340" y="3598108"/>
              <a:ext cx="910827" cy="400110"/>
            </a:xfrm>
            <a:prstGeom prst="rect">
              <a:avLst/>
            </a:prstGeom>
          </p:spPr>
          <p:txBody>
            <a:bodyPr wrap="none">
              <a:spAutoFit/>
            </a:bodyPr>
            <a:lstStyle/>
            <a:p>
              <a:pPr algn="ctr"/>
              <a:r>
                <a:rPr lang="en-US" sz="2000" dirty="0"/>
                <a:t>torque</a:t>
              </a:r>
              <a:endParaRPr lang="en-US" dirty="0"/>
            </a:p>
          </p:txBody>
        </p:sp>
        <p:sp>
          <p:nvSpPr>
            <p:cNvPr id="28" name="Rectangle 27"/>
            <p:cNvSpPr/>
            <p:nvPr/>
          </p:nvSpPr>
          <p:spPr>
            <a:xfrm>
              <a:off x="2982323" y="3138119"/>
              <a:ext cx="824265" cy="400110"/>
            </a:xfrm>
            <a:prstGeom prst="rect">
              <a:avLst/>
            </a:prstGeom>
          </p:spPr>
          <p:txBody>
            <a:bodyPr wrap="none">
              <a:spAutoFit/>
            </a:bodyPr>
            <a:lstStyle/>
            <a:p>
              <a:pPr algn="ctr"/>
              <a:r>
                <a:rPr lang="en-US" sz="2000" dirty="0"/>
                <a:t>thrust</a:t>
              </a:r>
              <a:endParaRPr lang="en-US" dirty="0"/>
            </a:p>
          </p:txBody>
        </p:sp>
        <p:sp>
          <p:nvSpPr>
            <p:cNvPr id="29" name="Rectangle 28"/>
            <p:cNvSpPr/>
            <p:nvPr/>
          </p:nvSpPr>
          <p:spPr>
            <a:xfrm>
              <a:off x="2995982" y="3809392"/>
              <a:ext cx="883576" cy="400110"/>
            </a:xfrm>
            <a:prstGeom prst="rect">
              <a:avLst/>
            </a:prstGeom>
          </p:spPr>
          <p:txBody>
            <a:bodyPr wrap="none">
              <a:spAutoFit/>
            </a:bodyPr>
            <a:lstStyle/>
            <a:p>
              <a:pPr algn="ctr"/>
              <a:r>
                <a:rPr lang="en-US" sz="2000" dirty="0"/>
                <a:t>speed</a:t>
              </a:r>
              <a:endParaRPr lang="en-US" dirty="0"/>
            </a:p>
          </p:txBody>
        </p:sp>
        <p:sp>
          <p:nvSpPr>
            <p:cNvPr id="30" name="Rectangle 29"/>
            <p:cNvSpPr/>
            <p:nvPr/>
          </p:nvSpPr>
          <p:spPr>
            <a:xfrm>
              <a:off x="3971552" y="2602415"/>
              <a:ext cx="1438214" cy="400110"/>
            </a:xfrm>
            <a:prstGeom prst="rect">
              <a:avLst/>
            </a:prstGeom>
          </p:spPr>
          <p:txBody>
            <a:bodyPr wrap="none">
              <a:spAutoFit/>
            </a:bodyPr>
            <a:lstStyle/>
            <a:p>
              <a:pPr algn="ctr"/>
              <a:r>
                <a:rPr lang="en-US" sz="2000" dirty="0"/>
                <a:t>Rotor body</a:t>
              </a:r>
              <a:endParaRPr lang="en-US" dirty="0"/>
            </a:p>
          </p:txBody>
        </p:sp>
        <p:sp>
          <p:nvSpPr>
            <p:cNvPr id="31" name="Freeform 30"/>
            <p:cNvSpPr/>
            <p:nvPr/>
          </p:nvSpPr>
          <p:spPr bwMode="auto">
            <a:xfrm>
              <a:off x="3688231" y="4928518"/>
              <a:ext cx="386410" cy="808522"/>
            </a:xfrm>
            <a:custGeom>
              <a:avLst/>
              <a:gdLst>
                <a:gd name="connsiteX0" fmla="*/ 386410 w 386410"/>
                <a:gd name="connsiteY0" fmla="*/ 0 h 808522"/>
                <a:gd name="connsiteX1" fmla="*/ 59151 w 386410"/>
                <a:gd name="connsiteY1" fmla="*/ 336884 h 808522"/>
                <a:gd name="connsiteX2" fmla="*/ 1400 w 386410"/>
                <a:gd name="connsiteY2" fmla="*/ 808522 h 808522"/>
              </a:gdLst>
              <a:ahLst/>
              <a:cxnLst>
                <a:cxn ang="0">
                  <a:pos x="connsiteX0" y="connsiteY0"/>
                </a:cxn>
                <a:cxn ang="0">
                  <a:pos x="connsiteX1" y="connsiteY1"/>
                </a:cxn>
                <a:cxn ang="0">
                  <a:pos x="connsiteX2" y="connsiteY2"/>
                </a:cxn>
              </a:cxnLst>
              <a:rect l="l" t="t" r="r" b="b"/>
              <a:pathLst>
                <a:path w="386410" h="808522">
                  <a:moveTo>
                    <a:pt x="386410" y="0"/>
                  </a:moveTo>
                  <a:cubicBezTo>
                    <a:pt x="254864" y="101065"/>
                    <a:pt x="123319" y="202130"/>
                    <a:pt x="59151" y="336884"/>
                  </a:cubicBezTo>
                  <a:cubicBezTo>
                    <a:pt x="-5017" y="471638"/>
                    <a:pt x="-1809" y="640080"/>
                    <a:pt x="1400" y="808522"/>
                  </a:cubicBezTo>
                </a:path>
              </a:pathLst>
            </a:custGeom>
            <a:noFill/>
            <a:ln w="9525" cap="flat" cmpd="sng" algn="ctr">
              <a:solidFill>
                <a:schemeClr val="tx1"/>
              </a:solidFill>
              <a:prstDash val="solid"/>
              <a:round/>
              <a:headEnd type="triangl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32" name="Rectangle 31"/>
            <p:cNvSpPr/>
            <p:nvPr/>
          </p:nvSpPr>
          <p:spPr>
            <a:xfrm>
              <a:off x="2410262" y="5666506"/>
              <a:ext cx="2603597" cy="707886"/>
            </a:xfrm>
            <a:prstGeom prst="rect">
              <a:avLst/>
            </a:prstGeom>
          </p:spPr>
          <p:txBody>
            <a:bodyPr wrap="none">
              <a:spAutoFit/>
            </a:bodyPr>
            <a:lstStyle/>
            <a:p>
              <a:pPr algn="ctr"/>
              <a:r>
                <a:rPr lang="en-US" sz="2000" dirty="0"/>
                <a:t>desired speed</a:t>
              </a:r>
            </a:p>
            <a:p>
              <a:pPr algn="ctr"/>
              <a:r>
                <a:rPr lang="en-US" sz="2000" dirty="0"/>
                <a:t>(from flight controller)</a:t>
              </a:r>
              <a:endParaRPr lang="en-US" dirty="0"/>
            </a:p>
          </p:txBody>
        </p:sp>
      </p:grpSp>
    </p:spTree>
    <p:extLst>
      <p:ext uri="{BB962C8B-B14F-4D97-AF65-F5344CB8AC3E}">
        <p14:creationId xmlns:p14="http://schemas.microsoft.com/office/powerpoint/2010/main" val="81331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idx="12"/>
          </p:nvPr>
        </p:nvSpPr>
        <p:spPr/>
        <p:txBody>
          <a:bodyPr/>
          <a:lstStyle/>
          <a:p>
            <a:fld id="{A370513E-CC6B-4688-84CD-7786F3725A67}" type="slidenum">
              <a:rPr lang="en-US" smtClean="0">
                <a:solidFill>
                  <a:srgbClr val="000000"/>
                </a:solidFill>
              </a:rPr>
              <a:pPr/>
              <a:t>62</a:t>
            </a:fld>
            <a:endParaRPr lang="en-US">
              <a:solidFill>
                <a:srgbClr val="000000"/>
              </a:solidFill>
            </a:endParaRPr>
          </a:p>
        </p:txBody>
      </p:sp>
      <p:sp>
        <p:nvSpPr>
          <p:cNvPr id="2" name="Title 1"/>
          <p:cNvSpPr>
            <a:spLocks noGrp="1"/>
          </p:cNvSpPr>
          <p:nvPr>
            <p:ph type="title"/>
          </p:nvPr>
        </p:nvSpPr>
        <p:spPr/>
        <p:txBody>
          <a:bodyPr/>
          <a:lstStyle/>
          <a:p>
            <a:r>
              <a:rPr lang="en-US" dirty="0"/>
              <a:t>Quadcopter assembly hierarchy</a:t>
            </a:r>
          </a:p>
        </p:txBody>
      </p:sp>
      <p:sp>
        <p:nvSpPr>
          <p:cNvPr id="3" name="Content Placeholder 2"/>
          <p:cNvSpPr>
            <a:spLocks noGrp="1"/>
          </p:cNvSpPr>
          <p:nvPr>
            <p:ph type="body" idx="1"/>
          </p:nvPr>
        </p:nvSpPr>
        <p:spPr>
          <a:xfrm>
            <a:off x="579093" y="5269520"/>
            <a:ext cx="11193502" cy="1324693"/>
          </a:xfrm>
        </p:spPr>
        <p:txBody>
          <a:bodyPr>
            <a:normAutofit/>
          </a:bodyPr>
          <a:lstStyle/>
          <a:p>
            <a:r>
              <a:rPr lang="en-US" dirty="0"/>
              <a:t>Each rotor assembly creates its body, nodes </a:t>
            </a:r>
            <a:r>
              <a:rPr lang="en-US" dirty="0" err="1"/>
              <a:t>etc</a:t>
            </a:r>
            <a:endParaRPr lang="en-US" dirty="0"/>
          </a:p>
          <a:p>
            <a:r>
              <a:rPr lang="en-US" dirty="0"/>
              <a:t>Assemblies are objects, so can have multiple instances</a:t>
            </a:r>
          </a:p>
        </p:txBody>
      </p:sp>
      <p:grpSp>
        <p:nvGrpSpPr>
          <p:cNvPr id="15" name="Group 14">
            <a:extLst>
              <a:ext uri="{FF2B5EF4-FFF2-40B4-BE49-F238E27FC236}">
                <a16:creationId xmlns:a16="http://schemas.microsoft.com/office/drawing/2014/main" id="{FF73C1EE-D435-288F-292C-9371F90E02A0}"/>
              </a:ext>
            </a:extLst>
          </p:cNvPr>
          <p:cNvGrpSpPr/>
          <p:nvPr/>
        </p:nvGrpSpPr>
        <p:grpSpPr>
          <a:xfrm>
            <a:off x="2285783" y="1208787"/>
            <a:ext cx="7620435" cy="4525684"/>
            <a:chOff x="2178883" y="1208787"/>
            <a:chExt cx="7620435" cy="4525684"/>
          </a:xfrm>
        </p:grpSpPr>
        <p:sp>
          <p:nvSpPr>
            <p:cNvPr id="4" name="Rounded Rectangle 3"/>
            <p:cNvSpPr/>
            <p:nvPr/>
          </p:nvSpPr>
          <p:spPr bwMode="auto">
            <a:xfrm>
              <a:off x="2286000" y="1904090"/>
              <a:ext cx="1226489" cy="399437"/>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Rotorcraft</a:t>
              </a:r>
            </a:p>
          </p:txBody>
        </p:sp>
        <p:sp>
          <p:nvSpPr>
            <p:cNvPr id="5" name="Rounded Rectangle 4"/>
            <p:cNvSpPr/>
            <p:nvPr/>
          </p:nvSpPr>
          <p:spPr bwMode="auto">
            <a:xfrm>
              <a:off x="4267201" y="2803782"/>
              <a:ext cx="1150288" cy="426057"/>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Fuselage</a:t>
              </a:r>
            </a:p>
          </p:txBody>
        </p:sp>
        <p:sp>
          <p:nvSpPr>
            <p:cNvPr id="6" name="Rounded Rectangle 5"/>
            <p:cNvSpPr/>
            <p:nvPr/>
          </p:nvSpPr>
          <p:spPr bwMode="auto">
            <a:xfrm>
              <a:off x="4343568" y="1257876"/>
              <a:ext cx="1031682" cy="695303"/>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Flight </a:t>
              </a:r>
            </a:p>
            <a:p>
              <a:pPr algn="ctr"/>
              <a:r>
                <a:rPr lang="en-US" sz="1600" dirty="0"/>
                <a:t>controller</a:t>
              </a:r>
            </a:p>
          </p:txBody>
        </p:sp>
        <p:sp>
          <p:nvSpPr>
            <p:cNvPr id="7" name="Rounded Rectangle 6"/>
            <p:cNvSpPr/>
            <p:nvPr/>
          </p:nvSpPr>
          <p:spPr bwMode="auto">
            <a:xfrm>
              <a:off x="6781801" y="1208787"/>
              <a:ext cx="852777" cy="396741"/>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Gravity</a:t>
              </a:r>
            </a:p>
          </p:txBody>
        </p:sp>
        <p:sp>
          <p:nvSpPr>
            <p:cNvPr id="8" name="Rounded Rectangle 7"/>
            <p:cNvSpPr/>
            <p:nvPr/>
          </p:nvSpPr>
          <p:spPr bwMode="auto">
            <a:xfrm>
              <a:off x="6934200" y="2097618"/>
              <a:ext cx="941568" cy="411817"/>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Rotor 1 </a:t>
              </a:r>
            </a:p>
          </p:txBody>
        </p:sp>
        <p:sp>
          <p:nvSpPr>
            <p:cNvPr id="9" name="Rounded Rectangle 8"/>
            <p:cNvSpPr/>
            <p:nvPr/>
          </p:nvSpPr>
          <p:spPr bwMode="auto">
            <a:xfrm>
              <a:off x="7010400" y="2933041"/>
              <a:ext cx="865368" cy="397233"/>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Rotor 2</a:t>
              </a:r>
            </a:p>
          </p:txBody>
        </p:sp>
        <p:sp>
          <p:nvSpPr>
            <p:cNvPr id="10" name="Rounded Rectangle 9"/>
            <p:cNvSpPr/>
            <p:nvPr/>
          </p:nvSpPr>
          <p:spPr bwMode="auto">
            <a:xfrm>
              <a:off x="6934200" y="3791234"/>
              <a:ext cx="885245" cy="425047"/>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Rotor 3 </a:t>
              </a:r>
            </a:p>
          </p:txBody>
        </p:sp>
        <p:sp>
          <p:nvSpPr>
            <p:cNvPr id="11" name="Rounded Rectangle 10"/>
            <p:cNvSpPr/>
            <p:nvPr/>
          </p:nvSpPr>
          <p:spPr bwMode="auto">
            <a:xfrm>
              <a:off x="6934200" y="4693720"/>
              <a:ext cx="845489" cy="441119"/>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Rotor 4 </a:t>
              </a:r>
            </a:p>
          </p:txBody>
        </p:sp>
        <p:cxnSp>
          <p:nvCxnSpPr>
            <p:cNvPr id="13" name="Straight Arrow Connector 12"/>
            <p:cNvCxnSpPr>
              <a:stCxn id="4" idx="3"/>
              <a:endCxn id="5" idx="1"/>
            </p:cNvCxnSpPr>
            <p:nvPr/>
          </p:nvCxnSpPr>
          <p:spPr bwMode="auto">
            <a:xfrm>
              <a:off x="3512489" y="2103808"/>
              <a:ext cx="754713" cy="91300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4" name="Straight Arrow Connector 13"/>
            <p:cNvCxnSpPr>
              <a:stCxn id="4" idx="3"/>
              <a:endCxn id="6" idx="1"/>
            </p:cNvCxnSpPr>
            <p:nvPr/>
          </p:nvCxnSpPr>
          <p:spPr bwMode="auto">
            <a:xfrm flipV="1">
              <a:off x="3512488" y="1605528"/>
              <a:ext cx="831080" cy="4982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p:cNvCxnSpPr>
              <a:stCxn id="5" idx="3"/>
              <a:endCxn id="8" idx="1"/>
            </p:cNvCxnSpPr>
            <p:nvPr/>
          </p:nvCxnSpPr>
          <p:spPr bwMode="auto">
            <a:xfrm flipV="1">
              <a:off x="5417490" y="2303526"/>
              <a:ext cx="1516711" cy="71328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a:stCxn id="5" idx="3"/>
              <a:endCxn id="7" idx="1"/>
            </p:cNvCxnSpPr>
            <p:nvPr/>
          </p:nvCxnSpPr>
          <p:spPr bwMode="auto">
            <a:xfrm flipV="1">
              <a:off x="5417490" y="1407158"/>
              <a:ext cx="1364311" cy="16096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 name="Straight Arrow Connector 20"/>
            <p:cNvCxnSpPr>
              <a:stCxn id="5" idx="3"/>
              <a:endCxn id="10" idx="1"/>
            </p:cNvCxnSpPr>
            <p:nvPr/>
          </p:nvCxnSpPr>
          <p:spPr bwMode="auto">
            <a:xfrm>
              <a:off x="5417489" y="3016811"/>
              <a:ext cx="1516710" cy="9869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a:stCxn id="5" idx="3"/>
              <a:endCxn id="9" idx="1"/>
            </p:cNvCxnSpPr>
            <p:nvPr/>
          </p:nvCxnSpPr>
          <p:spPr bwMode="auto">
            <a:xfrm>
              <a:off x="5417490" y="3016811"/>
              <a:ext cx="1592911" cy="1148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p:cNvCxnSpPr>
              <a:stCxn id="5" idx="3"/>
              <a:endCxn id="11" idx="1"/>
            </p:cNvCxnSpPr>
            <p:nvPr/>
          </p:nvCxnSpPr>
          <p:spPr bwMode="auto">
            <a:xfrm>
              <a:off x="5417489" y="3016811"/>
              <a:ext cx="1516710" cy="18974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5" name="Rounded Rectangle 34"/>
            <p:cNvSpPr/>
            <p:nvPr/>
          </p:nvSpPr>
          <p:spPr bwMode="auto">
            <a:xfrm>
              <a:off x="8919372" y="1513860"/>
              <a:ext cx="879946" cy="324932"/>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Motor </a:t>
              </a:r>
            </a:p>
          </p:txBody>
        </p:sp>
        <p:cxnSp>
          <p:nvCxnSpPr>
            <p:cNvPr id="36" name="Straight Arrow Connector 35"/>
            <p:cNvCxnSpPr>
              <a:stCxn id="8" idx="3"/>
              <a:endCxn id="35" idx="1"/>
            </p:cNvCxnSpPr>
            <p:nvPr/>
          </p:nvCxnSpPr>
          <p:spPr bwMode="auto">
            <a:xfrm flipV="1">
              <a:off x="7875768" y="1676326"/>
              <a:ext cx="1043604" cy="6272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0" name="Rounded Rectangle 39"/>
            <p:cNvSpPr/>
            <p:nvPr/>
          </p:nvSpPr>
          <p:spPr bwMode="auto">
            <a:xfrm>
              <a:off x="8973542" y="2185865"/>
              <a:ext cx="765644" cy="385997"/>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a:t>
              </a:r>
            </a:p>
          </p:txBody>
        </p:sp>
        <p:cxnSp>
          <p:nvCxnSpPr>
            <p:cNvPr id="41" name="Straight Arrow Connector 40"/>
            <p:cNvCxnSpPr>
              <a:stCxn id="8" idx="3"/>
              <a:endCxn id="40" idx="1"/>
            </p:cNvCxnSpPr>
            <p:nvPr/>
          </p:nvCxnSpPr>
          <p:spPr bwMode="auto">
            <a:xfrm>
              <a:off x="7875768" y="2303527"/>
              <a:ext cx="1097774" cy="7533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7" name="Rounded Rectangle 46"/>
            <p:cNvSpPr/>
            <p:nvPr/>
          </p:nvSpPr>
          <p:spPr bwMode="auto">
            <a:xfrm>
              <a:off x="8867691" y="2661383"/>
              <a:ext cx="811694" cy="319941"/>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Motor </a:t>
              </a:r>
            </a:p>
          </p:txBody>
        </p:sp>
        <p:cxnSp>
          <p:nvCxnSpPr>
            <p:cNvPr id="48" name="Straight Arrow Connector 47"/>
            <p:cNvCxnSpPr>
              <a:stCxn id="9" idx="3"/>
              <a:endCxn id="47" idx="1"/>
            </p:cNvCxnSpPr>
            <p:nvPr/>
          </p:nvCxnSpPr>
          <p:spPr bwMode="auto">
            <a:xfrm flipV="1">
              <a:off x="7875769" y="2821353"/>
              <a:ext cx="991923" cy="3103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9" name="Rounded Rectangle 48"/>
            <p:cNvSpPr/>
            <p:nvPr/>
          </p:nvSpPr>
          <p:spPr bwMode="auto">
            <a:xfrm>
              <a:off x="8847809" y="3319250"/>
              <a:ext cx="864706" cy="299116"/>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a:t>
              </a:r>
            </a:p>
          </p:txBody>
        </p:sp>
        <p:cxnSp>
          <p:nvCxnSpPr>
            <p:cNvPr id="50" name="Straight Arrow Connector 49"/>
            <p:cNvCxnSpPr>
              <a:stCxn id="9" idx="3"/>
              <a:endCxn id="49" idx="1"/>
            </p:cNvCxnSpPr>
            <p:nvPr/>
          </p:nvCxnSpPr>
          <p:spPr bwMode="auto">
            <a:xfrm>
              <a:off x="7875769" y="3131658"/>
              <a:ext cx="972041" cy="3371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1" name="Rounded Rectangle 50"/>
            <p:cNvSpPr/>
            <p:nvPr/>
          </p:nvSpPr>
          <p:spPr bwMode="auto">
            <a:xfrm>
              <a:off x="8919373" y="3589449"/>
              <a:ext cx="857417" cy="380753"/>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Motor </a:t>
              </a:r>
            </a:p>
          </p:txBody>
        </p:sp>
        <p:cxnSp>
          <p:nvCxnSpPr>
            <p:cNvPr id="52" name="Straight Arrow Connector 51"/>
            <p:cNvCxnSpPr>
              <a:stCxn id="10" idx="3"/>
              <a:endCxn id="51" idx="1"/>
            </p:cNvCxnSpPr>
            <p:nvPr/>
          </p:nvCxnSpPr>
          <p:spPr bwMode="auto">
            <a:xfrm flipV="1">
              <a:off x="7819444" y="3779825"/>
              <a:ext cx="1099928" cy="22393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3" name="Rounded Rectangle 52"/>
            <p:cNvSpPr/>
            <p:nvPr/>
          </p:nvSpPr>
          <p:spPr bwMode="auto">
            <a:xfrm>
              <a:off x="8904131" y="4312787"/>
              <a:ext cx="857418" cy="369470"/>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a:t>
              </a:r>
            </a:p>
          </p:txBody>
        </p:sp>
        <p:cxnSp>
          <p:nvCxnSpPr>
            <p:cNvPr id="54" name="Straight Arrow Connector 53"/>
            <p:cNvCxnSpPr>
              <a:stCxn id="10" idx="3"/>
              <a:endCxn id="53" idx="1"/>
            </p:cNvCxnSpPr>
            <p:nvPr/>
          </p:nvCxnSpPr>
          <p:spPr bwMode="auto">
            <a:xfrm>
              <a:off x="7819445" y="4003758"/>
              <a:ext cx="1084687" cy="4937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Rounded Rectangle 54"/>
            <p:cNvSpPr/>
            <p:nvPr/>
          </p:nvSpPr>
          <p:spPr bwMode="auto">
            <a:xfrm>
              <a:off x="9030026" y="4796366"/>
              <a:ext cx="605628" cy="276354"/>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Motor </a:t>
              </a:r>
            </a:p>
          </p:txBody>
        </p:sp>
        <p:cxnSp>
          <p:nvCxnSpPr>
            <p:cNvPr id="56" name="Straight Arrow Connector 55"/>
            <p:cNvCxnSpPr>
              <a:stCxn id="11" idx="3"/>
              <a:endCxn id="55" idx="1"/>
            </p:cNvCxnSpPr>
            <p:nvPr/>
          </p:nvCxnSpPr>
          <p:spPr bwMode="auto">
            <a:xfrm>
              <a:off x="7779688" y="4914279"/>
              <a:ext cx="1250338" cy="202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7" name="Rounded Rectangle 56"/>
            <p:cNvSpPr/>
            <p:nvPr/>
          </p:nvSpPr>
          <p:spPr bwMode="auto">
            <a:xfrm>
              <a:off x="8948195" y="5412705"/>
              <a:ext cx="769290" cy="321766"/>
            </a:xfrm>
            <a:prstGeom prst="roundRect">
              <a:avLst/>
            </a:prstGeom>
            <a:no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1600" dirty="0"/>
                <a:t>Thrust </a:t>
              </a:r>
            </a:p>
          </p:txBody>
        </p:sp>
        <p:cxnSp>
          <p:nvCxnSpPr>
            <p:cNvPr id="58" name="Straight Arrow Connector 57"/>
            <p:cNvCxnSpPr>
              <a:stCxn id="11" idx="3"/>
              <a:endCxn id="57" idx="1"/>
            </p:cNvCxnSpPr>
            <p:nvPr/>
          </p:nvCxnSpPr>
          <p:spPr bwMode="auto">
            <a:xfrm>
              <a:off x="7779689" y="4914280"/>
              <a:ext cx="1168507" cy="6593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12" name="Straight Arrow Connector 211"/>
            <p:cNvCxnSpPr>
              <a:stCxn id="6" idx="2"/>
              <a:endCxn id="5" idx="0"/>
            </p:cNvCxnSpPr>
            <p:nvPr/>
          </p:nvCxnSpPr>
          <p:spPr bwMode="auto">
            <a:xfrm flipH="1">
              <a:off x="4842345" y="1953179"/>
              <a:ext cx="17064" cy="850603"/>
            </a:xfrm>
            <a:prstGeom prst="straightConnector1">
              <a:avLst/>
            </a:prstGeom>
            <a:solidFill>
              <a:schemeClr val="accent1"/>
            </a:solidFill>
            <a:ln w="19050" cap="flat" cmpd="sng" algn="ctr">
              <a:solidFill>
                <a:srgbClr val="0070C0"/>
              </a:solidFill>
              <a:prstDash val="sysDash"/>
              <a:round/>
              <a:headEnd type="triangle" w="med" len="med"/>
              <a:tailEnd type="triangle"/>
            </a:ln>
            <a:effectLst/>
          </p:spPr>
        </p:cxnSp>
        <p:cxnSp>
          <p:nvCxnSpPr>
            <p:cNvPr id="217" name="Straight Arrow Connector 216"/>
            <p:cNvCxnSpPr>
              <a:stCxn id="35" idx="2"/>
              <a:endCxn id="40" idx="0"/>
            </p:cNvCxnSpPr>
            <p:nvPr/>
          </p:nvCxnSpPr>
          <p:spPr bwMode="auto">
            <a:xfrm flipH="1">
              <a:off x="9356365" y="1838792"/>
              <a:ext cx="2981" cy="347072"/>
            </a:xfrm>
            <a:prstGeom prst="straightConnector1">
              <a:avLst/>
            </a:prstGeom>
            <a:solidFill>
              <a:schemeClr val="accent1"/>
            </a:solidFill>
            <a:ln w="19050" cap="flat" cmpd="sng" algn="ctr">
              <a:solidFill>
                <a:srgbClr val="0070C0"/>
              </a:solidFill>
              <a:prstDash val="sysDash"/>
              <a:round/>
              <a:headEnd type="triangle" w="med" len="med"/>
              <a:tailEnd type="triangle"/>
            </a:ln>
            <a:effectLst/>
          </p:spPr>
        </p:cxnSp>
        <p:cxnSp>
          <p:nvCxnSpPr>
            <p:cNvPr id="224" name="Straight Arrow Connector 223"/>
            <p:cNvCxnSpPr>
              <a:stCxn id="47" idx="2"/>
              <a:endCxn id="49" idx="0"/>
            </p:cNvCxnSpPr>
            <p:nvPr/>
          </p:nvCxnSpPr>
          <p:spPr bwMode="auto">
            <a:xfrm>
              <a:off x="9273538" y="2981324"/>
              <a:ext cx="6624" cy="337927"/>
            </a:xfrm>
            <a:prstGeom prst="straightConnector1">
              <a:avLst/>
            </a:prstGeom>
            <a:solidFill>
              <a:schemeClr val="accent1"/>
            </a:solidFill>
            <a:ln w="19050" cap="flat" cmpd="sng" algn="ctr">
              <a:solidFill>
                <a:srgbClr val="0070C0"/>
              </a:solidFill>
              <a:prstDash val="sysDash"/>
              <a:round/>
              <a:headEnd type="triangle" w="med" len="med"/>
              <a:tailEnd type="triangle"/>
            </a:ln>
            <a:effectLst/>
          </p:spPr>
        </p:cxnSp>
        <p:cxnSp>
          <p:nvCxnSpPr>
            <p:cNvPr id="235" name="Straight Arrow Connector 234"/>
            <p:cNvCxnSpPr>
              <a:stCxn id="51" idx="2"/>
              <a:endCxn id="53" idx="0"/>
            </p:cNvCxnSpPr>
            <p:nvPr/>
          </p:nvCxnSpPr>
          <p:spPr bwMode="auto">
            <a:xfrm flipH="1">
              <a:off x="9332841" y="3970201"/>
              <a:ext cx="15241" cy="342586"/>
            </a:xfrm>
            <a:prstGeom prst="straightConnector1">
              <a:avLst/>
            </a:prstGeom>
            <a:solidFill>
              <a:schemeClr val="accent1"/>
            </a:solidFill>
            <a:ln w="19050" cap="flat" cmpd="sng" algn="ctr">
              <a:solidFill>
                <a:srgbClr val="0070C0"/>
              </a:solidFill>
              <a:prstDash val="sysDash"/>
              <a:round/>
              <a:headEnd type="triangle" w="med" len="med"/>
              <a:tailEnd type="triangle"/>
            </a:ln>
            <a:effectLst/>
          </p:spPr>
        </p:cxnSp>
        <p:cxnSp>
          <p:nvCxnSpPr>
            <p:cNvPr id="245" name="Straight Arrow Connector 244"/>
            <p:cNvCxnSpPr>
              <a:stCxn id="55" idx="2"/>
              <a:endCxn id="57" idx="0"/>
            </p:cNvCxnSpPr>
            <p:nvPr/>
          </p:nvCxnSpPr>
          <p:spPr bwMode="auto">
            <a:xfrm>
              <a:off x="9332840" y="5072721"/>
              <a:ext cx="0" cy="339985"/>
            </a:xfrm>
            <a:prstGeom prst="straightConnector1">
              <a:avLst/>
            </a:prstGeom>
            <a:solidFill>
              <a:schemeClr val="accent1"/>
            </a:solidFill>
            <a:ln w="19050" cap="flat" cmpd="sng" algn="ctr">
              <a:solidFill>
                <a:srgbClr val="0070C0"/>
              </a:solidFill>
              <a:prstDash val="sysDash"/>
              <a:round/>
              <a:headEnd type="triangle" w="med" len="med"/>
              <a:tailEnd type="triangle"/>
            </a:ln>
            <a:effectLst/>
          </p:spPr>
        </p:cxnSp>
        <p:sp>
          <p:nvSpPr>
            <p:cNvPr id="259" name="Rectangle 258"/>
            <p:cNvSpPr/>
            <p:nvPr/>
          </p:nvSpPr>
          <p:spPr>
            <a:xfrm>
              <a:off x="2178883" y="3304161"/>
              <a:ext cx="2895600" cy="1015663"/>
            </a:xfrm>
            <a:prstGeom prst="rect">
              <a:avLst/>
            </a:prstGeom>
          </p:spPr>
          <p:txBody>
            <a:bodyPr wrap="square">
              <a:spAutoFit/>
            </a:bodyPr>
            <a:lstStyle/>
            <a:p>
              <a:pPr algn="ctr"/>
              <a:r>
                <a:rPr lang="en-US" sz="2000" b="1" dirty="0">
                  <a:solidFill>
                    <a:srgbClr val="0070C0"/>
                  </a:solidFill>
                </a:rPr>
                <a:t>Assembly containment hierarchy</a:t>
              </a:r>
            </a:p>
          </p:txBody>
        </p:sp>
      </p:grpSp>
    </p:spTree>
    <p:extLst>
      <p:ext uri="{BB962C8B-B14F-4D97-AF65-F5344CB8AC3E}">
        <p14:creationId xmlns:p14="http://schemas.microsoft.com/office/powerpoint/2010/main" val="42369168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solidFill>
                  <a:srgbClr val="000000"/>
                </a:solidFill>
              </a:rPr>
              <a:pPr/>
              <a:t>63</a:t>
            </a:fld>
            <a:endParaRPr lang="en-US">
              <a:solidFill>
                <a:srgbClr val="000000"/>
              </a:solidFill>
            </a:endParaRPr>
          </a:p>
        </p:txBody>
      </p:sp>
      <p:sp>
        <p:nvSpPr>
          <p:cNvPr id="2" name="Title 1"/>
          <p:cNvSpPr>
            <a:spLocks noGrp="1"/>
          </p:cNvSpPr>
          <p:nvPr>
            <p:ph type="title"/>
          </p:nvPr>
        </p:nvSpPr>
        <p:spPr/>
        <p:txBody>
          <a:bodyPr/>
          <a:lstStyle/>
          <a:p>
            <a:r>
              <a:rPr lang="en-US" dirty="0"/>
              <a:t>Why sub-system centric design pattern?</a:t>
            </a:r>
          </a:p>
        </p:txBody>
      </p:sp>
      <p:sp>
        <p:nvSpPr>
          <p:cNvPr id="3" name="Content Placeholder 2"/>
          <p:cNvSpPr>
            <a:spLocks noGrp="1"/>
          </p:cNvSpPr>
          <p:nvPr>
            <p:ph type="body" idx="1"/>
          </p:nvPr>
        </p:nvSpPr>
        <p:spPr/>
        <p:txBody>
          <a:bodyPr/>
          <a:lstStyle/>
          <a:p>
            <a:r>
              <a:rPr lang="en-US" dirty="0"/>
              <a:t>The multibody model is not a monolithic module that we explicitly build!</a:t>
            </a:r>
          </a:p>
          <a:p>
            <a:pPr lvl="1"/>
            <a:r>
              <a:rPr lang="en-US" dirty="0"/>
              <a:t>Built incrementally by the yard</a:t>
            </a:r>
          </a:p>
          <a:p>
            <a:r>
              <a:rPr lang="en-US" dirty="0"/>
              <a:t>Device models that interact with dynamics have narrow access to the node or hinge they need</a:t>
            </a:r>
          </a:p>
          <a:p>
            <a:pPr lvl="1"/>
            <a:r>
              <a:rPr lang="en-US" dirty="0"/>
              <a:t>Minimizes coupling and </a:t>
            </a:r>
            <a:r>
              <a:rPr lang="en-US" dirty="0" err="1"/>
              <a:t>interaces</a:t>
            </a:r>
            <a:endParaRPr lang="en-US" dirty="0"/>
          </a:p>
          <a:p>
            <a:pPr lvl="1"/>
            <a:r>
              <a:rPr lang="en-US" dirty="0"/>
              <a:t>Device models do not know or care about other aspects of the multibody model</a:t>
            </a:r>
          </a:p>
          <a:p>
            <a:r>
              <a:rPr lang="en-US" dirty="0"/>
              <a:t>Modular and decoupled design</a:t>
            </a:r>
          </a:p>
          <a:p>
            <a:r>
              <a:rPr lang="en-US" dirty="0"/>
              <a:t>Much easier to modify and scale up</a:t>
            </a:r>
          </a:p>
        </p:txBody>
      </p:sp>
    </p:spTree>
    <p:extLst>
      <p:ext uri="{BB962C8B-B14F-4D97-AF65-F5344CB8AC3E}">
        <p14:creationId xmlns:p14="http://schemas.microsoft.com/office/powerpoint/2010/main" val="39895947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idx="12"/>
          </p:nvPr>
        </p:nvSpPr>
        <p:spPr/>
        <p:txBody>
          <a:bodyPr/>
          <a:lstStyle/>
          <a:p>
            <a:fld id="{A370513E-CC6B-4688-84CD-7786F3725A67}" type="slidenum">
              <a:rPr lang="en-US" smtClean="0">
                <a:solidFill>
                  <a:srgbClr val="000000"/>
                </a:solidFill>
              </a:rPr>
              <a:pPr/>
              <a:t>64</a:t>
            </a:fld>
            <a:endParaRPr lang="en-US">
              <a:solidFill>
                <a:srgbClr val="000000"/>
              </a:solidFill>
            </a:endParaRPr>
          </a:p>
        </p:txBody>
      </p:sp>
      <p:sp>
        <p:nvSpPr>
          <p:cNvPr id="2" name="Title 1"/>
          <p:cNvSpPr>
            <a:spLocks noGrp="1"/>
          </p:cNvSpPr>
          <p:nvPr>
            <p:ph type="title"/>
          </p:nvPr>
        </p:nvSpPr>
        <p:spPr/>
        <p:txBody>
          <a:bodyPr/>
          <a:lstStyle/>
          <a:p>
            <a:r>
              <a:rPr lang="en-US" dirty="0"/>
              <a:t>Emergent mechanism &amp; dataflow</a:t>
            </a:r>
          </a:p>
        </p:txBody>
      </p:sp>
      <p:cxnSp>
        <p:nvCxnSpPr>
          <p:cNvPr id="5" name="Straight Connector 4"/>
          <p:cNvCxnSpPr>
            <a:cxnSpLocks/>
          </p:cNvCxnSpPr>
          <p:nvPr/>
        </p:nvCxnSpPr>
        <p:spPr bwMode="auto">
          <a:xfrm>
            <a:off x="619432" y="3886200"/>
            <a:ext cx="8600768" cy="0"/>
          </a:xfrm>
          <a:prstGeom prst="line">
            <a:avLst/>
          </a:prstGeom>
          <a:solidFill>
            <a:schemeClr val="accent1"/>
          </a:solidFill>
          <a:ln w="57150" cap="flat" cmpd="sng" algn="ctr">
            <a:solidFill>
              <a:schemeClr val="accent2"/>
            </a:solidFill>
            <a:prstDash val="solid"/>
            <a:round/>
            <a:headEnd type="none" w="med" len="med"/>
            <a:tailEnd type="none" w="med" len="med"/>
          </a:ln>
          <a:effectLst/>
        </p:spPr>
      </p:cxnSp>
      <p:sp>
        <p:nvSpPr>
          <p:cNvPr id="7" name="Rectangle 6"/>
          <p:cNvSpPr/>
          <p:nvPr/>
        </p:nvSpPr>
        <p:spPr>
          <a:xfrm>
            <a:off x="2341498" y="1224625"/>
            <a:ext cx="2422458" cy="400110"/>
          </a:xfrm>
          <a:prstGeom prst="rect">
            <a:avLst/>
          </a:prstGeom>
        </p:spPr>
        <p:txBody>
          <a:bodyPr wrap="none">
            <a:spAutoFit/>
          </a:bodyPr>
          <a:lstStyle/>
          <a:p>
            <a:r>
              <a:rPr lang="en-US" sz="2000" dirty="0"/>
              <a:t>Assembly hierarchy</a:t>
            </a:r>
            <a:endParaRPr lang="en-US" sz="1800" dirty="0"/>
          </a:p>
        </p:txBody>
      </p:sp>
      <p:cxnSp>
        <p:nvCxnSpPr>
          <p:cNvPr id="10" name="Straight Arrow Connector 9"/>
          <p:cNvCxnSpPr/>
          <p:nvPr/>
        </p:nvCxnSpPr>
        <p:spPr bwMode="auto">
          <a:xfrm>
            <a:off x="5842624" y="5113507"/>
            <a:ext cx="1035554" cy="2967"/>
          </a:xfrm>
          <a:prstGeom prst="straightConnector1">
            <a:avLst/>
          </a:prstGeom>
          <a:solidFill>
            <a:schemeClr val="accent1"/>
          </a:solidFill>
          <a:ln w="9525" cap="flat" cmpd="sng" algn="ctr">
            <a:solidFill>
              <a:schemeClr val="tx1"/>
            </a:solidFill>
            <a:prstDash val="solid"/>
            <a:round/>
            <a:headEnd type="triangle" w="med" len="med"/>
            <a:tailEnd type="triangle"/>
          </a:ln>
          <a:effectLst/>
        </p:spPr>
      </p:cxnSp>
      <p:sp>
        <p:nvSpPr>
          <p:cNvPr id="4" name="Rectangle 3"/>
          <p:cNvSpPr/>
          <p:nvPr/>
        </p:nvSpPr>
        <p:spPr>
          <a:xfrm>
            <a:off x="2798036" y="2319160"/>
            <a:ext cx="840295" cy="400110"/>
          </a:xfrm>
          <a:prstGeom prst="rect">
            <a:avLst/>
          </a:prstGeom>
        </p:spPr>
        <p:txBody>
          <a:bodyPr wrap="none">
            <a:spAutoFit/>
          </a:bodyPr>
          <a:lstStyle/>
          <a:p>
            <a:r>
              <a:rPr lang="en-US" sz="2000" dirty="0"/>
              <a:t>Asm1</a:t>
            </a:r>
          </a:p>
        </p:txBody>
      </p:sp>
      <p:sp>
        <p:nvSpPr>
          <p:cNvPr id="12" name="Rectangle 11"/>
          <p:cNvSpPr/>
          <p:nvPr/>
        </p:nvSpPr>
        <p:spPr>
          <a:xfrm>
            <a:off x="4437792" y="1784201"/>
            <a:ext cx="840295" cy="400110"/>
          </a:xfrm>
          <a:prstGeom prst="rect">
            <a:avLst/>
          </a:prstGeom>
        </p:spPr>
        <p:txBody>
          <a:bodyPr wrap="none">
            <a:spAutoFit/>
          </a:bodyPr>
          <a:lstStyle/>
          <a:p>
            <a:r>
              <a:rPr lang="en-US" sz="2000" dirty="0"/>
              <a:t>Asm2</a:t>
            </a:r>
          </a:p>
        </p:txBody>
      </p:sp>
      <p:sp>
        <p:nvSpPr>
          <p:cNvPr id="13" name="Rectangle 12"/>
          <p:cNvSpPr/>
          <p:nvPr/>
        </p:nvSpPr>
        <p:spPr>
          <a:xfrm>
            <a:off x="4607595" y="2948690"/>
            <a:ext cx="840295" cy="400110"/>
          </a:xfrm>
          <a:prstGeom prst="rect">
            <a:avLst/>
          </a:prstGeom>
        </p:spPr>
        <p:txBody>
          <a:bodyPr wrap="none">
            <a:spAutoFit/>
          </a:bodyPr>
          <a:lstStyle/>
          <a:p>
            <a:r>
              <a:rPr lang="en-US" sz="2000" dirty="0"/>
              <a:t>Asm3</a:t>
            </a:r>
          </a:p>
        </p:txBody>
      </p:sp>
      <p:sp>
        <p:nvSpPr>
          <p:cNvPr id="14" name="Rectangle 13"/>
          <p:cNvSpPr/>
          <p:nvPr/>
        </p:nvSpPr>
        <p:spPr>
          <a:xfrm>
            <a:off x="6527417" y="1784201"/>
            <a:ext cx="840295" cy="400110"/>
          </a:xfrm>
          <a:prstGeom prst="rect">
            <a:avLst/>
          </a:prstGeom>
        </p:spPr>
        <p:txBody>
          <a:bodyPr wrap="none">
            <a:spAutoFit/>
          </a:bodyPr>
          <a:lstStyle/>
          <a:p>
            <a:r>
              <a:rPr lang="en-US" sz="2000" dirty="0"/>
              <a:t>Asm4</a:t>
            </a:r>
          </a:p>
        </p:txBody>
      </p:sp>
      <p:cxnSp>
        <p:nvCxnSpPr>
          <p:cNvPr id="15" name="Straight Arrow Connector 14"/>
          <p:cNvCxnSpPr>
            <a:stCxn id="4" idx="3"/>
            <a:endCxn id="12" idx="1"/>
          </p:cNvCxnSpPr>
          <p:nvPr/>
        </p:nvCxnSpPr>
        <p:spPr bwMode="auto">
          <a:xfrm flipV="1">
            <a:off x="3638331" y="1984256"/>
            <a:ext cx="799461" cy="5349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4" idx="3"/>
            <a:endCxn id="13" idx="1"/>
          </p:cNvCxnSpPr>
          <p:nvPr/>
        </p:nvCxnSpPr>
        <p:spPr bwMode="auto">
          <a:xfrm>
            <a:off x="3638331" y="2519215"/>
            <a:ext cx="969264" cy="6295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9" name="Straight Arrow Connector 18"/>
          <p:cNvCxnSpPr>
            <a:stCxn id="12" idx="3"/>
            <a:endCxn id="14" idx="1"/>
          </p:cNvCxnSpPr>
          <p:nvPr/>
        </p:nvCxnSpPr>
        <p:spPr bwMode="auto">
          <a:xfrm>
            <a:off x="5278087" y="1984256"/>
            <a:ext cx="124933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2" name="Straight Arrow Connector 21"/>
          <p:cNvCxnSpPr>
            <a:stCxn id="13" idx="3"/>
            <a:endCxn id="25" idx="1"/>
          </p:cNvCxnSpPr>
          <p:nvPr/>
        </p:nvCxnSpPr>
        <p:spPr bwMode="auto">
          <a:xfrm>
            <a:off x="5447890" y="3148745"/>
            <a:ext cx="1041249" cy="77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5" name="Rectangle 24"/>
          <p:cNvSpPr/>
          <p:nvPr/>
        </p:nvSpPr>
        <p:spPr>
          <a:xfrm>
            <a:off x="6489139" y="2956449"/>
            <a:ext cx="840295" cy="400110"/>
          </a:xfrm>
          <a:prstGeom prst="rect">
            <a:avLst/>
          </a:prstGeom>
        </p:spPr>
        <p:txBody>
          <a:bodyPr wrap="none">
            <a:spAutoFit/>
          </a:bodyPr>
          <a:lstStyle/>
          <a:p>
            <a:r>
              <a:rPr lang="en-US" sz="2000" dirty="0"/>
              <a:t>Asm5</a:t>
            </a:r>
          </a:p>
        </p:txBody>
      </p:sp>
      <p:sp>
        <p:nvSpPr>
          <p:cNvPr id="32" name="Rectangle 31"/>
          <p:cNvSpPr/>
          <p:nvPr/>
        </p:nvSpPr>
        <p:spPr bwMode="auto">
          <a:xfrm>
            <a:off x="2362200" y="5029200"/>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a:t>mdl1</a:t>
            </a:r>
          </a:p>
        </p:txBody>
      </p:sp>
      <p:sp>
        <p:nvSpPr>
          <p:cNvPr id="33" name="Rectangle 32"/>
          <p:cNvSpPr/>
          <p:nvPr/>
        </p:nvSpPr>
        <p:spPr bwMode="auto">
          <a:xfrm>
            <a:off x="3610070" y="4870786"/>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a:t>mdl2</a:t>
            </a:r>
          </a:p>
        </p:txBody>
      </p:sp>
      <p:sp>
        <p:nvSpPr>
          <p:cNvPr id="34" name="Rectangle 33"/>
          <p:cNvSpPr/>
          <p:nvPr/>
        </p:nvSpPr>
        <p:spPr bwMode="auto">
          <a:xfrm>
            <a:off x="4857940" y="4917482"/>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a:t>mdl3</a:t>
            </a:r>
          </a:p>
        </p:txBody>
      </p:sp>
      <p:sp>
        <p:nvSpPr>
          <p:cNvPr id="35" name="Rectangle 34"/>
          <p:cNvSpPr/>
          <p:nvPr/>
        </p:nvSpPr>
        <p:spPr bwMode="auto">
          <a:xfrm>
            <a:off x="3584312" y="5646909"/>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a:t>mdl4</a:t>
            </a:r>
          </a:p>
        </p:txBody>
      </p:sp>
      <p:sp>
        <p:nvSpPr>
          <p:cNvPr id="36" name="Rectangle 35"/>
          <p:cNvSpPr/>
          <p:nvPr/>
        </p:nvSpPr>
        <p:spPr bwMode="auto">
          <a:xfrm>
            <a:off x="4868826" y="5589158"/>
            <a:ext cx="7620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en-US" sz="2000" dirty="0"/>
              <a:t>mdl5</a:t>
            </a:r>
          </a:p>
        </p:txBody>
      </p:sp>
      <p:cxnSp>
        <p:nvCxnSpPr>
          <p:cNvPr id="37" name="Straight Arrow Connector 36"/>
          <p:cNvCxnSpPr>
            <a:stCxn id="32" idx="3"/>
            <a:endCxn id="33" idx="1"/>
          </p:cNvCxnSpPr>
          <p:nvPr/>
        </p:nvCxnSpPr>
        <p:spPr bwMode="auto">
          <a:xfrm flipV="1">
            <a:off x="3124200" y="5023186"/>
            <a:ext cx="485870" cy="15841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0" name="Straight Arrow Connector 39"/>
          <p:cNvCxnSpPr>
            <a:stCxn id="32" idx="3"/>
            <a:endCxn id="35" idx="1"/>
          </p:cNvCxnSpPr>
          <p:nvPr/>
        </p:nvCxnSpPr>
        <p:spPr bwMode="auto">
          <a:xfrm>
            <a:off x="3124200" y="5181601"/>
            <a:ext cx="460112" cy="61770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Straight Arrow Connector 42"/>
          <p:cNvCxnSpPr>
            <a:stCxn id="35" idx="3"/>
            <a:endCxn id="34" idx="1"/>
          </p:cNvCxnSpPr>
          <p:nvPr/>
        </p:nvCxnSpPr>
        <p:spPr bwMode="auto">
          <a:xfrm flipV="1">
            <a:off x="4346312" y="5069883"/>
            <a:ext cx="511628" cy="72942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6" name="Straight Arrow Connector 45"/>
          <p:cNvCxnSpPr>
            <a:stCxn id="35" idx="3"/>
            <a:endCxn id="36" idx="1"/>
          </p:cNvCxnSpPr>
          <p:nvPr/>
        </p:nvCxnSpPr>
        <p:spPr bwMode="auto">
          <a:xfrm flipV="1">
            <a:off x="4346312" y="5741559"/>
            <a:ext cx="522514" cy="5775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9" name="Straight Arrow Connector 48"/>
          <p:cNvCxnSpPr>
            <a:stCxn id="33" idx="3"/>
            <a:endCxn id="34" idx="1"/>
          </p:cNvCxnSpPr>
          <p:nvPr/>
        </p:nvCxnSpPr>
        <p:spPr bwMode="auto">
          <a:xfrm>
            <a:off x="4372070" y="5023186"/>
            <a:ext cx="485870" cy="4669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5" name="Oval 54"/>
          <p:cNvSpPr/>
          <p:nvPr/>
        </p:nvSpPr>
        <p:spPr bwMode="auto">
          <a:xfrm>
            <a:off x="7162801" y="4917482"/>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t>bd1</a:t>
            </a:r>
          </a:p>
        </p:txBody>
      </p:sp>
      <p:sp>
        <p:nvSpPr>
          <p:cNvPr id="56" name="Oval 55"/>
          <p:cNvSpPr/>
          <p:nvPr/>
        </p:nvSpPr>
        <p:spPr bwMode="auto">
          <a:xfrm>
            <a:off x="8523624" y="5578527"/>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t>bd2</a:t>
            </a:r>
          </a:p>
        </p:txBody>
      </p:sp>
      <p:sp>
        <p:nvSpPr>
          <p:cNvPr id="57" name="Oval 56"/>
          <p:cNvSpPr/>
          <p:nvPr/>
        </p:nvSpPr>
        <p:spPr bwMode="auto">
          <a:xfrm>
            <a:off x="8382000" y="4802293"/>
            <a:ext cx="838200" cy="416518"/>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dirty="0"/>
              <a:t>bd3</a:t>
            </a:r>
          </a:p>
        </p:txBody>
      </p:sp>
      <p:cxnSp>
        <p:nvCxnSpPr>
          <p:cNvPr id="58" name="Straight Arrow Connector 57"/>
          <p:cNvCxnSpPr>
            <a:stCxn id="55" idx="6"/>
            <a:endCxn id="57" idx="2"/>
          </p:cNvCxnSpPr>
          <p:nvPr/>
        </p:nvCxnSpPr>
        <p:spPr bwMode="auto">
          <a:xfrm flipV="1">
            <a:off x="8001002" y="5010553"/>
            <a:ext cx="380999" cy="11518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61" name="Straight Arrow Connector 60"/>
          <p:cNvCxnSpPr>
            <a:stCxn id="55" idx="6"/>
            <a:endCxn id="56" idx="2"/>
          </p:cNvCxnSpPr>
          <p:nvPr/>
        </p:nvCxnSpPr>
        <p:spPr bwMode="auto">
          <a:xfrm>
            <a:off x="8001002" y="5125742"/>
            <a:ext cx="522623" cy="66104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2" name="Content Placeholder 2"/>
          <p:cNvSpPr txBox="1">
            <a:spLocks/>
          </p:cNvSpPr>
          <p:nvPr/>
        </p:nvSpPr>
        <p:spPr bwMode="auto">
          <a:xfrm>
            <a:off x="2513050" y="6190443"/>
            <a:ext cx="3329574" cy="4569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2000" dirty="0">
                <a:solidFill>
                  <a:srgbClr val="000000"/>
                </a:solidFill>
              </a:rPr>
              <a:t>Emergent model dataflow</a:t>
            </a:r>
          </a:p>
        </p:txBody>
      </p:sp>
      <p:cxnSp>
        <p:nvCxnSpPr>
          <p:cNvPr id="73" name="Straight Arrow Connector 72"/>
          <p:cNvCxnSpPr>
            <a:cxnSpLocks/>
          </p:cNvCxnSpPr>
          <p:nvPr/>
        </p:nvCxnSpPr>
        <p:spPr bwMode="auto">
          <a:xfrm flipH="1">
            <a:off x="4868826" y="3655369"/>
            <a:ext cx="848872" cy="10320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6" name="Straight Arrow Connector 75"/>
          <p:cNvCxnSpPr>
            <a:cxnSpLocks/>
          </p:cNvCxnSpPr>
          <p:nvPr/>
        </p:nvCxnSpPr>
        <p:spPr bwMode="auto">
          <a:xfrm>
            <a:off x="6360402" y="3649945"/>
            <a:ext cx="1545928" cy="11523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 name="Rectangle 5"/>
          <p:cNvSpPr/>
          <p:nvPr/>
        </p:nvSpPr>
        <p:spPr>
          <a:xfrm>
            <a:off x="507993" y="3997007"/>
            <a:ext cx="1295547" cy="400110"/>
          </a:xfrm>
          <a:prstGeom prst="rect">
            <a:avLst/>
          </a:prstGeom>
        </p:spPr>
        <p:txBody>
          <a:bodyPr wrap="none">
            <a:spAutoFit/>
          </a:bodyPr>
          <a:lstStyle/>
          <a:p>
            <a:r>
              <a:rPr lang="en-US" sz="2000" b="1" dirty="0">
                <a:solidFill>
                  <a:schemeClr val="accent2">
                    <a:lumMod val="75000"/>
                  </a:schemeClr>
                </a:solidFill>
              </a:rPr>
              <a:t>Run-time</a:t>
            </a:r>
          </a:p>
        </p:txBody>
      </p:sp>
      <p:sp>
        <p:nvSpPr>
          <p:cNvPr id="38" name="Rectangle 37"/>
          <p:cNvSpPr/>
          <p:nvPr/>
        </p:nvSpPr>
        <p:spPr>
          <a:xfrm>
            <a:off x="499250" y="3420394"/>
            <a:ext cx="1781257" cy="400110"/>
          </a:xfrm>
          <a:prstGeom prst="rect">
            <a:avLst/>
          </a:prstGeom>
        </p:spPr>
        <p:txBody>
          <a:bodyPr wrap="none">
            <a:spAutoFit/>
          </a:bodyPr>
          <a:lstStyle/>
          <a:p>
            <a:r>
              <a:rPr lang="en-US" sz="2000" b="1" dirty="0">
                <a:solidFill>
                  <a:schemeClr val="accent2">
                    <a:lumMod val="75000"/>
                  </a:schemeClr>
                </a:solidFill>
              </a:rPr>
              <a:t>Construction</a:t>
            </a:r>
          </a:p>
        </p:txBody>
      </p:sp>
      <p:sp>
        <p:nvSpPr>
          <p:cNvPr id="39" name="Rectangle 38"/>
          <p:cNvSpPr/>
          <p:nvPr/>
        </p:nvSpPr>
        <p:spPr>
          <a:xfrm>
            <a:off x="8305800" y="1861205"/>
            <a:ext cx="2304148" cy="1015663"/>
          </a:xfrm>
          <a:prstGeom prst="rect">
            <a:avLst/>
          </a:prstGeom>
          <a:solidFill>
            <a:schemeClr val="accent3">
              <a:lumMod val="20000"/>
              <a:lumOff val="80000"/>
            </a:schemeClr>
          </a:solidFill>
          <a:ln>
            <a:solidFill>
              <a:schemeClr val="tx1"/>
            </a:solidFill>
          </a:ln>
        </p:spPr>
        <p:txBody>
          <a:bodyPr wrap="square">
            <a:spAutoFit/>
          </a:bodyPr>
          <a:lstStyle/>
          <a:p>
            <a:pPr algn="ctr"/>
            <a:r>
              <a:rPr lang="en-US" sz="2000" i="1" dirty="0">
                <a:solidFill>
                  <a:srgbClr val="00CC99">
                    <a:lumMod val="75000"/>
                  </a:srgbClr>
                </a:solidFill>
              </a:rPr>
              <a:t>Factory creating </a:t>
            </a:r>
            <a:r>
              <a:rPr lang="en-US" sz="2000" b="1" i="1" dirty="0">
                <a:solidFill>
                  <a:srgbClr val="00CC99">
                    <a:lumMod val="75000"/>
                  </a:srgbClr>
                </a:solidFill>
              </a:rPr>
              <a:t>dataflow</a:t>
            </a:r>
            <a:r>
              <a:rPr lang="en-US" sz="2000" i="1" dirty="0">
                <a:solidFill>
                  <a:srgbClr val="00CC99">
                    <a:lumMod val="75000"/>
                  </a:srgbClr>
                </a:solidFill>
              </a:rPr>
              <a:t> and </a:t>
            </a:r>
            <a:r>
              <a:rPr lang="en-US" sz="2000" b="1" i="1" dirty="0">
                <a:solidFill>
                  <a:srgbClr val="00CC99">
                    <a:lumMod val="75000"/>
                  </a:srgbClr>
                </a:solidFill>
              </a:rPr>
              <a:t>multibody</a:t>
            </a:r>
            <a:r>
              <a:rPr lang="en-US" sz="2000" i="1" dirty="0">
                <a:solidFill>
                  <a:srgbClr val="00CC99">
                    <a:lumMod val="75000"/>
                  </a:srgbClr>
                </a:solidFill>
              </a:rPr>
              <a:t> models</a:t>
            </a:r>
          </a:p>
        </p:txBody>
      </p:sp>
      <p:sp>
        <p:nvSpPr>
          <p:cNvPr id="8" name="Down Arrow 7"/>
          <p:cNvSpPr/>
          <p:nvPr/>
        </p:nvSpPr>
        <p:spPr bwMode="auto">
          <a:xfrm>
            <a:off x="9361824" y="2876867"/>
            <a:ext cx="533400" cy="1653252"/>
          </a:xfrm>
          <a:prstGeom prst="downArrow">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endParaRPr lang="en-US"/>
          </a:p>
        </p:txBody>
      </p:sp>
      <p:sp>
        <p:nvSpPr>
          <p:cNvPr id="17" name="Content Placeholder 2">
            <a:extLst>
              <a:ext uri="{FF2B5EF4-FFF2-40B4-BE49-F238E27FC236}">
                <a16:creationId xmlns:a16="http://schemas.microsoft.com/office/drawing/2014/main" id="{A9D56E18-7A09-6C3E-E2E1-87DF7FA777AD}"/>
              </a:ext>
            </a:extLst>
          </p:cNvPr>
          <p:cNvSpPr txBox="1">
            <a:spLocks/>
          </p:cNvSpPr>
          <p:nvPr/>
        </p:nvSpPr>
        <p:spPr bwMode="auto">
          <a:xfrm>
            <a:off x="6919021" y="6190442"/>
            <a:ext cx="3329574" cy="45690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buNone/>
            </a:pPr>
            <a:r>
              <a:rPr lang="en-US" sz="2000" dirty="0">
                <a:solidFill>
                  <a:srgbClr val="000000"/>
                </a:solidFill>
              </a:rPr>
              <a:t>Emergent multibody model</a:t>
            </a:r>
          </a:p>
        </p:txBody>
      </p:sp>
    </p:spTree>
    <p:extLst>
      <p:ext uri="{BB962C8B-B14F-4D97-AF65-F5344CB8AC3E}">
        <p14:creationId xmlns:p14="http://schemas.microsoft.com/office/powerpoint/2010/main" val="241005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4" grpId="0"/>
      <p:bldP spid="25" grpId="0"/>
      <p:bldP spid="32" grpId="0" animBg="1"/>
      <p:bldP spid="33" grpId="0" animBg="1"/>
      <p:bldP spid="34" grpId="0" animBg="1"/>
      <p:bldP spid="35" grpId="0" animBg="1"/>
      <p:bldP spid="36" grpId="0" animBg="1"/>
      <p:bldP spid="55" grpId="0" animBg="1"/>
      <p:bldP spid="56" grpId="0" animBg="1"/>
      <p:bldP spid="57" grpId="0" animBg="1"/>
      <p:bldP spid="39"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65</a:t>
            </a:fld>
            <a:endParaRPr lang="en-US">
              <a:solidFill>
                <a:srgbClr val="000000"/>
              </a:solidFill>
            </a:endParaRPr>
          </a:p>
        </p:txBody>
      </p:sp>
      <p:sp>
        <p:nvSpPr>
          <p:cNvPr id="2" name="Title 1"/>
          <p:cNvSpPr>
            <a:spLocks noGrp="1"/>
          </p:cNvSpPr>
          <p:nvPr>
            <p:ph type="title"/>
          </p:nvPr>
        </p:nvSpPr>
        <p:spPr/>
        <p:txBody>
          <a:bodyPr/>
          <a:lstStyle/>
          <a:p>
            <a:r>
              <a:rPr lang="en-US"/>
              <a:t>Questions to Address</a:t>
            </a:r>
            <a:endParaRPr lang="en-US" dirty="0"/>
          </a:p>
        </p:txBody>
      </p:sp>
      <p:sp>
        <p:nvSpPr>
          <p:cNvPr id="3" name="Content Placeholder 2"/>
          <p:cNvSpPr>
            <a:spLocks noGrp="1"/>
          </p:cNvSpPr>
          <p:nvPr>
            <p:ph type="body" idx="1"/>
          </p:nvPr>
        </p:nvSpPr>
        <p:spPr/>
        <p:txBody>
          <a:bodyPr>
            <a:normAutofit lnSpcReduction="10000"/>
          </a:bodyPr>
          <a:lstStyle/>
          <a:p>
            <a:pPr>
              <a:spcBef>
                <a:spcPts val="1200"/>
              </a:spcBef>
            </a:pPr>
            <a:r>
              <a:rPr lang="en-US" sz="2800" dirty="0"/>
              <a:t>What is a </a:t>
            </a:r>
            <a:r>
              <a:rPr lang="en-US" sz="2800" dirty="0" err="1"/>
              <a:t>Dshell</a:t>
            </a:r>
            <a:r>
              <a:rPr lang="en-US" sz="2800" dirty="0"/>
              <a:t> assembly?</a:t>
            </a:r>
          </a:p>
          <a:p>
            <a:pPr>
              <a:spcBef>
                <a:spcPts val="1200"/>
              </a:spcBef>
            </a:pPr>
            <a:r>
              <a:rPr lang="en-US" sz="2800" dirty="0"/>
              <a:t>What are examples of an assembly?</a:t>
            </a:r>
          </a:p>
          <a:p>
            <a:pPr>
              <a:spcBef>
                <a:spcPts val="1200"/>
              </a:spcBef>
            </a:pPr>
            <a:r>
              <a:rPr lang="en-US" sz="2800" dirty="0"/>
              <a:t>What does an assembly create?</a:t>
            </a:r>
          </a:p>
          <a:p>
            <a:pPr>
              <a:spcBef>
                <a:spcPts val="1200"/>
              </a:spcBef>
            </a:pPr>
            <a:r>
              <a:rPr lang="en-US" sz="2800" dirty="0"/>
              <a:t>What do we need to instance an assembly?</a:t>
            </a:r>
          </a:p>
          <a:p>
            <a:pPr>
              <a:spcBef>
                <a:spcPts val="1200"/>
              </a:spcBef>
            </a:pPr>
            <a:r>
              <a:rPr lang="en-US" sz="2800" dirty="0"/>
              <a:t>How do we instance an assembly?</a:t>
            </a:r>
          </a:p>
          <a:p>
            <a:pPr>
              <a:spcBef>
                <a:spcPts val="1200"/>
              </a:spcBef>
            </a:pPr>
            <a:r>
              <a:rPr lang="en-US" sz="2800" dirty="0"/>
              <a:t>How can one expand an assembly’s functionality at run-time?</a:t>
            </a:r>
          </a:p>
          <a:p>
            <a:pPr>
              <a:spcBef>
                <a:spcPts val="1200"/>
              </a:spcBef>
            </a:pPr>
            <a:r>
              <a:rPr lang="en-US" sz="2800" dirty="0"/>
              <a:t>How do we inter-connect </a:t>
            </a:r>
            <a:r>
              <a:rPr lang="en-US" sz="2800" dirty="0" err="1"/>
              <a:t>dataflows</a:t>
            </a:r>
            <a:r>
              <a:rPr lang="en-US" sz="2800" dirty="0"/>
              <a:t> across assemblies?</a:t>
            </a:r>
          </a:p>
          <a:p>
            <a:pPr>
              <a:spcBef>
                <a:spcPts val="1200"/>
              </a:spcBef>
            </a:pPr>
            <a:r>
              <a:rPr lang="en-US" sz="2800" dirty="0"/>
              <a:t>How do we inspect an assembly?</a:t>
            </a:r>
          </a:p>
          <a:p>
            <a:pPr lvl="1">
              <a:spcBef>
                <a:spcPts val="1200"/>
              </a:spcBef>
            </a:pPr>
            <a:endParaRPr lang="en-US" sz="2400" dirty="0"/>
          </a:p>
        </p:txBody>
      </p:sp>
    </p:spTree>
    <p:extLst>
      <p:ext uri="{BB962C8B-B14F-4D97-AF65-F5344CB8AC3E}">
        <p14:creationId xmlns:p14="http://schemas.microsoft.com/office/powerpoint/2010/main" val="3825802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A370513E-CC6B-4688-84CD-7786F3725A67}" type="slidenum">
              <a:rPr lang="en-US" smtClean="0">
                <a:solidFill>
                  <a:srgbClr val="000000"/>
                </a:solidFill>
              </a:rPr>
              <a:pPr/>
              <a:t>66</a:t>
            </a:fld>
            <a:endParaRPr lang="en-US">
              <a:solidFill>
                <a:srgbClr val="000000"/>
              </a:solidFill>
            </a:endParaRPr>
          </a:p>
        </p:txBody>
      </p:sp>
      <p:sp>
        <p:nvSpPr>
          <p:cNvPr id="156674" name="Rectangle 2"/>
          <p:cNvSpPr>
            <a:spLocks noGrp="1" noChangeArrowheads="1"/>
          </p:cNvSpPr>
          <p:nvPr>
            <p:ph type="title"/>
          </p:nvPr>
        </p:nvSpPr>
        <p:spPr/>
        <p:txBody>
          <a:bodyPr/>
          <a:lstStyle/>
          <a:p>
            <a:r>
              <a:rPr lang="en-US" altLang="en-US"/>
              <a:t>Assemblies Enable  …</a:t>
            </a:r>
          </a:p>
        </p:txBody>
      </p:sp>
      <p:sp>
        <p:nvSpPr>
          <p:cNvPr id="156675" name="Rectangle 3"/>
          <p:cNvSpPr>
            <a:spLocks noGrp="1" noChangeArrowheads="1"/>
          </p:cNvSpPr>
          <p:nvPr>
            <p:ph type="body" idx="1"/>
          </p:nvPr>
        </p:nvSpPr>
        <p:spPr/>
        <p:txBody>
          <a:bodyPr/>
          <a:lstStyle/>
          <a:p>
            <a:r>
              <a:rPr lang="en-US" altLang="en-US" sz="2800" dirty="0"/>
              <a:t>Creating different configurations of a system</a:t>
            </a:r>
          </a:p>
          <a:p>
            <a:pPr lvl="1"/>
            <a:r>
              <a:rPr lang="en-US" altLang="en-US" sz="2400" dirty="0"/>
              <a:t>Rover mechanical model (no sensors)</a:t>
            </a:r>
          </a:p>
          <a:p>
            <a:pPr lvl="1"/>
            <a:r>
              <a:rPr lang="en-US" altLang="en-US" sz="2400" dirty="0"/>
              <a:t>Rover for locomotion (no cameras or navigation s/w)</a:t>
            </a:r>
          </a:p>
          <a:p>
            <a:pPr lvl="1"/>
            <a:r>
              <a:rPr lang="en-US" altLang="en-US" sz="2400" dirty="0"/>
              <a:t>Rover for navigation (different navigation s/w options)</a:t>
            </a:r>
          </a:p>
          <a:p>
            <a:r>
              <a:rPr lang="en-US" altLang="en-US" sz="2800" dirty="0"/>
              <a:t>Creating variants of a system</a:t>
            </a:r>
          </a:p>
          <a:p>
            <a:pPr lvl="1"/>
            <a:r>
              <a:rPr lang="en-US" altLang="en-US" sz="2400" dirty="0"/>
              <a:t>4 wheeled rover</a:t>
            </a:r>
          </a:p>
          <a:p>
            <a:pPr lvl="1"/>
            <a:r>
              <a:rPr lang="en-US" altLang="en-US" sz="2400" dirty="0"/>
              <a:t>Different steered wheel combinations</a:t>
            </a:r>
          </a:p>
          <a:p>
            <a:pPr lvl="1"/>
            <a:r>
              <a:rPr lang="en-US" altLang="en-US" sz="2400" dirty="0"/>
              <a:t>Legged rovers</a:t>
            </a:r>
          </a:p>
          <a:p>
            <a:r>
              <a:rPr lang="en-US" altLang="en-US" sz="2800" dirty="0"/>
              <a:t>Sharing assemblies across different types of systems</a:t>
            </a:r>
          </a:p>
        </p:txBody>
      </p:sp>
    </p:spTree>
    <p:extLst>
      <p:ext uri="{BB962C8B-B14F-4D97-AF65-F5344CB8AC3E}">
        <p14:creationId xmlns:p14="http://schemas.microsoft.com/office/powerpoint/2010/main" val="1798365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pPr/>
              <a:t>67</a:t>
            </a:fld>
            <a:endParaRPr lang="en-US"/>
          </a:p>
        </p:txBody>
      </p:sp>
      <p:sp>
        <p:nvSpPr>
          <p:cNvPr id="150530" name="Rectangle 2"/>
          <p:cNvSpPr>
            <a:spLocks noGrp="1" noChangeArrowheads="1"/>
          </p:cNvSpPr>
          <p:nvPr>
            <p:ph type="title"/>
          </p:nvPr>
        </p:nvSpPr>
        <p:spPr/>
        <p:txBody>
          <a:bodyPr/>
          <a:lstStyle/>
          <a:p>
            <a:r>
              <a:rPr lang="en-US" altLang="en-US" dirty="0"/>
              <a:t>What is in an Assembly Class?</a:t>
            </a:r>
          </a:p>
        </p:txBody>
      </p:sp>
      <p:sp>
        <p:nvSpPr>
          <p:cNvPr id="11" name="Content Placeholder 10"/>
          <p:cNvSpPr>
            <a:spLocks noGrp="1"/>
          </p:cNvSpPr>
          <p:nvPr>
            <p:ph type="body" idx="1"/>
          </p:nvPr>
        </p:nvSpPr>
        <p:spPr/>
        <p:txBody>
          <a:bodyPr/>
          <a:lstStyle/>
          <a:p>
            <a:r>
              <a:rPr lang="en-US" altLang="en-US"/>
              <a:t>The Assembly class (template / recipe)</a:t>
            </a:r>
          </a:p>
          <a:p>
            <a:pPr lvl="1"/>
            <a:r>
              <a:rPr lang="en-US" altLang="en-US"/>
              <a:t>Functions to create or manipulate the assembly</a:t>
            </a:r>
          </a:p>
          <a:p>
            <a:pPr lvl="1"/>
            <a:r>
              <a:rPr lang="en-US" altLang="en-US"/>
              <a:t>Functions to retrieve its internal parts (eg, models, signals, sub-assemblies it creates / owns)</a:t>
            </a:r>
          </a:p>
          <a:p>
            <a:pPr lvl="1"/>
            <a:r>
              <a:rPr lang="en-US" altLang="en-US"/>
              <a:t>Other common utility functions</a:t>
            </a:r>
          </a:p>
          <a:p>
            <a:pPr lvl="1"/>
            <a:r>
              <a:rPr lang="en-US" altLang="en-US"/>
              <a:t>Optional functions to perform custom functions specifically for this assembly</a:t>
            </a:r>
          </a:p>
          <a:p>
            <a:endParaRPr lang="en-US" altLang="en-US" dirty="0"/>
          </a:p>
        </p:txBody>
      </p:sp>
    </p:spTree>
    <p:extLst>
      <p:ext uri="{BB962C8B-B14F-4D97-AF65-F5344CB8AC3E}">
        <p14:creationId xmlns:p14="http://schemas.microsoft.com/office/powerpoint/2010/main" val="39597940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A370513E-CC6B-4688-84CD-7786F3725A67}" type="slidenum">
              <a:rPr lang="en-US" smtClean="0"/>
              <a:pPr/>
              <a:t>68</a:t>
            </a:fld>
            <a:endParaRPr lang="en-US"/>
          </a:p>
        </p:txBody>
      </p:sp>
      <p:sp>
        <p:nvSpPr>
          <p:cNvPr id="150530" name="Rectangle 2"/>
          <p:cNvSpPr>
            <a:spLocks noGrp="1" noChangeArrowheads="1"/>
          </p:cNvSpPr>
          <p:nvPr>
            <p:ph type="title"/>
          </p:nvPr>
        </p:nvSpPr>
        <p:spPr/>
        <p:txBody>
          <a:bodyPr/>
          <a:lstStyle/>
          <a:p>
            <a:r>
              <a:rPr lang="en-US" altLang="en-US" dirty="0"/>
              <a:t>What is in an Assembly Instance?</a:t>
            </a:r>
          </a:p>
        </p:txBody>
      </p:sp>
      <p:sp>
        <p:nvSpPr>
          <p:cNvPr id="150531" name="Rectangle 3"/>
          <p:cNvSpPr>
            <a:spLocks noGrp="1" noChangeArrowheads="1"/>
          </p:cNvSpPr>
          <p:nvPr>
            <p:ph type="body" idx="1"/>
          </p:nvPr>
        </p:nvSpPr>
        <p:spPr/>
        <p:txBody>
          <a:bodyPr/>
          <a:lstStyle/>
          <a:p>
            <a:r>
              <a:rPr lang="en-US" altLang="en-US" dirty="0"/>
              <a:t>Internal data/objects it creates: </a:t>
            </a:r>
          </a:p>
          <a:p>
            <a:pPr lvl="1"/>
            <a:r>
              <a:rPr lang="en-US" altLang="en-US" dirty="0"/>
              <a:t>Signals, bodies, models, and sub-Assemblies </a:t>
            </a:r>
          </a:p>
          <a:p>
            <a:r>
              <a:rPr lang="en-US" altLang="en-US" dirty="0"/>
              <a:t>Data used in its creation:</a:t>
            </a:r>
          </a:p>
          <a:p>
            <a:pPr lvl="1"/>
            <a:r>
              <a:rPr lang="en-US" altLang="en-US" b="1" dirty="0"/>
              <a:t>“</a:t>
            </a:r>
            <a:r>
              <a:rPr lang="en-US" altLang="en-US" b="1" dirty="0" err="1"/>
              <a:t>config</a:t>
            </a:r>
            <a:r>
              <a:rPr lang="en-US" altLang="en-US" b="1" dirty="0"/>
              <a:t>” </a:t>
            </a:r>
            <a:r>
              <a:rPr lang="en-US" altLang="en-US" dirty="0"/>
              <a:t>options </a:t>
            </a:r>
            <a:r>
              <a:rPr lang="en-US" altLang="en-US" sz="2400" i="1" dirty="0"/>
              <a:t>(</a:t>
            </a:r>
            <a:r>
              <a:rPr lang="en-US" altLang="en-US" sz="2400" i="1" dirty="0" err="1"/>
              <a:t>eg</a:t>
            </a:r>
            <a:r>
              <a:rPr lang="en-US" altLang="en-US" sz="2400" i="1" dirty="0"/>
              <a:t>, number of links in arm)</a:t>
            </a:r>
            <a:endParaRPr lang="en-US" altLang="en-US" i="1" dirty="0"/>
          </a:p>
          <a:p>
            <a:pPr lvl="1"/>
            <a:r>
              <a:rPr lang="en-US" altLang="en-US" b="1" dirty="0"/>
              <a:t>“context” </a:t>
            </a:r>
            <a:r>
              <a:rPr lang="en-US" altLang="en-US" dirty="0"/>
              <a:t>data used to embed the assembly in its parent / simulation</a:t>
            </a:r>
          </a:p>
          <a:p>
            <a:pPr lvl="1"/>
            <a:r>
              <a:rPr lang="en-US" altLang="en-US" b="1" dirty="0"/>
              <a:t>“</a:t>
            </a:r>
            <a:r>
              <a:rPr lang="en-US" altLang="en-US" b="1" dirty="0" err="1"/>
              <a:t>params</a:t>
            </a:r>
            <a:r>
              <a:rPr lang="en-US" altLang="en-US" b="1" dirty="0"/>
              <a:t>” </a:t>
            </a:r>
            <a:r>
              <a:rPr lang="en-US" altLang="en-US" dirty="0"/>
              <a:t>data for properties for its models/sub-</a:t>
            </a:r>
            <a:r>
              <a:rPr lang="en-US" altLang="en-US" dirty="0" err="1"/>
              <a:t>asms</a:t>
            </a:r>
            <a:endParaRPr lang="en-US" altLang="en-US" dirty="0"/>
          </a:p>
        </p:txBody>
      </p:sp>
    </p:spTree>
    <p:extLst>
      <p:ext uri="{BB962C8B-B14F-4D97-AF65-F5344CB8AC3E}">
        <p14:creationId xmlns:p14="http://schemas.microsoft.com/office/powerpoint/2010/main" val="954578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A370513E-CC6B-4688-84CD-7786F3725A67}" type="slidenum">
              <a:rPr lang="en-US" smtClean="0"/>
              <a:pPr/>
              <a:t>69</a:t>
            </a:fld>
            <a:endParaRPr lang="en-US"/>
          </a:p>
        </p:txBody>
      </p:sp>
      <p:sp>
        <p:nvSpPr>
          <p:cNvPr id="2" name="Title 1"/>
          <p:cNvSpPr>
            <a:spLocks noGrp="1"/>
          </p:cNvSpPr>
          <p:nvPr>
            <p:ph type="title"/>
          </p:nvPr>
        </p:nvSpPr>
        <p:spPr/>
        <p:txBody>
          <a:bodyPr/>
          <a:lstStyle/>
          <a:p>
            <a:r>
              <a:rPr lang="en-US" dirty="0"/>
              <a:t> DARTS/</a:t>
            </a:r>
            <a:r>
              <a:rPr lang="en-US" dirty="0" err="1"/>
              <a:t>Dshell</a:t>
            </a:r>
            <a:r>
              <a:rPr lang="en-US" dirty="0"/>
              <a:t> Software Highlights</a:t>
            </a:r>
          </a:p>
        </p:txBody>
      </p:sp>
      <p:sp>
        <p:nvSpPr>
          <p:cNvPr id="3" name="Content Placeholder 2"/>
          <p:cNvSpPr>
            <a:spLocks noGrp="1"/>
          </p:cNvSpPr>
          <p:nvPr>
            <p:ph type="body" idx="1"/>
          </p:nvPr>
        </p:nvSpPr>
        <p:spPr/>
        <p:txBody>
          <a:bodyPr>
            <a:normAutofit fontScale="92500" lnSpcReduction="10000"/>
          </a:bodyPr>
          <a:lstStyle/>
          <a:p>
            <a:r>
              <a:rPr lang="en-US" sz="2800" dirty="0"/>
              <a:t>The DARTS/</a:t>
            </a:r>
            <a:r>
              <a:rPr lang="en-US" sz="2800" dirty="0" err="1"/>
              <a:t>Dshell</a:t>
            </a:r>
            <a:r>
              <a:rPr lang="en-US" sz="2800" dirty="0"/>
              <a:t> software is a toolkit for high-performance engineering simulations for aerospace, robotics etc. applications featuring:</a:t>
            </a:r>
          </a:p>
          <a:p>
            <a:pPr lvl="1"/>
            <a:r>
              <a:rPr lang="en-US" sz="2400" dirty="0"/>
              <a:t>Comprehensive for aerospace/robotics applications</a:t>
            </a:r>
          </a:p>
          <a:p>
            <a:pPr lvl="1"/>
            <a:r>
              <a:rPr lang="en-US" sz="2400" dirty="0"/>
              <a:t>Mature, industrial strength</a:t>
            </a:r>
          </a:p>
          <a:p>
            <a:pPr lvl="1"/>
            <a:r>
              <a:rPr lang="en-US" sz="2400" dirty="0"/>
              <a:t>Multi-mission architecture</a:t>
            </a:r>
          </a:p>
          <a:p>
            <a:pPr lvl="1"/>
            <a:r>
              <a:rPr lang="en-US" sz="2400" dirty="0"/>
              <a:t>State-of-the-art dynamics</a:t>
            </a:r>
          </a:p>
          <a:p>
            <a:pPr lvl="1"/>
            <a:r>
              <a:rPr lang="en-US" sz="2400" dirty="0"/>
              <a:t>Tailorable and scalable API</a:t>
            </a:r>
          </a:p>
          <a:p>
            <a:pPr lvl="1"/>
            <a:r>
              <a:rPr lang="en-US" sz="2400" dirty="0"/>
              <a:t>Fast and real-time</a:t>
            </a:r>
          </a:p>
          <a:p>
            <a:pPr lvl="1"/>
            <a:r>
              <a:rPr lang="en-US" sz="2400" dirty="0"/>
              <a:t>Batteries included</a:t>
            </a:r>
          </a:p>
          <a:p>
            <a:pPr lvl="1"/>
            <a:r>
              <a:rPr lang="en-US" sz="2400" dirty="0"/>
              <a:t>Modern software design</a:t>
            </a:r>
          </a:p>
          <a:p>
            <a:pPr lvl="1"/>
            <a:r>
              <a:rPr lang="en-US" sz="2400" dirty="0"/>
              <a:t>Evolving capabilities</a:t>
            </a:r>
            <a:endParaRPr lang="en-US" dirty="0"/>
          </a:p>
          <a:p>
            <a:endParaRPr lang="en-US" sz="2800" dirty="0"/>
          </a:p>
          <a:p>
            <a:endParaRPr lang="en-US" dirty="0"/>
          </a:p>
        </p:txBody>
      </p:sp>
    </p:spTree>
    <p:extLst>
      <p:ext uri="{BB962C8B-B14F-4D97-AF65-F5344CB8AC3E}">
        <p14:creationId xmlns:p14="http://schemas.microsoft.com/office/powerpoint/2010/main" val="25934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idx="12"/>
          </p:nvPr>
        </p:nvSpPr>
        <p:spPr/>
        <p:txBody>
          <a:bodyPr/>
          <a:lstStyle/>
          <a:p>
            <a:fld id="{A370513E-CC6B-4688-84CD-7786F3725A67}" type="slidenum">
              <a:rPr lang="en-US" smtClean="0">
                <a:solidFill>
                  <a:srgbClr val="000000"/>
                </a:solidFill>
              </a:rPr>
              <a:pPr/>
              <a:t>7</a:t>
            </a:fld>
            <a:endParaRPr lang="en-US">
              <a:solidFill>
                <a:srgbClr val="000000"/>
              </a:solidFill>
            </a:endParaRPr>
          </a:p>
        </p:txBody>
      </p:sp>
      <p:sp>
        <p:nvSpPr>
          <p:cNvPr id="2" name="Title 1"/>
          <p:cNvSpPr>
            <a:spLocks noGrp="1"/>
          </p:cNvSpPr>
          <p:nvPr>
            <p:ph type="title"/>
          </p:nvPr>
        </p:nvSpPr>
        <p:spPr/>
        <p:txBody>
          <a:bodyPr>
            <a:normAutofit/>
          </a:bodyPr>
          <a:lstStyle/>
          <a:p>
            <a:r>
              <a:rPr lang="en-US" dirty="0" err="1"/>
              <a:t>Dshell</a:t>
            </a:r>
            <a:r>
              <a:rPr lang="en-US" dirty="0"/>
              <a:t> Simulations</a:t>
            </a:r>
          </a:p>
        </p:txBody>
      </p:sp>
      <p:sp>
        <p:nvSpPr>
          <p:cNvPr id="4" name="Rounded Rectangle 3"/>
          <p:cNvSpPr/>
          <p:nvPr/>
        </p:nvSpPr>
        <p:spPr bwMode="auto">
          <a:xfrm>
            <a:off x="2133600" y="1219200"/>
            <a:ext cx="8001000" cy="5334000"/>
          </a:xfrm>
          <a:prstGeom prst="roundRect">
            <a:avLst>
              <a:gd name="adj" fmla="val 6328"/>
            </a:avLst>
          </a:prstGeom>
          <a:solidFill>
            <a:srgbClr val="CCE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l"/>
            <a:r>
              <a:rPr lang="en-US" sz="2400" b="1" dirty="0"/>
              <a:t>Simulations CONTAIN:</a:t>
            </a:r>
          </a:p>
          <a:p>
            <a:pPr marL="342900" indent="-342900">
              <a:buFont typeface="Arial" panose="020B0604020202020204" pitchFamily="34" charset="0"/>
              <a:buChar char="•"/>
            </a:pPr>
            <a:r>
              <a:rPr lang="en-US" sz="2400" dirty="0"/>
              <a:t>Vehicle model(s)</a:t>
            </a:r>
          </a:p>
          <a:p>
            <a:pPr marL="800100" lvl="1" indent="-342900">
              <a:buFont typeface="Arial" panose="020B0604020202020204" pitchFamily="34" charset="0"/>
              <a:buChar char="•"/>
            </a:pPr>
            <a:r>
              <a:rPr lang="en-US" sz="2400" dirty="0"/>
              <a:t>Multibody system, frames, graphics</a:t>
            </a:r>
          </a:p>
          <a:p>
            <a:pPr marL="800100" lvl="1" indent="-342900">
              <a:buFont typeface="Arial" panose="020B0604020202020204" pitchFamily="34" charset="0"/>
              <a:buChar char="•"/>
            </a:pPr>
            <a:r>
              <a:rPr lang="en-US" sz="2400" dirty="0"/>
              <a:t>Device models, data flows</a:t>
            </a:r>
          </a:p>
          <a:p>
            <a:pPr marL="800100" lvl="1" indent="-342900">
              <a:buFont typeface="Arial" panose="020B0604020202020204" pitchFamily="34" charset="0"/>
              <a:buChar char="•"/>
            </a:pPr>
            <a:r>
              <a:rPr lang="en-US" sz="2400" dirty="0"/>
              <a:t>Assemblies for sub-systems</a:t>
            </a:r>
          </a:p>
          <a:p>
            <a:pPr marL="800100" lvl="1" indent="-342900">
              <a:buFont typeface="Arial" panose="020B0604020202020204" pitchFamily="34" charset="0"/>
              <a:buChar char="•"/>
            </a:pPr>
            <a:r>
              <a:rPr lang="en-US" sz="2400" dirty="0"/>
              <a:t>“Black board” for data access (</a:t>
            </a:r>
            <a:r>
              <a:rPr lang="en-US" sz="2400" dirty="0" err="1"/>
              <a:t>DVar</a:t>
            </a:r>
            <a:r>
              <a:rPr lang="en-US" sz="2400" dirty="0"/>
              <a:t>)</a:t>
            </a:r>
          </a:p>
          <a:p>
            <a:pPr marL="342900" indent="-342900">
              <a:buFont typeface="Arial" panose="020B0604020202020204" pitchFamily="34" charset="0"/>
              <a:buChar char="•"/>
            </a:pPr>
            <a:r>
              <a:rPr lang="en-US" sz="2400" dirty="0"/>
              <a:t>Sequencing/state machine (FSM)</a:t>
            </a:r>
          </a:p>
          <a:p>
            <a:pPr marL="342900" indent="-342900">
              <a:buFont typeface="Arial" panose="020B0604020202020204" pitchFamily="34" charset="0"/>
              <a:buChar char="•"/>
            </a:pPr>
            <a:r>
              <a:rPr lang="en-US" sz="2400" dirty="0"/>
              <a:t>Event manager </a:t>
            </a:r>
          </a:p>
          <a:p>
            <a:pPr marL="342900" indent="-342900">
              <a:buFont typeface="Arial" panose="020B0604020202020204" pitchFamily="34" charset="0"/>
              <a:buChar char="•"/>
            </a:pPr>
            <a:r>
              <a:rPr lang="en-US" sz="2400" dirty="0"/>
              <a:t>Integrator</a:t>
            </a:r>
          </a:p>
          <a:p>
            <a:pPr marL="342900" indent="-342900">
              <a:buFont typeface="Arial" panose="020B0604020202020204" pitchFamily="34" charset="0"/>
              <a:buChar char="•"/>
            </a:pPr>
            <a:endParaRPr lang="en-US" sz="2400" dirty="0"/>
          </a:p>
          <a:p>
            <a:pPr algn="l"/>
            <a:r>
              <a:rPr lang="en-US" sz="2400" b="1" dirty="0"/>
              <a:t>Simulations DO:</a:t>
            </a:r>
          </a:p>
          <a:p>
            <a:pPr marL="342900" indent="-342900">
              <a:buFont typeface="Arial" panose="020B0604020202020204" pitchFamily="34" charset="0"/>
              <a:buChar char="•"/>
            </a:pPr>
            <a:r>
              <a:rPr lang="en-US" sz="2400" dirty="0"/>
              <a:t>Time stepping (integration)</a:t>
            </a:r>
          </a:p>
          <a:p>
            <a:pPr marL="342900" indent="-342900">
              <a:buFont typeface="Arial" panose="020B0604020202020204" pitchFamily="34" charset="0"/>
              <a:buChar char="•"/>
            </a:pPr>
            <a:r>
              <a:rPr lang="en-US" sz="2400" dirty="0"/>
              <a:t>Handles events, FSM, logging</a:t>
            </a:r>
          </a:p>
          <a:p>
            <a:pPr marL="342900" indent="-342900">
              <a:buFont typeface="Arial" panose="020B0604020202020204" pitchFamily="34" charset="0"/>
              <a:buChar char="•"/>
            </a:pPr>
            <a:r>
              <a:rPr lang="en-US" sz="2400" dirty="0"/>
              <a:t>Introspection support (</a:t>
            </a:r>
            <a:r>
              <a:rPr lang="en-US" sz="2400" dirty="0" err="1"/>
              <a:t>DVars</a:t>
            </a:r>
            <a:r>
              <a:rPr lang="en-US" sz="2400" dirty="0"/>
              <a:t>, </a:t>
            </a:r>
            <a:r>
              <a:rPr lang="en-US" sz="2400" dirty="0" err="1"/>
              <a:t>gui</a:t>
            </a:r>
            <a:r>
              <a:rPr lang="en-US" sz="2400" dirty="0"/>
              <a:t>)</a:t>
            </a:r>
          </a:p>
          <a:p>
            <a:pPr algn="l"/>
            <a:endParaRPr lang="en-US" dirty="0"/>
          </a:p>
          <a:p>
            <a:pPr algn="l"/>
            <a:endParaRPr lang="en-US" dirty="0"/>
          </a:p>
        </p:txBody>
      </p:sp>
      <p:grpSp>
        <p:nvGrpSpPr>
          <p:cNvPr id="5" name="Group 48"/>
          <p:cNvGrpSpPr>
            <a:grpSpLocks/>
          </p:cNvGrpSpPr>
          <p:nvPr/>
        </p:nvGrpSpPr>
        <p:grpSpPr bwMode="auto">
          <a:xfrm>
            <a:off x="7933123" y="3942029"/>
            <a:ext cx="967051" cy="787881"/>
            <a:chOff x="720" y="2440"/>
            <a:chExt cx="576" cy="536"/>
          </a:xfrm>
        </p:grpSpPr>
        <p:sp>
          <p:nvSpPr>
            <p:cNvPr id="6" name="Oval 49"/>
            <p:cNvSpPr>
              <a:spLocks noChangeArrowheads="1"/>
            </p:cNvSpPr>
            <p:nvPr/>
          </p:nvSpPr>
          <p:spPr bwMode="auto">
            <a:xfrm>
              <a:off x="834" y="2475"/>
              <a:ext cx="96" cy="96"/>
            </a:xfrm>
            <a:prstGeom prst="ellipse">
              <a:avLst/>
            </a:prstGeom>
            <a:solidFill>
              <a:schemeClr val="accent2"/>
            </a:solidFill>
            <a:ln w="9525">
              <a:solidFill>
                <a:schemeClr val="tx1"/>
              </a:solidFill>
              <a:round/>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7" name="Oval 50"/>
            <p:cNvSpPr>
              <a:spLocks noChangeArrowheads="1"/>
            </p:cNvSpPr>
            <p:nvPr/>
          </p:nvSpPr>
          <p:spPr bwMode="auto">
            <a:xfrm>
              <a:off x="1056" y="2544"/>
              <a:ext cx="96" cy="96"/>
            </a:xfrm>
            <a:prstGeom prst="ellipse">
              <a:avLst/>
            </a:prstGeom>
            <a:solidFill>
              <a:schemeClr val="accent2"/>
            </a:solidFill>
            <a:ln w="9525">
              <a:solidFill>
                <a:schemeClr val="tx1"/>
              </a:solidFill>
              <a:round/>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8" name="Oval 51"/>
            <p:cNvSpPr>
              <a:spLocks noChangeArrowheads="1"/>
            </p:cNvSpPr>
            <p:nvPr/>
          </p:nvSpPr>
          <p:spPr bwMode="auto">
            <a:xfrm>
              <a:off x="1104" y="2640"/>
              <a:ext cx="96" cy="96"/>
            </a:xfrm>
            <a:prstGeom prst="ellipse">
              <a:avLst/>
            </a:prstGeom>
            <a:solidFill>
              <a:schemeClr val="accent2"/>
            </a:solidFill>
            <a:ln w="9525">
              <a:solidFill>
                <a:schemeClr val="tx1"/>
              </a:solidFill>
              <a:round/>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9" name="Oval 52"/>
            <p:cNvSpPr>
              <a:spLocks noChangeArrowheads="1"/>
            </p:cNvSpPr>
            <p:nvPr/>
          </p:nvSpPr>
          <p:spPr bwMode="auto">
            <a:xfrm>
              <a:off x="816" y="2784"/>
              <a:ext cx="96" cy="96"/>
            </a:xfrm>
            <a:prstGeom prst="ellipse">
              <a:avLst/>
            </a:prstGeom>
            <a:solidFill>
              <a:schemeClr val="accent2"/>
            </a:solidFill>
            <a:ln w="9525">
              <a:solidFill>
                <a:schemeClr val="tx1"/>
              </a:solidFill>
              <a:round/>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10" name="Oval 53"/>
            <p:cNvSpPr>
              <a:spLocks noChangeArrowheads="1"/>
            </p:cNvSpPr>
            <p:nvPr/>
          </p:nvSpPr>
          <p:spPr bwMode="auto">
            <a:xfrm>
              <a:off x="960" y="2880"/>
              <a:ext cx="96" cy="96"/>
            </a:xfrm>
            <a:prstGeom prst="ellipse">
              <a:avLst/>
            </a:prstGeom>
            <a:solidFill>
              <a:schemeClr val="accent2"/>
            </a:solidFill>
            <a:ln w="9525">
              <a:solidFill>
                <a:schemeClr val="tx1"/>
              </a:solidFill>
              <a:round/>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11" name="Freeform 54"/>
            <p:cNvSpPr>
              <a:spLocks/>
            </p:cNvSpPr>
            <p:nvPr/>
          </p:nvSpPr>
          <p:spPr bwMode="auto">
            <a:xfrm>
              <a:off x="912" y="2440"/>
              <a:ext cx="192" cy="104"/>
            </a:xfrm>
            <a:custGeom>
              <a:avLst/>
              <a:gdLst>
                <a:gd name="T0" fmla="*/ 0 w 192"/>
                <a:gd name="T1" fmla="*/ 56 h 104"/>
                <a:gd name="T2" fmla="*/ 144 w 192"/>
                <a:gd name="T3" fmla="*/ 8 h 104"/>
                <a:gd name="T4" fmla="*/ 192 w 192"/>
                <a:gd name="T5" fmla="*/ 104 h 104"/>
                <a:gd name="T6" fmla="*/ 0 60000 65536"/>
                <a:gd name="T7" fmla="*/ 0 60000 65536"/>
                <a:gd name="T8" fmla="*/ 0 60000 65536"/>
                <a:gd name="T9" fmla="*/ 0 w 192"/>
                <a:gd name="T10" fmla="*/ 0 h 104"/>
                <a:gd name="T11" fmla="*/ 192 w 192"/>
                <a:gd name="T12" fmla="*/ 104 h 104"/>
              </a:gdLst>
              <a:ahLst/>
              <a:cxnLst>
                <a:cxn ang="T6">
                  <a:pos x="T0" y="T1"/>
                </a:cxn>
                <a:cxn ang="T7">
                  <a:pos x="T2" y="T3"/>
                </a:cxn>
                <a:cxn ang="T8">
                  <a:pos x="T4" y="T5"/>
                </a:cxn>
              </a:cxnLst>
              <a:rect l="T9" t="T10" r="T11" b="T12"/>
              <a:pathLst>
                <a:path w="192" h="104">
                  <a:moveTo>
                    <a:pt x="0" y="56"/>
                  </a:moveTo>
                  <a:cubicBezTo>
                    <a:pt x="56" y="28"/>
                    <a:pt x="112" y="0"/>
                    <a:pt x="144" y="8"/>
                  </a:cubicBezTo>
                  <a:cubicBezTo>
                    <a:pt x="176" y="16"/>
                    <a:pt x="184" y="60"/>
                    <a:pt x="192" y="104"/>
                  </a:cubicBezTo>
                </a:path>
              </a:pathLst>
            </a:custGeom>
            <a:noFill/>
            <a:ln w="9525">
              <a:solidFill>
                <a:schemeClr val="tx1"/>
              </a:solidFill>
              <a:round/>
              <a:headEnd/>
              <a:tailEnd type="arrow" w="sm" len="med"/>
            </a:ln>
          </p:spPr>
          <p:txBody>
            <a:bodyPr/>
            <a:lstStyle/>
            <a:p>
              <a:pPr algn="ctr"/>
              <a:endParaRPr lang="en-US" sz="1050">
                <a:latin typeface="Arial" panose="020B0604020202020204" pitchFamily="34" charset="0"/>
                <a:cs typeface="Arial" panose="020B0604020202020204" pitchFamily="34" charset="0"/>
              </a:endParaRPr>
            </a:p>
          </p:txBody>
        </p:sp>
        <p:sp>
          <p:nvSpPr>
            <p:cNvPr id="12" name="Freeform 55"/>
            <p:cNvSpPr>
              <a:spLocks/>
            </p:cNvSpPr>
            <p:nvPr/>
          </p:nvSpPr>
          <p:spPr bwMode="auto">
            <a:xfrm>
              <a:off x="720" y="2544"/>
              <a:ext cx="144" cy="240"/>
            </a:xfrm>
            <a:custGeom>
              <a:avLst/>
              <a:gdLst>
                <a:gd name="T0" fmla="*/ 1 w 200"/>
                <a:gd name="T1" fmla="*/ 0 h 336"/>
                <a:gd name="T2" fmla="*/ 1 w 200"/>
                <a:gd name="T3" fmla="*/ 1 h 336"/>
                <a:gd name="T4" fmla="*/ 1 w 200"/>
                <a:gd name="T5" fmla="*/ 2 h 336"/>
                <a:gd name="T6" fmla="*/ 0 60000 65536"/>
                <a:gd name="T7" fmla="*/ 0 60000 65536"/>
                <a:gd name="T8" fmla="*/ 0 60000 65536"/>
                <a:gd name="T9" fmla="*/ 0 w 200"/>
                <a:gd name="T10" fmla="*/ 0 h 336"/>
                <a:gd name="T11" fmla="*/ 200 w 200"/>
                <a:gd name="T12" fmla="*/ 336 h 336"/>
              </a:gdLst>
              <a:ahLst/>
              <a:cxnLst>
                <a:cxn ang="T6">
                  <a:pos x="T0" y="T1"/>
                </a:cxn>
                <a:cxn ang="T7">
                  <a:pos x="T2" y="T3"/>
                </a:cxn>
                <a:cxn ang="T8">
                  <a:pos x="T4" y="T5"/>
                </a:cxn>
              </a:cxnLst>
              <a:rect l="T9" t="T10" r="T11" b="T12"/>
              <a:pathLst>
                <a:path w="200" h="336">
                  <a:moveTo>
                    <a:pt x="200" y="0"/>
                  </a:moveTo>
                  <a:cubicBezTo>
                    <a:pt x="108" y="68"/>
                    <a:pt x="16" y="136"/>
                    <a:pt x="8" y="192"/>
                  </a:cubicBezTo>
                  <a:cubicBezTo>
                    <a:pt x="0" y="248"/>
                    <a:pt x="76" y="292"/>
                    <a:pt x="152" y="336"/>
                  </a:cubicBezTo>
                </a:path>
              </a:pathLst>
            </a:custGeom>
            <a:noFill/>
            <a:ln w="9525">
              <a:solidFill>
                <a:schemeClr val="tx1"/>
              </a:solidFill>
              <a:round/>
              <a:headEnd/>
              <a:tailEnd type="arrow" w="sm" len="med"/>
            </a:ln>
          </p:spPr>
          <p:txBody>
            <a:bodyPr/>
            <a:lstStyle/>
            <a:p>
              <a:pPr algn="ctr"/>
              <a:endParaRPr lang="en-US" sz="1050">
                <a:latin typeface="Arial" panose="020B0604020202020204" pitchFamily="34" charset="0"/>
                <a:cs typeface="Arial" panose="020B0604020202020204" pitchFamily="34" charset="0"/>
              </a:endParaRPr>
            </a:p>
          </p:txBody>
        </p:sp>
        <p:sp>
          <p:nvSpPr>
            <p:cNvPr id="13" name="Freeform 56"/>
            <p:cNvSpPr>
              <a:spLocks/>
            </p:cNvSpPr>
            <p:nvPr/>
          </p:nvSpPr>
          <p:spPr bwMode="auto">
            <a:xfrm>
              <a:off x="1120" y="2448"/>
              <a:ext cx="176" cy="144"/>
            </a:xfrm>
            <a:custGeom>
              <a:avLst/>
              <a:gdLst>
                <a:gd name="T0" fmla="*/ 1 w 272"/>
                <a:gd name="T1" fmla="*/ 96 h 144"/>
                <a:gd name="T2" fmla="*/ 1 w 272"/>
                <a:gd name="T3" fmla="*/ 0 h 144"/>
                <a:gd name="T4" fmla="*/ 1 w 272"/>
                <a:gd name="T5" fmla="*/ 96 h 144"/>
                <a:gd name="T6" fmla="*/ 0 w 272"/>
                <a:gd name="T7" fmla="*/ 144 h 144"/>
                <a:gd name="T8" fmla="*/ 0 60000 65536"/>
                <a:gd name="T9" fmla="*/ 0 60000 65536"/>
                <a:gd name="T10" fmla="*/ 0 60000 65536"/>
                <a:gd name="T11" fmla="*/ 0 60000 65536"/>
                <a:gd name="T12" fmla="*/ 0 w 272"/>
                <a:gd name="T13" fmla="*/ 0 h 144"/>
                <a:gd name="T14" fmla="*/ 272 w 272"/>
                <a:gd name="T15" fmla="*/ 144 h 144"/>
              </a:gdLst>
              <a:ahLst/>
              <a:cxnLst>
                <a:cxn ang="T8">
                  <a:pos x="T0" y="T1"/>
                </a:cxn>
                <a:cxn ang="T9">
                  <a:pos x="T2" y="T3"/>
                </a:cxn>
                <a:cxn ang="T10">
                  <a:pos x="T4" y="T5"/>
                </a:cxn>
                <a:cxn ang="T11">
                  <a:pos x="T6" y="T7"/>
                </a:cxn>
              </a:cxnLst>
              <a:rect l="T12" t="T13" r="T14" b="T15"/>
              <a:pathLst>
                <a:path w="272" h="144">
                  <a:moveTo>
                    <a:pt x="48" y="96"/>
                  </a:moveTo>
                  <a:cubicBezTo>
                    <a:pt x="104" y="48"/>
                    <a:pt x="160" y="0"/>
                    <a:pt x="192" y="0"/>
                  </a:cubicBezTo>
                  <a:cubicBezTo>
                    <a:pt x="224" y="0"/>
                    <a:pt x="272" y="72"/>
                    <a:pt x="240" y="96"/>
                  </a:cubicBezTo>
                  <a:cubicBezTo>
                    <a:pt x="208" y="120"/>
                    <a:pt x="104" y="132"/>
                    <a:pt x="0" y="144"/>
                  </a:cubicBezTo>
                </a:path>
              </a:pathLst>
            </a:custGeom>
            <a:noFill/>
            <a:ln w="9525">
              <a:solidFill>
                <a:schemeClr val="tx1"/>
              </a:solidFill>
              <a:round/>
              <a:headEnd/>
              <a:tailEnd type="arrow" w="sm" len="med"/>
            </a:ln>
          </p:spPr>
          <p:txBody>
            <a:bodyPr/>
            <a:lstStyle/>
            <a:p>
              <a:pPr algn="ctr"/>
              <a:endParaRPr lang="en-US" sz="1050">
                <a:latin typeface="Arial" panose="020B0604020202020204" pitchFamily="34" charset="0"/>
                <a:cs typeface="Arial" panose="020B0604020202020204" pitchFamily="34" charset="0"/>
              </a:endParaRPr>
            </a:p>
          </p:txBody>
        </p:sp>
        <p:sp>
          <p:nvSpPr>
            <p:cNvPr id="14" name="Freeform 57"/>
            <p:cNvSpPr>
              <a:spLocks/>
            </p:cNvSpPr>
            <p:nvPr/>
          </p:nvSpPr>
          <p:spPr bwMode="auto">
            <a:xfrm>
              <a:off x="992" y="2640"/>
              <a:ext cx="160" cy="112"/>
            </a:xfrm>
            <a:custGeom>
              <a:avLst/>
              <a:gdLst>
                <a:gd name="T0" fmla="*/ 64 w 160"/>
                <a:gd name="T1" fmla="*/ 0 h 112"/>
                <a:gd name="T2" fmla="*/ 16 w 160"/>
                <a:gd name="T3" fmla="*/ 96 h 112"/>
                <a:gd name="T4" fmla="*/ 160 w 160"/>
                <a:gd name="T5" fmla="*/ 96 h 112"/>
                <a:gd name="T6" fmla="*/ 0 60000 65536"/>
                <a:gd name="T7" fmla="*/ 0 60000 65536"/>
                <a:gd name="T8" fmla="*/ 0 60000 65536"/>
                <a:gd name="T9" fmla="*/ 0 w 160"/>
                <a:gd name="T10" fmla="*/ 0 h 112"/>
                <a:gd name="T11" fmla="*/ 160 w 160"/>
                <a:gd name="T12" fmla="*/ 112 h 112"/>
              </a:gdLst>
              <a:ahLst/>
              <a:cxnLst>
                <a:cxn ang="T6">
                  <a:pos x="T0" y="T1"/>
                </a:cxn>
                <a:cxn ang="T7">
                  <a:pos x="T2" y="T3"/>
                </a:cxn>
                <a:cxn ang="T8">
                  <a:pos x="T4" y="T5"/>
                </a:cxn>
              </a:cxnLst>
              <a:rect l="T9" t="T10" r="T11" b="T12"/>
              <a:pathLst>
                <a:path w="160" h="112">
                  <a:moveTo>
                    <a:pt x="64" y="0"/>
                  </a:moveTo>
                  <a:cubicBezTo>
                    <a:pt x="32" y="40"/>
                    <a:pt x="0" y="80"/>
                    <a:pt x="16" y="96"/>
                  </a:cubicBezTo>
                  <a:cubicBezTo>
                    <a:pt x="32" y="112"/>
                    <a:pt x="136" y="96"/>
                    <a:pt x="160" y="96"/>
                  </a:cubicBezTo>
                </a:path>
              </a:pathLst>
            </a:custGeom>
            <a:noFill/>
            <a:ln w="9525">
              <a:solidFill>
                <a:schemeClr val="tx1"/>
              </a:solidFill>
              <a:round/>
              <a:headEnd/>
              <a:tailEnd type="arrow" w="sm" len="med"/>
            </a:ln>
          </p:spPr>
          <p:txBody>
            <a:bodyPr/>
            <a:lstStyle/>
            <a:p>
              <a:pPr algn="ctr"/>
              <a:endParaRPr lang="en-US" sz="1050">
                <a:latin typeface="Arial" panose="020B0604020202020204" pitchFamily="34" charset="0"/>
                <a:cs typeface="Arial" panose="020B0604020202020204" pitchFamily="34" charset="0"/>
              </a:endParaRPr>
            </a:p>
          </p:txBody>
        </p:sp>
        <p:sp>
          <p:nvSpPr>
            <p:cNvPr id="15" name="Freeform 58"/>
            <p:cNvSpPr>
              <a:spLocks/>
            </p:cNvSpPr>
            <p:nvPr/>
          </p:nvSpPr>
          <p:spPr bwMode="auto">
            <a:xfrm>
              <a:off x="1056" y="2736"/>
              <a:ext cx="112" cy="144"/>
            </a:xfrm>
            <a:custGeom>
              <a:avLst/>
              <a:gdLst>
                <a:gd name="T0" fmla="*/ 96 w 112"/>
                <a:gd name="T1" fmla="*/ 0 h 144"/>
                <a:gd name="T2" fmla="*/ 96 w 112"/>
                <a:gd name="T3" fmla="*/ 96 h 144"/>
                <a:gd name="T4" fmla="*/ 0 w 112"/>
                <a:gd name="T5" fmla="*/ 144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96" y="0"/>
                  </a:moveTo>
                  <a:cubicBezTo>
                    <a:pt x="104" y="36"/>
                    <a:pt x="112" y="72"/>
                    <a:pt x="96" y="96"/>
                  </a:cubicBezTo>
                  <a:cubicBezTo>
                    <a:pt x="80" y="120"/>
                    <a:pt x="40" y="132"/>
                    <a:pt x="0" y="144"/>
                  </a:cubicBezTo>
                </a:path>
              </a:pathLst>
            </a:custGeom>
            <a:noFill/>
            <a:ln w="9525">
              <a:solidFill>
                <a:schemeClr val="tx1"/>
              </a:solidFill>
              <a:round/>
              <a:headEnd/>
              <a:tailEnd type="arrow" w="sm" len="med"/>
            </a:ln>
          </p:spPr>
          <p:txBody>
            <a:bodyPr/>
            <a:lstStyle/>
            <a:p>
              <a:pPr algn="ctr"/>
              <a:endParaRPr lang="en-US" sz="1050">
                <a:latin typeface="Arial" panose="020B0604020202020204" pitchFamily="34" charset="0"/>
                <a:cs typeface="Arial" panose="020B0604020202020204" pitchFamily="34" charset="0"/>
              </a:endParaRPr>
            </a:p>
          </p:txBody>
        </p:sp>
      </p:grpSp>
      <p:grpSp>
        <p:nvGrpSpPr>
          <p:cNvPr id="16" name="Group 59"/>
          <p:cNvGrpSpPr>
            <a:grpSpLocks/>
          </p:cNvGrpSpPr>
          <p:nvPr/>
        </p:nvGrpSpPr>
        <p:grpSpPr bwMode="auto">
          <a:xfrm>
            <a:off x="8505117" y="5283558"/>
            <a:ext cx="848992" cy="739505"/>
            <a:chOff x="4827" y="2448"/>
            <a:chExt cx="528" cy="384"/>
          </a:xfrm>
        </p:grpSpPr>
        <p:sp>
          <p:nvSpPr>
            <p:cNvPr id="17" name="Rectangle 60"/>
            <p:cNvSpPr>
              <a:spLocks noChangeArrowheads="1"/>
            </p:cNvSpPr>
            <p:nvPr/>
          </p:nvSpPr>
          <p:spPr bwMode="auto">
            <a:xfrm>
              <a:off x="4827" y="2448"/>
              <a:ext cx="528" cy="384"/>
            </a:xfrm>
            <a:prstGeom prst="rect">
              <a:avLst/>
            </a:prstGeom>
            <a:solidFill>
              <a:srgbClr val="F8F8F8"/>
            </a:solidFill>
            <a:ln w="9525">
              <a:no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18" name="Line 61"/>
            <p:cNvSpPr>
              <a:spLocks noChangeShapeType="1"/>
            </p:cNvSpPr>
            <p:nvPr/>
          </p:nvSpPr>
          <p:spPr bwMode="auto">
            <a:xfrm>
              <a:off x="4896" y="2505"/>
              <a:ext cx="0" cy="240"/>
            </a:xfrm>
            <a:prstGeom prst="line">
              <a:avLst/>
            </a:prstGeom>
            <a:noFill/>
            <a:ln w="9525">
              <a:solidFill>
                <a:schemeClr val="tx1"/>
              </a:solidFill>
              <a:round/>
              <a:headEnd/>
              <a:tailEnd/>
            </a:ln>
          </p:spPr>
          <p:txBody>
            <a:bodyPr/>
            <a:lstStyle/>
            <a:p>
              <a:pPr algn="ctr"/>
              <a:endParaRPr lang="en-US" sz="1050">
                <a:latin typeface="Arial" panose="020B0604020202020204" pitchFamily="34" charset="0"/>
                <a:cs typeface="Arial" panose="020B0604020202020204" pitchFamily="34" charset="0"/>
              </a:endParaRPr>
            </a:p>
          </p:txBody>
        </p:sp>
        <p:sp>
          <p:nvSpPr>
            <p:cNvPr id="19" name="Line 62"/>
            <p:cNvSpPr>
              <a:spLocks noChangeShapeType="1"/>
            </p:cNvSpPr>
            <p:nvPr/>
          </p:nvSpPr>
          <p:spPr bwMode="auto">
            <a:xfrm>
              <a:off x="4896" y="2745"/>
              <a:ext cx="336" cy="0"/>
            </a:xfrm>
            <a:prstGeom prst="line">
              <a:avLst/>
            </a:prstGeom>
            <a:noFill/>
            <a:ln w="9525">
              <a:solidFill>
                <a:schemeClr val="tx1"/>
              </a:solidFill>
              <a:round/>
              <a:headEnd/>
              <a:tailEnd/>
            </a:ln>
          </p:spPr>
          <p:txBody>
            <a:bodyPr/>
            <a:lstStyle/>
            <a:p>
              <a:pPr algn="ctr"/>
              <a:endParaRPr lang="en-US" sz="1050">
                <a:latin typeface="Arial" panose="020B0604020202020204" pitchFamily="34" charset="0"/>
                <a:cs typeface="Arial" panose="020B0604020202020204" pitchFamily="34" charset="0"/>
              </a:endParaRPr>
            </a:p>
          </p:txBody>
        </p:sp>
        <p:sp>
          <p:nvSpPr>
            <p:cNvPr id="20" name="Freeform 63"/>
            <p:cNvSpPr>
              <a:spLocks/>
            </p:cNvSpPr>
            <p:nvPr/>
          </p:nvSpPr>
          <p:spPr bwMode="auto">
            <a:xfrm>
              <a:off x="4902" y="2505"/>
              <a:ext cx="326" cy="169"/>
            </a:xfrm>
            <a:custGeom>
              <a:avLst/>
              <a:gdLst>
                <a:gd name="T0" fmla="*/ 5 w 326"/>
                <a:gd name="T1" fmla="*/ 161 h 169"/>
                <a:gd name="T2" fmla="*/ 33 w 326"/>
                <a:gd name="T3" fmla="*/ 104 h 169"/>
                <a:gd name="T4" fmla="*/ 90 w 326"/>
                <a:gd name="T5" fmla="*/ 0 h 169"/>
                <a:gd name="T6" fmla="*/ 137 w 326"/>
                <a:gd name="T7" fmla="*/ 10 h 169"/>
                <a:gd name="T8" fmla="*/ 194 w 326"/>
                <a:gd name="T9" fmla="*/ 19 h 169"/>
                <a:gd name="T10" fmla="*/ 260 w 326"/>
                <a:gd name="T11" fmla="*/ 104 h 169"/>
                <a:gd name="T12" fmla="*/ 326 w 326"/>
                <a:gd name="T13" fmla="*/ 10 h 169"/>
                <a:gd name="T14" fmla="*/ 0 60000 65536"/>
                <a:gd name="T15" fmla="*/ 0 60000 65536"/>
                <a:gd name="T16" fmla="*/ 0 60000 65536"/>
                <a:gd name="T17" fmla="*/ 0 60000 65536"/>
                <a:gd name="T18" fmla="*/ 0 60000 65536"/>
                <a:gd name="T19" fmla="*/ 0 60000 65536"/>
                <a:gd name="T20" fmla="*/ 0 60000 65536"/>
                <a:gd name="T21" fmla="*/ 0 w 326"/>
                <a:gd name="T22" fmla="*/ 0 h 169"/>
                <a:gd name="T23" fmla="*/ 326 w 326"/>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169">
                  <a:moveTo>
                    <a:pt x="5" y="161"/>
                  </a:moveTo>
                  <a:cubicBezTo>
                    <a:pt x="25" y="96"/>
                    <a:pt x="0" y="169"/>
                    <a:pt x="33" y="104"/>
                  </a:cubicBezTo>
                  <a:cubicBezTo>
                    <a:pt x="57" y="57"/>
                    <a:pt x="42" y="33"/>
                    <a:pt x="90" y="0"/>
                  </a:cubicBezTo>
                  <a:cubicBezTo>
                    <a:pt x="106" y="3"/>
                    <a:pt x="122" y="4"/>
                    <a:pt x="137" y="10"/>
                  </a:cubicBezTo>
                  <a:cubicBezTo>
                    <a:pt x="188" y="29"/>
                    <a:pt x="143" y="35"/>
                    <a:pt x="194" y="19"/>
                  </a:cubicBezTo>
                  <a:cubicBezTo>
                    <a:pt x="239" y="87"/>
                    <a:pt x="216" y="60"/>
                    <a:pt x="260" y="104"/>
                  </a:cubicBezTo>
                  <a:cubicBezTo>
                    <a:pt x="278" y="49"/>
                    <a:pt x="270" y="37"/>
                    <a:pt x="326" y="10"/>
                  </a:cubicBezTo>
                </a:path>
              </a:pathLst>
            </a:custGeom>
            <a:noFill/>
            <a:ln w="9525">
              <a:solidFill>
                <a:schemeClr val="tx1"/>
              </a:solidFill>
              <a:round/>
              <a:headEnd/>
              <a:tailEnd/>
            </a:ln>
          </p:spPr>
          <p:txBody>
            <a:bodyPr/>
            <a:lstStyle/>
            <a:p>
              <a:pPr algn="ctr"/>
              <a:endParaRPr lang="en-US" sz="1050">
                <a:latin typeface="Arial" panose="020B0604020202020204" pitchFamily="34" charset="0"/>
                <a:cs typeface="Arial" panose="020B0604020202020204" pitchFamily="34" charset="0"/>
              </a:endParaRPr>
            </a:p>
          </p:txBody>
        </p:sp>
        <p:sp>
          <p:nvSpPr>
            <p:cNvPr id="21" name="Line 64"/>
            <p:cNvSpPr>
              <a:spLocks noChangeShapeType="1"/>
            </p:cNvSpPr>
            <p:nvPr/>
          </p:nvSpPr>
          <p:spPr bwMode="auto">
            <a:xfrm>
              <a:off x="4896" y="2553"/>
              <a:ext cx="432" cy="0"/>
            </a:xfrm>
            <a:prstGeom prst="line">
              <a:avLst/>
            </a:prstGeom>
            <a:noFill/>
            <a:ln w="9525">
              <a:solidFill>
                <a:srgbClr val="FF0000"/>
              </a:solidFill>
              <a:round/>
              <a:headEnd/>
              <a:tailEnd/>
            </a:ln>
          </p:spPr>
          <p:txBody>
            <a:bodyPr/>
            <a:lstStyle/>
            <a:p>
              <a:pPr algn="ctr"/>
              <a:endParaRPr lang="en-US" sz="1050">
                <a:latin typeface="Arial" panose="020B0604020202020204" pitchFamily="34" charset="0"/>
                <a:cs typeface="Arial" panose="020B0604020202020204" pitchFamily="34" charset="0"/>
              </a:endParaRPr>
            </a:p>
          </p:txBody>
        </p:sp>
      </p:grpSp>
      <p:grpSp>
        <p:nvGrpSpPr>
          <p:cNvPr id="62" name="Group 61"/>
          <p:cNvGrpSpPr/>
          <p:nvPr/>
        </p:nvGrpSpPr>
        <p:grpSpPr>
          <a:xfrm>
            <a:off x="7289951" y="1278949"/>
            <a:ext cx="1077366" cy="758159"/>
            <a:chOff x="5651436" y="1692746"/>
            <a:chExt cx="727472" cy="503634"/>
          </a:xfrm>
        </p:grpSpPr>
        <p:sp>
          <p:nvSpPr>
            <p:cNvPr id="23" name="Rectangle 84"/>
            <p:cNvSpPr>
              <a:spLocks noChangeArrowheads="1"/>
            </p:cNvSpPr>
            <p:nvPr/>
          </p:nvSpPr>
          <p:spPr bwMode="auto">
            <a:xfrm>
              <a:off x="5651436" y="1692746"/>
              <a:ext cx="727472" cy="503634"/>
            </a:xfrm>
            <a:prstGeom prst="rect">
              <a:avLst/>
            </a:prstGeom>
            <a:noFill/>
            <a:ln w="9525">
              <a:no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grpSp>
          <p:nvGrpSpPr>
            <p:cNvPr id="24" name="Group 85"/>
            <p:cNvGrpSpPr>
              <a:grpSpLocks/>
            </p:cNvGrpSpPr>
            <p:nvPr/>
          </p:nvGrpSpPr>
          <p:grpSpPr bwMode="auto">
            <a:xfrm>
              <a:off x="5755361" y="1711632"/>
              <a:ext cx="467661" cy="453271"/>
              <a:chOff x="2832" y="2640"/>
              <a:chExt cx="432" cy="432"/>
            </a:xfrm>
          </p:grpSpPr>
          <p:sp>
            <p:nvSpPr>
              <p:cNvPr id="28" name="AutoShape 86"/>
              <p:cNvSpPr>
                <a:spLocks noChangeArrowheads="1"/>
              </p:cNvSpPr>
              <p:nvPr/>
            </p:nvSpPr>
            <p:spPr bwMode="auto">
              <a:xfrm>
                <a:off x="2832" y="2784"/>
                <a:ext cx="144" cy="96"/>
              </a:xfrm>
              <a:prstGeom prst="roundRect">
                <a:avLst>
                  <a:gd name="adj" fmla="val 16667"/>
                </a:avLst>
              </a:prstGeom>
              <a:solidFill>
                <a:schemeClr val="hlink"/>
              </a:solidFill>
              <a:ln w="9525">
                <a:solidFill>
                  <a:schemeClr val="tx1"/>
                </a:solidFill>
                <a:round/>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29" name="Line 87"/>
              <p:cNvSpPr>
                <a:spLocks noChangeShapeType="1"/>
              </p:cNvSpPr>
              <p:nvPr/>
            </p:nvSpPr>
            <p:spPr bwMode="auto">
              <a:xfrm>
                <a:off x="2880" y="2880"/>
                <a:ext cx="0" cy="144"/>
              </a:xfrm>
              <a:prstGeom prst="line">
                <a:avLst/>
              </a:prstGeom>
              <a:noFill/>
              <a:ln w="9525">
                <a:solidFill>
                  <a:schemeClr val="tx1"/>
                </a:solidFill>
                <a:round/>
                <a:headEnd/>
                <a:tailEnd/>
              </a:ln>
            </p:spPr>
            <p:txBody>
              <a:bodyPr/>
              <a:lstStyle/>
              <a:p>
                <a:pPr algn="ctr"/>
                <a:endParaRPr lang="en-US" sz="1050">
                  <a:latin typeface="Arial" panose="020B0604020202020204" pitchFamily="34" charset="0"/>
                  <a:cs typeface="Arial" panose="020B0604020202020204" pitchFamily="34" charset="0"/>
                </a:endParaRPr>
              </a:p>
            </p:txBody>
          </p:sp>
          <p:sp>
            <p:nvSpPr>
              <p:cNvPr id="30" name="Rectangle 88"/>
              <p:cNvSpPr>
                <a:spLocks noChangeArrowheads="1"/>
              </p:cNvSpPr>
              <p:nvPr/>
            </p:nvSpPr>
            <p:spPr bwMode="auto">
              <a:xfrm>
                <a:off x="2832" y="3024"/>
                <a:ext cx="96" cy="48"/>
              </a:xfrm>
              <a:prstGeom prst="rect">
                <a:avLst/>
              </a:prstGeom>
              <a:solidFill>
                <a:schemeClr val="hlink"/>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31" name="Rectangle 89"/>
              <p:cNvSpPr>
                <a:spLocks noChangeArrowheads="1"/>
              </p:cNvSpPr>
              <p:nvPr/>
            </p:nvSpPr>
            <p:spPr bwMode="auto">
              <a:xfrm>
                <a:off x="2876" y="2784"/>
                <a:ext cx="52" cy="48"/>
              </a:xfrm>
              <a:prstGeom prst="rect">
                <a:avLst/>
              </a:prstGeom>
              <a:solidFill>
                <a:srgbClr val="FF6600"/>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32" name="Rectangle 90"/>
              <p:cNvSpPr>
                <a:spLocks noChangeArrowheads="1"/>
              </p:cNvSpPr>
              <p:nvPr/>
            </p:nvSpPr>
            <p:spPr bwMode="auto">
              <a:xfrm>
                <a:off x="2928" y="3024"/>
                <a:ext cx="52" cy="48"/>
              </a:xfrm>
              <a:prstGeom prst="rect">
                <a:avLst/>
              </a:prstGeom>
              <a:solidFill>
                <a:srgbClr val="FF6600"/>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33" name="AutoShape 91"/>
              <p:cNvSpPr>
                <a:spLocks noChangeArrowheads="1"/>
              </p:cNvSpPr>
              <p:nvPr/>
            </p:nvSpPr>
            <p:spPr bwMode="auto">
              <a:xfrm>
                <a:off x="3120" y="2640"/>
                <a:ext cx="96" cy="144"/>
              </a:xfrm>
              <a:prstGeom prst="triangle">
                <a:avLst>
                  <a:gd name="adj" fmla="val 50000"/>
                </a:avLst>
              </a:prstGeom>
              <a:solidFill>
                <a:schemeClr val="hlink"/>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34" name="Rectangle 92"/>
              <p:cNvSpPr>
                <a:spLocks noChangeArrowheads="1"/>
              </p:cNvSpPr>
              <p:nvPr/>
            </p:nvSpPr>
            <p:spPr bwMode="auto">
              <a:xfrm>
                <a:off x="3072" y="2784"/>
                <a:ext cx="52" cy="48"/>
              </a:xfrm>
              <a:prstGeom prst="rect">
                <a:avLst/>
              </a:prstGeom>
              <a:solidFill>
                <a:srgbClr val="FF6600"/>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35" name="Rectangle 93"/>
              <p:cNvSpPr>
                <a:spLocks noChangeArrowheads="1"/>
              </p:cNvSpPr>
              <p:nvPr/>
            </p:nvSpPr>
            <p:spPr bwMode="auto">
              <a:xfrm>
                <a:off x="3212" y="2784"/>
                <a:ext cx="52" cy="48"/>
              </a:xfrm>
              <a:prstGeom prst="rect">
                <a:avLst/>
              </a:prstGeom>
              <a:solidFill>
                <a:srgbClr val="FF6600"/>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grpSp>
        <p:sp>
          <p:nvSpPr>
            <p:cNvPr id="25" name="Line 94"/>
            <p:cNvSpPr>
              <a:spLocks noChangeShapeType="1"/>
            </p:cNvSpPr>
            <p:nvPr/>
          </p:nvSpPr>
          <p:spPr bwMode="auto">
            <a:xfrm>
              <a:off x="5920990" y="2146017"/>
              <a:ext cx="155887" cy="0"/>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26" name="Line 95"/>
            <p:cNvSpPr>
              <a:spLocks noChangeShapeType="1"/>
            </p:cNvSpPr>
            <p:nvPr/>
          </p:nvSpPr>
          <p:spPr bwMode="auto">
            <a:xfrm>
              <a:off x="5911247" y="1761996"/>
              <a:ext cx="103925" cy="100727"/>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27" name="Line 96"/>
            <p:cNvSpPr>
              <a:spLocks noChangeShapeType="1"/>
            </p:cNvSpPr>
            <p:nvPr/>
          </p:nvSpPr>
          <p:spPr bwMode="auto">
            <a:xfrm>
              <a:off x="6067134" y="1761996"/>
              <a:ext cx="103925" cy="100727"/>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grpSp>
      <p:grpSp>
        <p:nvGrpSpPr>
          <p:cNvPr id="36" name="Group 97"/>
          <p:cNvGrpSpPr>
            <a:grpSpLocks/>
          </p:cNvGrpSpPr>
          <p:nvPr/>
        </p:nvGrpSpPr>
        <p:grpSpPr bwMode="auto">
          <a:xfrm>
            <a:off x="8234387" y="2426341"/>
            <a:ext cx="1331572" cy="665838"/>
            <a:chOff x="1632" y="2468"/>
            <a:chExt cx="618" cy="316"/>
          </a:xfrm>
        </p:grpSpPr>
        <p:sp>
          <p:nvSpPr>
            <p:cNvPr id="37" name="Rectangle 98"/>
            <p:cNvSpPr>
              <a:spLocks noChangeArrowheads="1"/>
            </p:cNvSpPr>
            <p:nvPr/>
          </p:nvSpPr>
          <p:spPr bwMode="auto">
            <a:xfrm>
              <a:off x="1776" y="2592"/>
              <a:ext cx="96" cy="48"/>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38" name="Rectangle 99"/>
            <p:cNvSpPr>
              <a:spLocks noChangeArrowheads="1"/>
            </p:cNvSpPr>
            <p:nvPr/>
          </p:nvSpPr>
          <p:spPr bwMode="auto">
            <a:xfrm>
              <a:off x="1824" y="2468"/>
              <a:ext cx="96" cy="48"/>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39" name="Line 100"/>
            <p:cNvSpPr>
              <a:spLocks noChangeShapeType="1"/>
            </p:cNvSpPr>
            <p:nvPr/>
          </p:nvSpPr>
          <p:spPr bwMode="auto">
            <a:xfrm>
              <a:off x="1632" y="2613"/>
              <a:ext cx="144" cy="0"/>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40" name="Line 101"/>
            <p:cNvSpPr>
              <a:spLocks noChangeShapeType="1"/>
            </p:cNvSpPr>
            <p:nvPr/>
          </p:nvSpPr>
          <p:spPr bwMode="auto">
            <a:xfrm>
              <a:off x="1824" y="2640"/>
              <a:ext cx="96" cy="96"/>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41" name="Line 102"/>
            <p:cNvSpPr>
              <a:spLocks noChangeShapeType="1"/>
            </p:cNvSpPr>
            <p:nvPr/>
          </p:nvSpPr>
          <p:spPr bwMode="auto">
            <a:xfrm>
              <a:off x="1990" y="2612"/>
              <a:ext cx="96" cy="96"/>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42" name="Line 103"/>
            <p:cNvSpPr>
              <a:spLocks noChangeShapeType="1"/>
            </p:cNvSpPr>
            <p:nvPr/>
          </p:nvSpPr>
          <p:spPr bwMode="auto">
            <a:xfrm flipV="1">
              <a:off x="1920" y="2724"/>
              <a:ext cx="162" cy="48"/>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43" name="Line 104"/>
            <p:cNvSpPr>
              <a:spLocks noChangeShapeType="1"/>
            </p:cNvSpPr>
            <p:nvPr/>
          </p:nvSpPr>
          <p:spPr bwMode="auto">
            <a:xfrm>
              <a:off x="2172" y="2709"/>
              <a:ext cx="78" cy="75"/>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44" name="Line 105"/>
            <p:cNvSpPr>
              <a:spLocks noChangeShapeType="1"/>
            </p:cNvSpPr>
            <p:nvPr/>
          </p:nvSpPr>
          <p:spPr bwMode="auto">
            <a:xfrm>
              <a:off x="1920" y="2496"/>
              <a:ext cx="96" cy="96"/>
            </a:xfrm>
            <a:prstGeom prst="line">
              <a:avLst/>
            </a:prstGeom>
            <a:noFill/>
            <a:ln w="9525">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45" name="Rectangle 106"/>
            <p:cNvSpPr>
              <a:spLocks noChangeArrowheads="1"/>
            </p:cNvSpPr>
            <p:nvPr/>
          </p:nvSpPr>
          <p:spPr bwMode="auto">
            <a:xfrm>
              <a:off x="1872" y="2736"/>
              <a:ext cx="96" cy="48"/>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46" name="Rectangle 107"/>
            <p:cNvSpPr>
              <a:spLocks noChangeArrowheads="1"/>
            </p:cNvSpPr>
            <p:nvPr/>
          </p:nvSpPr>
          <p:spPr bwMode="auto">
            <a:xfrm>
              <a:off x="1968" y="2592"/>
              <a:ext cx="96" cy="48"/>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47" name="Rectangle 108"/>
            <p:cNvSpPr>
              <a:spLocks noChangeArrowheads="1"/>
            </p:cNvSpPr>
            <p:nvPr/>
          </p:nvSpPr>
          <p:spPr bwMode="auto">
            <a:xfrm>
              <a:off x="2082" y="2688"/>
              <a:ext cx="96" cy="48"/>
            </a:xfrm>
            <a:prstGeom prst="rect">
              <a:avLst/>
            </a:prstGeom>
            <a:solidFill>
              <a:schemeClr val="accent1"/>
            </a:solidFill>
            <a:ln w="9525">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grpSp>
      <p:sp>
        <p:nvSpPr>
          <p:cNvPr id="48" name="Text Box 44"/>
          <p:cNvSpPr txBox="1">
            <a:spLocks noChangeArrowheads="1"/>
          </p:cNvSpPr>
          <p:nvPr/>
        </p:nvSpPr>
        <p:spPr bwMode="auto">
          <a:xfrm>
            <a:off x="8960772" y="5505019"/>
            <a:ext cx="857250" cy="374687"/>
          </a:xfrm>
          <a:prstGeom prst="rect">
            <a:avLst/>
          </a:prstGeom>
          <a:noFill/>
          <a:ln w="9525">
            <a:noFill/>
            <a:round/>
            <a:headEnd/>
            <a:tailEnd/>
          </a:ln>
        </p:spPr>
        <p:txBody>
          <a:bodyPr lIns="67500" tIns="35100" rIns="67500" bIns="35100">
            <a:spAutoFit/>
          </a:bodyPr>
          <a:lstStyle/>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Event </a:t>
            </a:r>
          </a:p>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Manager</a:t>
            </a:r>
          </a:p>
        </p:txBody>
      </p:sp>
      <p:sp>
        <p:nvSpPr>
          <p:cNvPr id="49" name="Text Box 44"/>
          <p:cNvSpPr txBox="1">
            <a:spLocks noChangeArrowheads="1"/>
          </p:cNvSpPr>
          <p:nvPr/>
        </p:nvSpPr>
        <p:spPr bwMode="auto">
          <a:xfrm>
            <a:off x="7807168" y="1682265"/>
            <a:ext cx="800100" cy="374687"/>
          </a:xfrm>
          <a:prstGeom prst="rect">
            <a:avLst/>
          </a:prstGeom>
          <a:noFill/>
          <a:ln w="9525">
            <a:noFill/>
            <a:round/>
            <a:headEnd/>
            <a:tailEnd/>
          </a:ln>
        </p:spPr>
        <p:txBody>
          <a:bodyPr lIns="67500" tIns="35100" rIns="67500" bIns="35100">
            <a:spAutoFit/>
          </a:bodyPr>
          <a:lstStyle/>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Multibody</a:t>
            </a:r>
          </a:p>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System</a:t>
            </a:r>
          </a:p>
        </p:txBody>
      </p:sp>
      <p:sp>
        <p:nvSpPr>
          <p:cNvPr id="50" name="Text Box 44"/>
          <p:cNvSpPr txBox="1">
            <a:spLocks noChangeArrowheads="1"/>
          </p:cNvSpPr>
          <p:nvPr/>
        </p:nvSpPr>
        <p:spPr bwMode="auto">
          <a:xfrm>
            <a:off x="9202228" y="2306456"/>
            <a:ext cx="766392" cy="526588"/>
          </a:xfrm>
          <a:prstGeom prst="rect">
            <a:avLst/>
          </a:prstGeom>
          <a:noFill/>
          <a:ln w="9525">
            <a:noFill/>
            <a:round/>
            <a:headEnd/>
            <a:tailEnd/>
          </a:ln>
        </p:spPr>
        <p:txBody>
          <a:bodyPr wrap="square" lIns="67500" tIns="35100" rIns="67500" bIns="35100">
            <a:spAutoFit/>
          </a:bodyPr>
          <a:lstStyle/>
          <a:p>
            <a:pP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Models &amp; </a:t>
            </a:r>
            <a:br>
              <a:rPr lang="en-GB" sz="1050" b="1" dirty="0">
                <a:latin typeface="Arial" panose="020B0604020202020204" pitchFamily="34" charset="0"/>
                <a:cs typeface="Arial" panose="020B0604020202020204" pitchFamily="34" charset="0"/>
              </a:rPr>
            </a:br>
            <a:r>
              <a:rPr lang="en-GB" sz="1050" b="1" dirty="0">
                <a:latin typeface="Arial" panose="020B0604020202020204" pitchFamily="34" charset="0"/>
                <a:cs typeface="Arial" panose="020B0604020202020204" pitchFamily="34" charset="0"/>
              </a:rPr>
              <a:t>Data Flows</a:t>
            </a:r>
          </a:p>
        </p:txBody>
      </p:sp>
      <p:sp>
        <p:nvSpPr>
          <p:cNvPr id="51" name="Text Box 44"/>
          <p:cNvSpPr txBox="1">
            <a:spLocks noChangeArrowheads="1"/>
          </p:cNvSpPr>
          <p:nvPr/>
        </p:nvSpPr>
        <p:spPr bwMode="auto">
          <a:xfrm>
            <a:off x="8794288" y="3912837"/>
            <a:ext cx="1000542" cy="526588"/>
          </a:xfrm>
          <a:prstGeom prst="rect">
            <a:avLst/>
          </a:prstGeom>
          <a:noFill/>
          <a:ln w="9525">
            <a:noFill/>
            <a:round/>
            <a:headEnd/>
            <a:tailEnd/>
          </a:ln>
        </p:spPr>
        <p:txBody>
          <a:bodyPr wrap="square" lIns="67500" tIns="35100" rIns="67500" bIns="35100">
            <a:spAutoFit/>
          </a:bodyPr>
          <a:lstStyle/>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  Sequencing</a:t>
            </a:r>
          </a:p>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State-Machine</a:t>
            </a:r>
          </a:p>
        </p:txBody>
      </p:sp>
      <p:sp>
        <p:nvSpPr>
          <p:cNvPr id="60" name="Text Box 44"/>
          <p:cNvSpPr txBox="1">
            <a:spLocks noChangeArrowheads="1"/>
          </p:cNvSpPr>
          <p:nvPr/>
        </p:nvSpPr>
        <p:spPr bwMode="auto">
          <a:xfrm>
            <a:off x="6382657" y="3855622"/>
            <a:ext cx="952981" cy="374687"/>
          </a:xfrm>
          <a:prstGeom prst="rect">
            <a:avLst/>
          </a:prstGeom>
          <a:noFill/>
          <a:ln w="9525">
            <a:noFill/>
            <a:round/>
            <a:headEnd/>
            <a:tailEnd/>
          </a:ln>
        </p:spPr>
        <p:txBody>
          <a:bodyPr wrap="square" lIns="67500" tIns="35100" rIns="67500" bIns="35100">
            <a:spAutoFit/>
          </a:bodyPr>
          <a:lstStyle/>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Sub-system</a:t>
            </a:r>
          </a:p>
          <a:p>
            <a:pPr algn="ctr" defTabSz="342900" eaLnBrk="0" hangingPunct="0">
              <a:lnSpc>
                <a:spcPct val="94000"/>
              </a:lnSpc>
              <a:buSzPct val="100000"/>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pPr>
            <a:r>
              <a:rPr lang="en-GB" sz="1050" b="1" dirty="0">
                <a:latin typeface="Arial" panose="020B0604020202020204" pitchFamily="34" charset="0"/>
                <a:cs typeface="Arial" panose="020B0604020202020204" pitchFamily="34" charset="0"/>
              </a:rPr>
              <a:t>assemblies</a:t>
            </a:r>
          </a:p>
        </p:txBody>
      </p:sp>
      <p:grpSp>
        <p:nvGrpSpPr>
          <p:cNvPr id="63" name="Group 62"/>
          <p:cNvGrpSpPr/>
          <p:nvPr/>
        </p:nvGrpSpPr>
        <p:grpSpPr>
          <a:xfrm>
            <a:off x="5940747" y="3912838"/>
            <a:ext cx="823605" cy="753263"/>
            <a:chOff x="6806595" y="3281571"/>
            <a:chExt cx="404928" cy="328314"/>
          </a:xfrm>
        </p:grpSpPr>
        <p:sp>
          <p:nvSpPr>
            <p:cNvPr id="52" name="Rectangle 98"/>
            <p:cNvSpPr>
              <a:spLocks noChangeArrowheads="1"/>
            </p:cNvSpPr>
            <p:nvPr/>
          </p:nvSpPr>
          <p:spPr bwMode="auto">
            <a:xfrm>
              <a:off x="6823903" y="3421144"/>
              <a:ext cx="103943" cy="50459"/>
            </a:xfrm>
            <a:prstGeom prst="rect">
              <a:avLst/>
            </a:prstGeom>
            <a:solidFill>
              <a:schemeClr val="accent2">
                <a:lumMod val="60000"/>
                <a:lumOff val="40000"/>
              </a:schemeClr>
            </a:solidFill>
            <a:ln w="6350">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53" name="Rectangle 99"/>
            <p:cNvSpPr>
              <a:spLocks noChangeArrowheads="1"/>
            </p:cNvSpPr>
            <p:nvPr/>
          </p:nvSpPr>
          <p:spPr bwMode="auto">
            <a:xfrm>
              <a:off x="6933231" y="3281571"/>
              <a:ext cx="103943" cy="50459"/>
            </a:xfrm>
            <a:prstGeom prst="rect">
              <a:avLst/>
            </a:prstGeom>
            <a:solidFill>
              <a:schemeClr val="accent2">
                <a:lumMod val="60000"/>
                <a:lumOff val="40000"/>
              </a:schemeClr>
            </a:solidFill>
            <a:ln w="6350">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54" name="Line 100"/>
            <p:cNvSpPr>
              <a:spLocks noChangeShapeType="1"/>
            </p:cNvSpPr>
            <p:nvPr/>
          </p:nvSpPr>
          <p:spPr bwMode="auto">
            <a:xfrm flipH="1">
              <a:off x="6875875" y="3327984"/>
              <a:ext cx="103933" cy="93161"/>
            </a:xfrm>
            <a:prstGeom prst="line">
              <a:avLst/>
            </a:prstGeom>
            <a:noFill/>
            <a:ln w="6350">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55" name="Line 101"/>
            <p:cNvSpPr>
              <a:spLocks noChangeShapeType="1"/>
            </p:cNvSpPr>
            <p:nvPr/>
          </p:nvSpPr>
          <p:spPr bwMode="auto">
            <a:xfrm flipH="1">
              <a:off x="6853191" y="3471602"/>
              <a:ext cx="22685" cy="87824"/>
            </a:xfrm>
            <a:prstGeom prst="line">
              <a:avLst/>
            </a:prstGeom>
            <a:noFill/>
            <a:ln w="6350">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56" name="Line 102"/>
            <p:cNvSpPr>
              <a:spLocks noChangeShapeType="1"/>
            </p:cNvSpPr>
            <p:nvPr/>
          </p:nvSpPr>
          <p:spPr bwMode="auto">
            <a:xfrm>
              <a:off x="7055609" y="3442169"/>
              <a:ext cx="103943" cy="100917"/>
            </a:xfrm>
            <a:prstGeom prst="line">
              <a:avLst/>
            </a:prstGeom>
            <a:noFill/>
            <a:ln w="6350">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57" name="Line 105"/>
            <p:cNvSpPr>
              <a:spLocks noChangeShapeType="1"/>
            </p:cNvSpPr>
            <p:nvPr/>
          </p:nvSpPr>
          <p:spPr bwMode="auto">
            <a:xfrm>
              <a:off x="6977285" y="3327984"/>
              <a:ext cx="99459" cy="102367"/>
            </a:xfrm>
            <a:prstGeom prst="line">
              <a:avLst/>
            </a:prstGeom>
            <a:noFill/>
            <a:ln w="6350">
              <a:solidFill>
                <a:schemeClr val="tx1"/>
              </a:solidFill>
              <a:round/>
              <a:headEnd/>
              <a:tailEnd type="triangle" w="med" len="med"/>
            </a:ln>
          </p:spPr>
          <p:txBody>
            <a:bodyPr/>
            <a:lstStyle/>
            <a:p>
              <a:pPr algn="ctr"/>
              <a:endParaRPr lang="en-US" sz="1050">
                <a:latin typeface="Arial" panose="020B0604020202020204" pitchFamily="34" charset="0"/>
                <a:cs typeface="Arial" panose="020B0604020202020204" pitchFamily="34" charset="0"/>
              </a:endParaRPr>
            </a:p>
          </p:txBody>
        </p:sp>
        <p:sp>
          <p:nvSpPr>
            <p:cNvPr id="58" name="Rectangle 107"/>
            <p:cNvSpPr>
              <a:spLocks noChangeArrowheads="1"/>
            </p:cNvSpPr>
            <p:nvPr/>
          </p:nvSpPr>
          <p:spPr bwMode="auto">
            <a:xfrm>
              <a:off x="7016447" y="3432963"/>
              <a:ext cx="103943" cy="50459"/>
            </a:xfrm>
            <a:prstGeom prst="rect">
              <a:avLst/>
            </a:prstGeom>
            <a:solidFill>
              <a:schemeClr val="accent2">
                <a:lumMod val="60000"/>
                <a:lumOff val="40000"/>
              </a:schemeClr>
            </a:solidFill>
            <a:ln w="6350">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59" name="Rectangle 108"/>
            <p:cNvSpPr>
              <a:spLocks noChangeArrowheads="1"/>
            </p:cNvSpPr>
            <p:nvPr/>
          </p:nvSpPr>
          <p:spPr bwMode="auto">
            <a:xfrm>
              <a:off x="7107580" y="3542522"/>
              <a:ext cx="103943" cy="50459"/>
            </a:xfrm>
            <a:prstGeom prst="rect">
              <a:avLst/>
            </a:prstGeom>
            <a:solidFill>
              <a:schemeClr val="accent2">
                <a:lumMod val="60000"/>
                <a:lumOff val="40000"/>
              </a:schemeClr>
            </a:solidFill>
            <a:ln w="6350">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sp>
          <p:nvSpPr>
            <p:cNvPr id="61" name="Rectangle 108"/>
            <p:cNvSpPr>
              <a:spLocks noChangeArrowheads="1"/>
            </p:cNvSpPr>
            <p:nvPr/>
          </p:nvSpPr>
          <p:spPr bwMode="auto">
            <a:xfrm>
              <a:off x="6806595" y="3559426"/>
              <a:ext cx="103943" cy="50459"/>
            </a:xfrm>
            <a:prstGeom prst="rect">
              <a:avLst/>
            </a:prstGeom>
            <a:solidFill>
              <a:schemeClr val="accent2">
                <a:lumMod val="60000"/>
                <a:lumOff val="40000"/>
              </a:schemeClr>
            </a:solidFill>
            <a:ln w="6350">
              <a:solidFill>
                <a:schemeClr val="tx1"/>
              </a:solidFill>
              <a:miter lim="800000"/>
              <a:headEnd/>
              <a:tailEnd/>
            </a:ln>
          </p:spPr>
          <p:txBody>
            <a:bodyPr wrap="none" anchor="ctr"/>
            <a:lstStyle/>
            <a:p>
              <a:pPr algn="ctr"/>
              <a:endParaRPr lang="en-US" sz="1800">
                <a:latin typeface="Arial" panose="020B0604020202020204" pitchFamily="34" charset="0"/>
                <a:cs typeface="Arial" panose="020B0604020202020204" pitchFamily="34" charset="0"/>
              </a:endParaRPr>
            </a:p>
          </p:txBody>
        </p:sp>
      </p:grpSp>
      <p:sp>
        <p:nvSpPr>
          <p:cNvPr id="3" name="Rectangle 2"/>
          <p:cNvSpPr/>
          <p:nvPr/>
        </p:nvSpPr>
        <p:spPr bwMode="auto">
          <a:xfrm>
            <a:off x="3124200" y="2833044"/>
            <a:ext cx="1600200" cy="367356"/>
          </a:xfrm>
          <a:prstGeom prst="rect">
            <a:avLst/>
          </a:prstGeom>
          <a:noFill/>
          <a:ln w="285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fontAlgn="base">
              <a:spcBef>
                <a:spcPct val="0"/>
              </a:spcBef>
              <a:spcAft>
                <a:spcPct val="0"/>
              </a:spcAft>
              <a:buClrTx/>
            </a:pPr>
            <a:endParaRPr lang="en-US" sz="2400">
              <a:solidFill>
                <a:schemeClr val="tx1"/>
              </a:solidFill>
              <a:latin typeface="Times New Roman" pitchFamily="18" charset="0"/>
            </a:endParaRPr>
          </a:p>
        </p:txBody>
      </p:sp>
    </p:spTree>
    <p:extLst>
      <p:ext uri="{BB962C8B-B14F-4D97-AF65-F5344CB8AC3E}">
        <p14:creationId xmlns:p14="http://schemas.microsoft.com/office/powerpoint/2010/main" val="295180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1A48CA-3A5D-DB57-6557-4AC8AA0BB48F}"/>
              </a:ext>
            </a:extLst>
          </p:cNvPr>
          <p:cNvSpPr>
            <a:spLocks noGrp="1"/>
          </p:cNvSpPr>
          <p:nvPr>
            <p:ph type="title"/>
          </p:nvPr>
        </p:nvSpPr>
        <p:spPr/>
        <p:txBody>
          <a:bodyPr/>
          <a:lstStyle/>
          <a:p>
            <a:r>
              <a:rPr lang="en-US" dirty="0" err="1"/>
              <a:t>Dshell</a:t>
            </a:r>
            <a:r>
              <a:rPr lang="en-US" dirty="0"/>
              <a:t> Assembly</a:t>
            </a:r>
          </a:p>
        </p:txBody>
      </p:sp>
      <p:sp>
        <p:nvSpPr>
          <p:cNvPr id="3" name="Slide Number Placeholder 2"/>
          <p:cNvSpPr>
            <a:spLocks noGrp="1"/>
          </p:cNvSpPr>
          <p:nvPr>
            <p:ph type="sldNum" idx="12"/>
          </p:nvPr>
        </p:nvSpPr>
        <p:spPr/>
        <p:txBody>
          <a:bodyPr/>
          <a:lstStyle/>
          <a:p>
            <a:fld id="{91EC2107-2179-44B0-AA1C-E3E8257F87FF}"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239160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86400" y="2911500"/>
            <a:ext cx="5029200" cy="364170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rgbClr val="000000"/>
              </a:solidFill>
            </a:endParaRPr>
          </a:p>
        </p:txBody>
      </p:sp>
      <p:pic>
        <p:nvPicPr>
          <p:cNvPr id="1026" name="Picture 2" descr="C:\Documents and Settings\jmc\Desktop\nasa2.jpg"/>
          <p:cNvPicPr>
            <a:picLocks noChangeAspect="1" noChangeArrowheads="1"/>
          </p:cNvPicPr>
          <p:nvPr/>
        </p:nvPicPr>
        <p:blipFill>
          <a:blip r:embed="rId3" cstate="print"/>
          <a:srcRect l="12500"/>
          <a:stretch>
            <a:fillRect/>
          </a:stretch>
        </p:blipFill>
        <p:spPr bwMode="auto">
          <a:xfrm>
            <a:off x="5481066" y="1186002"/>
            <a:ext cx="1781556" cy="1527048"/>
          </a:xfrm>
          <a:prstGeom prst="rect">
            <a:avLst/>
          </a:prstGeom>
          <a:ln>
            <a:solidFill>
              <a:schemeClr val="tx1"/>
            </a:solidFill>
          </a:ln>
          <a:effectLst>
            <a:outerShdw blurRad="292100" dist="139700" dir="2700000" algn="tl" rotWithShape="0">
              <a:srgbClr val="333333">
                <a:alpha val="65000"/>
              </a:srgbClr>
            </a:outerShdw>
          </a:effectLst>
        </p:spPr>
      </p:pic>
      <p:pic>
        <p:nvPicPr>
          <p:cNvPr id="1027" name="Picture 3" descr="C:\Documents and Settings\jmc\Desktop\nasa3.jpg"/>
          <p:cNvPicPr>
            <a:picLocks noChangeAspect="1" noChangeArrowheads="1"/>
          </p:cNvPicPr>
          <p:nvPr/>
        </p:nvPicPr>
        <p:blipFill>
          <a:blip r:embed="rId4" cstate="print"/>
          <a:srcRect l="3125" t="20833" r="9375"/>
          <a:stretch>
            <a:fillRect/>
          </a:stretch>
        </p:blipFill>
        <p:spPr bwMode="auto">
          <a:xfrm>
            <a:off x="2012056" y="1219677"/>
            <a:ext cx="2250387" cy="1527048"/>
          </a:xfrm>
          <a:prstGeom prst="rect">
            <a:avLst/>
          </a:prstGeom>
          <a:ln>
            <a:solidFill>
              <a:schemeClr val="tx1"/>
            </a:solidFill>
          </a:ln>
          <a:effectLst>
            <a:outerShdw blurRad="292100" dist="139700" dir="2700000" algn="tl" rotWithShape="0">
              <a:srgbClr val="333333">
                <a:alpha val="65000"/>
              </a:srgbClr>
            </a:outerShdw>
          </a:effectLst>
        </p:spPr>
      </p:pic>
      <p:pic>
        <p:nvPicPr>
          <p:cNvPr id="1028" name="Picture 4" descr="C:\Documents and Settings\jmc\Desktop\STS-RCS-grand.jpg"/>
          <p:cNvPicPr>
            <a:picLocks noChangeAspect="1" noChangeArrowheads="1"/>
          </p:cNvPicPr>
          <p:nvPr/>
        </p:nvPicPr>
        <p:blipFill>
          <a:blip r:embed="rId5" cstate="print"/>
          <a:srcRect/>
          <a:stretch>
            <a:fillRect/>
          </a:stretch>
        </p:blipFill>
        <p:spPr bwMode="auto">
          <a:xfrm>
            <a:off x="8816792" y="1155851"/>
            <a:ext cx="1410691" cy="1527048"/>
          </a:xfrm>
          <a:prstGeom prst="rect">
            <a:avLst/>
          </a:prstGeom>
          <a:ln>
            <a:solidFill>
              <a:schemeClr val="tx1"/>
            </a:solidFill>
          </a:ln>
          <a:effectLst>
            <a:outerShdw blurRad="292100" dist="139700" dir="2700000" algn="tl" rotWithShape="0">
              <a:srgbClr val="333333">
                <a:alpha val="65000"/>
              </a:srgbClr>
            </a:outerShdw>
          </a:effectLst>
        </p:spPr>
      </p:pic>
      <p:sp>
        <p:nvSpPr>
          <p:cNvPr id="12" name="TextBox 11"/>
          <p:cNvSpPr txBox="1"/>
          <p:nvPr/>
        </p:nvSpPr>
        <p:spPr>
          <a:xfrm>
            <a:off x="1643708" y="3154740"/>
            <a:ext cx="3918892" cy="738664"/>
          </a:xfrm>
          <a:prstGeom prst="rect">
            <a:avLst/>
          </a:prstGeom>
          <a:noFill/>
        </p:spPr>
        <p:txBody>
          <a:bodyPr wrap="square" rtlCol="0">
            <a:spAutoFit/>
          </a:bodyPr>
          <a:lstStyle/>
          <a:p>
            <a:pPr algn="l"/>
            <a:r>
              <a:rPr lang="en-US" b="1" dirty="0"/>
              <a:t>Similar Thruster Subsystems:</a:t>
            </a:r>
          </a:p>
          <a:p>
            <a:pPr algn="l">
              <a:buFont typeface="Arial" pitchFamily="34" charset="0"/>
              <a:buChar char="•"/>
            </a:pPr>
            <a:r>
              <a:rPr lang="en-US" dirty="0"/>
              <a:t> Similar functions/topology</a:t>
            </a:r>
          </a:p>
          <a:p>
            <a:pPr algn="l">
              <a:buFont typeface="Arial" pitchFamily="34" charset="0"/>
              <a:buChar char="•"/>
            </a:pPr>
            <a:r>
              <a:rPr lang="en-US" dirty="0"/>
              <a:t> Differing parameters</a:t>
            </a:r>
          </a:p>
        </p:txBody>
      </p:sp>
      <p:sp>
        <p:nvSpPr>
          <p:cNvPr id="23" name="TextBox 22"/>
          <p:cNvSpPr txBox="1"/>
          <p:nvPr/>
        </p:nvSpPr>
        <p:spPr>
          <a:xfrm>
            <a:off x="5486400" y="2921914"/>
            <a:ext cx="5029200" cy="307777"/>
          </a:xfrm>
          <a:prstGeom prst="rect">
            <a:avLst/>
          </a:prstGeom>
          <a:noFill/>
        </p:spPr>
        <p:txBody>
          <a:bodyPr wrap="square" rtlCol="0">
            <a:spAutoFit/>
          </a:bodyPr>
          <a:lstStyle/>
          <a:p>
            <a:pPr algn="ctr"/>
            <a:r>
              <a:rPr lang="en-US" b="1" i="1" dirty="0">
                <a:cs typeface="Times New Roman" panose="02020603050405020304" pitchFamily="18" charset="0"/>
              </a:rPr>
              <a:t>Generic Thruster Subsystem</a:t>
            </a:r>
          </a:p>
        </p:txBody>
      </p:sp>
      <p:sp>
        <p:nvSpPr>
          <p:cNvPr id="24" name="TextBox 23"/>
          <p:cNvSpPr txBox="1"/>
          <p:nvPr/>
        </p:nvSpPr>
        <p:spPr>
          <a:xfrm>
            <a:off x="1627915" y="4987431"/>
            <a:ext cx="3296511" cy="738664"/>
          </a:xfrm>
          <a:prstGeom prst="rect">
            <a:avLst/>
          </a:prstGeom>
          <a:noFill/>
        </p:spPr>
        <p:txBody>
          <a:bodyPr wrap="square" rtlCol="0">
            <a:spAutoFit/>
          </a:bodyPr>
          <a:lstStyle/>
          <a:p>
            <a:pPr algn="l"/>
            <a:r>
              <a:rPr lang="en-US" b="1" dirty="0"/>
              <a:t>Goal:</a:t>
            </a:r>
          </a:p>
          <a:p>
            <a:pPr marL="231775" indent="-177800">
              <a:buFont typeface="Arial" pitchFamily="34" charset="0"/>
              <a:buChar char="•"/>
            </a:pPr>
            <a:r>
              <a:rPr lang="en-US" dirty="0"/>
              <a:t>Create reusable “assemblies” to model generic subsystems</a:t>
            </a:r>
          </a:p>
        </p:txBody>
      </p:sp>
      <p:cxnSp>
        <p:nvCxnSpPr>
          <p:cNvPr id="25" name="Straight Arrow Connector 24"/>
          <p:cNvCxnSpPr/>
          <p:nvPr/>
        </p:nvCxnSpPr>
        <p:spPr>
          <a:xfrm flipH="1" flipV="1">
            <a:off x="2667000" y="1981200"/>
            <a:ext cx="985446" cy="1194332"/>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52446" y="2209800"/>
            <a:ext cx="2214955" cy="965732"/>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652842" y="2209800"/>
            <a:ext cx="5872158" cy="965732"/>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1" idx="1"/>
          </p:cNvCxnSpPr>
          <p:nvPr/>
        </p:nvCxnSpPr>
        <p:spPr>
          <a:xfrm flipV="1">
            <a:off x="4987492" y="4732351"/>
            <a:ext cx="498908" cy="373051"/>
          </a:xfrm>
          <a:prstGeom prst="straightConnector1">
            <a:avLst/>
          </a:prstGeom>
          <a:ln w="28575">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7867650" y="5029201"/>
            <a:ext cx="241935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000000"/>
                </a:solidFill>
              </a:rPr>
              <a:t>Fuel Lines +</a:t>
            </a:r>
          </a:p>
          <a:p>
            <a:pPr algn="ctr"/>
            <a:r>
              <a:rPr lang="en-US" dirty="0">
                <a:solidFill>
                  <a:srgbClr val="000000"/>
                </a:solidFill>
              </a:rPr>
              <a:t>pump + </a:t>
            </a:r>
            <a:r>
              <a:rPr lang="en-US" dirty="0" err="1">
                <a:solidFill>
                  <a:srgbClr val="000000"/>
                </a:solidFill>
              </a:rPr>
              <a:t>valving</a:t>
            </a:r>
            <a:endParaRPr lang="en-US" dirty="0">
              <a:solidFill>
                <a:srgbClr val="000000"/>
              </a:solidFill>
            </a:endParaRPr>
          </a:p>
        </p:txBody>
      </p:sp>
      <p:sp>
        <p:nvSpPr>
          <p:cNvPr id="16" name="Rounded Rectangle 15"/>
          <p:cNvSpPr/>
          <p:nvPr/>
        </p:nvSpPr>
        <p:spPr>
          <a:xfrm>
            <a:off x="5755409" y="3540294"/>
            <a:ext cx="2514600" cy="762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solidFill>
                  <a:srgbClr val="000000"/>
                </a:solidFill>
              </a:rPr>
              <a:t>Spacecraft chassis body</a:t>
            </a:r>
          </a:p>
        </p:txBody>
      </p:sp>
      <p:sp>
        <p:nvSpPr>
          <p:cNvPr id="32" name="Rounded Rectangle 31"/>
          <p:cNvSpPr/>
          <p:nvPr/>
        </p:nvSpPr>
        <p:spPr>
          <a:xfrm>
            <a:off x="8518247" y="3540294"/>
            <a:ext cx="1616882" cy="762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solidFill>
                  <a:srgbClr val="000000"/>
                </a:solidFill>
              </a:rPr>
              <a:t>Fuel Tank</a:t>
            </a:r>
          </a:p>
        </p:txBody>
      </p:sp>
      <p:cxnSp>
        <p:nvCxnSpPr>
          <p:cNvPr id="66" name="Straight Arrow Connector 65"/>
          <p:cNvCxnSpPr>
            <a:stCxn id="14" idx="1"/>
            <a:endCxn id="83" idx="0"/>
          </p:cNvCxnSpPr>
          <p:nvPr/>
        </p:nvCxnSpPr>
        <p:spPr>
          <a:xfrm flipH="1" flipV="1">
            <a:off x="6896100" y="5334001"/>
            <a:ext cx="971550" cy="190500"/>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 idx="1"/>
            <a:endCxn id="84" idx="0"/>
          </p:cNvCxnSpPr>
          <p:nvPr/>
        </p:nvCxnSpPr>
        <p:spPr>
          <a:xfrm flipH="1" flipV="1">
            <a:off x="7048500" y="5486401"/>
            <a:ext cx="819150" cy="38100"/>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2" idx="2"/>
            <a:endCxn id="14" idx="0"/>
          </p:cNvCxnSpPr>
          <p:nvPr/>
        </p:nvCxnSpPr>
        <p:spPr>
          <a:xfrm flipH="1">
            <a:off x="9077326" y="4302295"/>
            <a:ext cx="249363" cy="72690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1"/>
            <a:endCxn id="85" idx="0"/>
          </p:cNvCxnSpPr>
          <p:nvPr/>
        </p:nvCxnSpPr>
        <p:spPr>
          <a:xfrm flipH="1">
            <a:off x="7200900" y="5524501"/>
            <a:ext cx="666750" cy="114300"/>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rapezoid 82"/>
          <p:cNvSpPr/>
          <p:nvPr/>
        </p:nvSpPr>
        <p:spPr>
          <a:xfrm rot="5400000">
            <a:off x="6076950" y="4819651"/>
            <a:ext cx="609600" cy="1028700"/>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000000"/>
              </a:solidFill>
            </a:endParaRPr>
          </a:p>
        </p:txBody>
      </p:sp>
      <p:sp>
        <p:nvSpPr>
          <p:cNvPr id="84" name="Trapezoid 83"/>
          <p:cNvSpPr/>
          <p:nvPr/>
        </p:nvSpPr>
        <p:spPr>
          <a:xfrm rot="5400000">
            <a:off x="6229350" y="4972051"/>
            <a:ext cx="609600" cy="1028700"/>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000000"/>
              </a:solidFill>
            </a:endParaRPr>
          </a:p>
        </p:txBody>
      </p:sp>
      <p:sp>
        <p:nvSpPr>
          <p:cNvPr id="85" name="Trapezoid 84"/>
          <p:cNvSpPr/>
          <p:nvPr/>
        </p:nvSpPr>
        <p:spPr>
          <a:xfrm rot="5400000">
            <a:off x="6381750" y="5124451"/>
            <a:ext cx="609600" cy="1028700"/>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000000"/>
              </a:solidFill>
            </a:endParaRPr>
          </a:p>
        </p:txBody>
      </p:sp>
      <p:sp>
        <p:nvSpPr>
          <p:cNvPr id="86" name="Trapezoid 85"/>
          <p:cNvSpPr/>
          <p:nvPr/>
        </p:nvSpPr>
        <p:spPr>
          <a:xfrm rot="5400000">
            <a:off x="6534150" y="5276851"/>
            <a:ext cx="609600" cy="1028700"/>
          </a:xfrm>
          <a:prstGeom prst="trapezoi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rgbClr val="000000"/>
              </a:solidFill>
            </a:endParaRPr>
          </a:p>
        </p:txBody>
      </p:sp>
      <p:cxnSp>
        <p:nvCxnSpPr>
          <p:cNvPr id="17" name="Straight Arrow Connector 16"/>
          <p:cNvCxnSpPr>
            <a:stCxn id="16" idx="2"/>
            <a:endCxn id="83" idx="1"/>
          </p:cNvCxnSpPr>
          <p:nvPr/>
        </p:nvCxnSpPr>
        <p:spPr>
          <a:xfrm flipH="1">
            <a:off x="6381751" y="4302295"/>
            <a:ext cx="630959" cy="80310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6" idx="2"/>
            <a:endCxn id="84" idx="1"/>
          </p:cNvCxnSpPr>
          <p:nvPr/>
        </p:nvCxnSpPr>
        <p:spPr>
          <a:xfrm flipH="1">
            <a:off x="6534151" y="4302295"/>
            <a:ext cx="478559" cy="95550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6" idx="2"/>
            <a:endCxn id="85" idx="1"/>
          </p:cNvCxnSpPr>
          <p:nvPr/>
        </p:nvCxnSpPr>
        <p:spPr>
          <a:xfrm flipH="1">
            <a:off x="6686551" y="4302295"/>
            <a:ext cx="326159" cy="110790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6" idx="2"/>
            <a:endCxn id="86" idx="1"/>
          </p:cNvCxnSpPr>
          <p:nvPr/>
        </p:nvCxnSpPr>
        <p:spPr>
          <a:xfrm flipH="1">
            <a:off x="6838951" y="4302295"/>
            <a:ext cx="173759" cy="1260307"/>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6249080" y="5581591"/>
            <a:ext cx="1138453" cy="400110"/>
          </a:xfrm>
          <a:prstGeom prst="rect">
            <a:avLst/>
          </a:prstGeom>
          <a:noFill/>
        </p:spPr>
        <p:txBody>
          <a:bodyPr wrap="none" rtlCol="0">
            <a:spAutoFit/>
          </a:bodyPr>
          <a:lstStyle/>
          <a:p>
            <a:r>
              <a:rPr lang="en-US" sz="2000" dirty="0"/>
              <a:t>Thruster</a:t>
            </a:r>
          </a:p>
        </p:txBody>
      </p:sp>
      <p:cxnSp>
        <p:nvCxnSpPr>
          <p:cNvPr id="22" name="Straight Arrow Connector 21"/>
          <p:cNvCxnSpPr>
            <a:stCxn id="14" idx="1"/>
            <a:endCxn id="86" idx="0"/>
          </p:cNvCxnSpPr>
          <p:nvPr/>
        </p:nvCxnSpPr>
        <p:spPr>
          <a:xfrm flipH="1">
            <a:off x="7353300" y="5524501"/>
            <a:ext cx="514350" cy="266700"/>
          </a:xfrm>
          <a:prstGeom prst="straightConnector1">
            <a:avLst/>
          </a:prstGeom>
          <a:ln w="254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idx="12"/>
          </p:nvPr>
        </p:nvSpPr>
        <p:spPr/>
        <p:txBody>
          <a:bodyPr/>
          <a:lstStyle/>
          <a:p>
            <a:fld id="{A370513E-CC6B-4688-84CD-7786F3725A67}" type="slidenum">
              <a:rPr lang="en-US" smtClean="0">
                <a:solidFill>
                  <a:srgbClr val="000000"/>
                </a:solidFill>
              </a:rPr>
              <a:pPr/>
              <a:t>9</a:t>
            </a:fld>
            <a:endParaRPr lang="en-US">
              <a:solidFill>
                <a:srgbClr val="000000"/>
              </a:solidFill>
            </a:endParaRPr>
          </a:p>
        </p:txBody>
      </p:sp>
      <p:sp>
        <p:nvSpPr>
          <p:cNvPr id="3" name="Title 2"/>
          <p:cNvSpPr>
            <a:spLocks noGrp="1"/>
          </p:cNvSpPr>
          <p:nvPr>
            <p:ph type="title"/>
          </p:nvPr>
        </p:nvSpPr>
        <p:spPr/>
        <p:txBody>
          <a:bodyPr>
            <a:normAutofit/>
          </a:bodyPr>
          <a:lstStyle/>
          <a:p>
            <a:r>
              <a:rPr lang="en-US" dirty="0"/>
              <a:t>Recurring subsystems in spacecraft</a:t>
            </a:r>
          </a:p>
        </p:txBody>
      </p:sp>
    </p:spTree>
    <p:extLst>
      <p:ext uri="{BB962C8B-B14F-4D97-AF65-F5344CB8AC3E}">
        <p14:creationId xmlns:p14="http://schemas.microsoft.com/office/powerpoint/2010/main" val="22716046"/>
      </p:ext>
    </p:extLst>
  </p:cSld>
  <p:clrMapOvr>
    <a:masterClrMapping/>
  </p:clrMapOvr>
</p:sld>
</file>

<file path=ppt/theme/theme1.xml><?xml version="1.0" encoding="utf-8"?>
<a:theme xmlns:a="http://schemas.openxmlformats.org/drawingml/2006/main" name="DARTS Lab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40EEE18307F547AC19C250B980BA8A" ma:contentTypeVersion="14" ma:contentTypeDescription="Create a new document." ma:contentTypeScope="" ma:versionID="6c718c1e10055613db9ef01de60113f2">
  <xsd:schema xmlns:xsd="http://www.w3.org/2001/XMLSchema" xmlns:xs="http://www.w3.org/2001/XMLSchema" xmlns:p="http://schemas.microsoft.com/office/2006/metadata/properties" xmlns:ns2="a5b8aa99-f4fc-4d9c-b81c-966d4bd2c6c2" xmlns:ns3="77f052df-7cc9-46d5-9db7-08cc260ec36e" targetNamespace="http://schemas.microsoft.com/office/2006/metadata/properties" ma:root="true" ma:fieldsID="c6a56a772739a989cf025b45eb74bd52" ns2:_="" ns3:_="">
    <xsd:import namespace="a5b8aa99-f4fc-4d9c-b81c-966d4bd2c6c2"/>
    <xsd:import namespace="77f052df-7cc9-46d5-9db7-08cc260ec3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8aa99-f4fc-4d9c-b81c-966d4bd2c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2283c9-5dc3-4342-a46e-d374fcd9782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052df-7cc9-46d5-9db7-08cc260ec3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732455-c771-4ab1-9c68-b2c5020f38ce}" ma:internalName="TaxCatchAll" ma:showField="CatchAllData" ma:web="77f052df-7cc9-46d5-9db7-08cc260ec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a5b8aa99-f4fc-4d9c-b81c-966d4bd2c6c2" xsi:nil="true"/>
    <SharedWithUsers xmlns="77f052df-7cc9-46d5-9db7-08cc260ec36e">
      <UserInfo>
        <DisplayName>Jain, Abhinandan (US 3471)</DisplayName>
        <AccountId>9</AccountId>
        <AccountType/>
      </UserInfo>
    </SharedWithUsers>
    <lcf76f155ced4ddcb4097134ff3c332f xmlns="a5b8aa99-f4fc-4d9c-b81c-966d4bd2c6c2">
      <Terms xmlns="http://schemas.microsoft.com/office/infopath/2007/PartnerControls"/>
    </lcf76f155ced4ddcb4097134ff3c332f>
    <TaxCatchAll xmlns="77f052df-7cc9-46d5-9db7-08cc260ec36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40EEE18307F547AC19C250B980BA8A" ma:contentTypeVersion="14" ma:contentTypeDescription="Create a new document." ma:contentTypeScope="" ma:versionID="6c718c1e10055613db9ef01de60113f2">
  <xsd:schema xmlns:xsd="http://www.w3.org/2001/XMLSchema" xmlns:xs="http://www.w3.org/2001/XMLSchema" xmlns:p="http://schemas.microsoft.com/office/2006/metadata/properties" xmlns:ns2="a5b8aa99-f4fc-4d9c-b81c-966d4bd2c6c2" xmlns:ns3="77f052df-7cc9-46d5-9db7-08cc260ec36e" targetNamespace="http://schemas.microsoft.com/office/2006/metadata/properties" ma:root="true" ma:fieldsID="c6a56a772739a989cf025b45eb74bd52" ns2:_="" ns3:_="">
    <xsd:import namespace="a5b8aa99-f4fc-4d9c-b81c-966d4bd2c6c2"/>
    <xsd:import namespace="77f052df-7cc9-46d5-9db7-08cc260ec3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b8aa99-f4fc-4d9c-b81c-966d4bd2c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c2283c9-5dc3-4342-a46e-d374fcd9782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052df-7cc9-46d5-9db7-08cc260ec3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a732455-c771-4ab1-9c68-b2c5020f38ce}" ma:internalName="TaxCatchAll" ma:showField="CatchAllData" ma:web="77f052df-7cc9-46d5-9db7-08cc260ec3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A823F-4787-4AC0-8746-A553E0E44F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8aa99-f4fc-4d9c-b81c-966d4bd2c6c2"/>
    <ds:schemaRef ds:uri="77f052df-7cc9-46d5-9db7-08cc260e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18AA97-E272-4AD7-9A7F-7A7A990486C7}">
  <ds:schemaRefs>
    <ds:schemaRef ds:uri="http://purl.org/dc/elements/1.1/"/>
    <ds:schemaRef ds:uri="http://www.w3.org/XML/1998/namespace"/>
    <ds:schemaRef ds:uri="http://schemas.microsoft.com/office/2006/metadata/properties"/>
    <ds:schemaRef ds:uri="http://schemas.microsoft.com/office/infopath/2007/PartnerControls"/>
    <ds:schemaRef ds:uri="a5b8aa99-f4fc-4d9c-b81c-966d4bd2c6c2"/>
    <ds:schemaRef ds:uri="http://purl.org/dc/terms/"/>
    <ds:schemaRef ds:uri="http://schemas.microsoft.com/office/2006/documentManagement/types"/>
    <ds:schemaRef ds:uri="http://schemas.openxmlformats.org/package/2006/metadata/core-properties"/>
    <ds:schemaRef ds:uri="77f052df-7cc9-46d5-9db7-08cc260ec36e"/>
    <ds:schemaRef ds:uri="http://purl.org/dc/dcmitype/"/>
  </ds:schemaRefs>
</ds:datastoreItem>
</file>

<file path=customXml/itemProps3.xml><?xml version="1.0" encoding="utf-8"?>
<ds:datastoreItem xmlns:ds="http://schemas.openxmlformats.org/officeDocument/2006/customXml" ds:itemID="{44136121-EDCA-4679-A402-6BADC135DA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b8aa99-f4fc-4d9c-b81c-966d4bd2c6c2"/>
    <ds:schemaRef ds:uri="77f052df-7cc9-46d5-9db7-08cc260e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5A74269-0C6E-4749-A05F-460ECAA19C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TotalTime>
  <Words>3928</Words>
  <Application>Microsoft Office PowerPoint</Application>
  <PresentationFormat>Widescreen</PresentationFormat>
  <Paragraphs>924</Paragraphs>
  <Slides>69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Consolas</vt:lpstr>
      <vt:lpstr>Calibri</vt:lpstr>
      <vt:lpstr>Times New Roman</vt:lpstr>
      <vt:lpstr>Wingdings</vt:lpstr>
      <vt:lpstr>DARTS Lab Theme</vt:lpstr>
      <vt:lpstr> Dshell Assemblies   2023 DARTS Lab Course</vt:lpstr>
      <vt:lpstr>DARTS Lab Simulation World </vt:lpstr>
      <vt:lpstr>Dynamics Simulation Structure</vt:lpstr>
      <vt:lpstr>Vehicle Simulation Examples</vt:lpstr>
      <vt:lpstr>Simulation Complexity</vt:lpstr>
      <vt:lpstr>Context</vt:lpstr>
      <vt:lpstr>Dshell Simulations</vt:lpstr>
      <vt:lpstr>Dshell Assembly</vt:lpstr>
      <vt:lpstr>Recurring subsystems in spacecraft</vt:lpstr>
      <vt:lpstr>Recurring Assemblies in robotic ground vehicles</vt:lpstr>
      <vt:lpstr>Ground vehicle component assemblies</vt:lpstr>
      <vt:lpstr>What are Dshell Assemblies?</vt:lpstr>
      <vt:lpstr>Assemblies create the simulation backbone:  multibody, models, and data flow</vt:lpstr>
      <vt:lpstr>Examples of assemblies</vt:lpstr>
      <vt:lpstr>Available Assemblies</vt:lpstr>
      <vt:lpstr>The Dshell Assembly Class</vt:lpstr>
      <vt:lpstr>Assembly Metaphor</vt:lpstr>
      <vt:lpstr>An Assembly Constructor</vt:lpstr>
      <vt:lpstr>config – Configuration Options</vt:lpstr>
      <vt:lpstr>context – Data for embedding</vt:lpstr>
      <vt:lpstr>Assembly ‘params’</vt:lpstr>
      <vt:lpstr>Creating an Assembly Instance</vt:lpstr>
      <vt:lpstr>Key Assembly Methods</vt:lpstr>
      <vt:lpstr>Key Assembly Methods</vt:lpstr>
      <vt:lpstr>Notebook: Instancing an assembly</vt:lpstr>
      <vt:lpstr>Notebook: Define an assembly</vt:lpstr>
      <vt:lpstr>Assembly builder notebook</vt:lpstr>
      <vt:lpstr>“Pref-fab” Assemblies</vt:lpstr>
      <vt:lpstr>Inspecting an assembly</vt:lpstr>
      <vt:lpstr>Basic Assembly Information</vt:lpstr>
      <vt:lpstr>Assembly Spec Node</vt:lpstr>
      <vt:lpstr>Assembly functions</vt:lpstr>
      <vt:lpstr>Dshell gui page for assemblies</vt:lpstr>
      <vt:lpstr>Connecting Assemblies</vt:lpstr>
      <vt:lpstr>Hierarchical Assembly Structure</vt:lpstr>
      <vt:lpstr>Passing information between Assemblies</vt:lpstr>
      <vt:lpstr>Connecting Sub-System Assemblies</vt:lpstr>
      <vt:lpstr>Assembly Signals and Signal Ties</vt:lpstr>
      <vt:lpstr>Notebooks: Assembly signals</vt:lpstr>
      <vt:lpstr>Customizing a Simulation Assembly</vt:lpstr>
      <vt:lpstr>Customizing Simulations</vt:lpstr>
      <vt:lpstr>Evolve &amp; configure simulations</vt:lpstr>
      <vt:lpstr>Add/Remove Assemblies at Runtime</vt:lpstr>
      <vt:lpstr>Architectural Issues</vt:lpstr>
      <vt:lpstr>Encapsulation</vt:lpstr>
      <vt:lpstr>Assembly Python Implementation</vt:lpstr>
      <vt:lpstr>BACKUP</vt:lpstr>
      <vt:lpstr>Recap</vt:lpstr>
      <vt:lpstr>What we did not cover …</vt:lpstr>
      <vt:lpstr>Instancing an assembly notebook (Notebook: Day2-TuAm-3Assemblies/1-InstanceAssembly)</vt:lpstr>
      <vt:lpstr>Assembly builder notebook (Notebook: Day2-TuAm-3Assemblies/1-InstanceAssembly)</vt:lpstr>
      <vt:lpstr>Introspection notebook (Notebook: Day2-TuAm-3Assemblies/1-InstanceAssembly)</vt:lpstr>
      <vt:lpstr>Where does this topic fit in the big picture …</vt:lpstr>
      <vt:lpstr>Quadcopter Case Study</vt:lpstr>
      <vt:lpstr>Quadcopter sim components</vt:lpstr>
      <vt:lpstr>“Multibody-Centric” Design Pattern</vt:lpstr>
      <vt:lpstr>Problems with this Approach</vt:lpstr>
      <vt:lpstr>Multibody-Centric Design Pattern</vt:lpstr>
      <vt:lpstr>“Subsystem-Centric” Design Pattern</vt:lpstr>
      <vt:lpstr>Use assemblies to create all components of a sub-system</vt:lpstr>
      <vt:lpstr>Single rotor assembly details</vt:lpstr>
      <vt:lpstr>Quadcopter assembly hierarchy</vt:lpstr>
      <vt:lpstr>Why sub-system centric design pattern?</vt:lpstr>
      <vt:lpstr>Emergent mechanism &amp; dataflow</vt:lpstr>
      <vt:lpstr>Questions to Address</vt:lpstr>
      <vt:lpstr>Assemblies Enable  …</vt:lpstr>
      <vt:lpstr>What is in an Assembly Class?</vt:lpstr>
      <vt:lpstr>What is in an Assembly Instance?</vt:lpstr>
      <vt:lpstr> DARTS/Dshell Software Highlights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 Kaelyn M (US 183B)</dc:creator>
  <cp:lastModifiedBy>Leake, Carl D (US 347J)</cp:lastModifiedBy>
  <cp:revision>459</cp:revision>
  <dcterms:created xsi:type="dcterms:W3CDTF">2022-09-16T22:19:09Z</dcterms:created>
  <dcterms:modified xsi:type="dcterms:W3CDTF">2024-11-21T15:53:15Z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0x0101005640EEE18307F547AC19C250B980BA8A</vt:lpwstr>
  </property>
  <property fmtid="{D5CDD505-2E9C-101B-9397-08002B2CF9AE}" pid="3" name="ComplianceAssetId">
    <vt:lpwstr/>
  </property>
  <property fmtid="{D5CDD505-2E9C-101B-9397-08002B2CF9AE}" pid="4" name="_activity">
    <vt:lpwstr>{"FileActivityType":"9","FileActivityTimeStamp":"2023-03-28T00:15:52.440Z","FileActivityUsersOnPage":[{"DisplayName":"Leake, Carl D (US 347J)","Id":"carl.leake@jpl.nasa.gov"},{"DisplayName":"Jain, Abhinandan (US 3471)","Id":"jain@jpl.nasa.gov"}],"FileActi</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