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74" r:id="rId5"/>
  </p:sldMasterIdLst>
  <p:notesMasterIdLst>
    <p:notesMasterId r:id="rId39"/>
  </p:notesMasterIdLst>
  <p:sldIdLst>
    <p:sldId id="256" r:id="rId6"/>
    <p:sldId id="266" r:id="rId7"/>
    <p:sldId id="267" r:id="rId8"/>
    <p:sldId id="268" r:id="rId9"/>
    <p:sldId id="308" r:id="rId10"/>
    <p:sldId id="1536" r:id="rId11"/>
    <p:sldId id="312" r:id="rId12"/>
    <p:sldId id="307" r:id="rId13"/>
    <p:sldId id="317" r:id="rId14"/>
    <p:sldId id="323" r:id="rId15"/>
    <p:sldId id="321" r:id="rId16"/>
    <p:sldId id="344" r:id="rId17"/>
    <p:sldId id="260" r:id="rId18"/>
    <p:sldId id="333" r:id="rId19"/>
    <p:sldId id="334" r:id="rId20"/>
    <p:sldId id="330" r:id="rId21"/>
    <p:sldId id="335" r:id="rId22"/>
    <p:sldId id="293" r:id="rId23"/>
    <p:sldId id="286" r:id="rId24"/>
    <p:sldId id="325" r:id="rId25"/>
    <p:sldId id="338" r:id="rId26"/>
    <p:sldId id="326" r:id="rId27"/>
    <p:sldId id="304" r:id="rId28"/>
    <p:sldId id="328" r:id="rId29"/>
    <p:sldId id="336" r:id="rId30"/>
    <p:sldId id="339" r:id="rId31"/>
    <p:sldId id="337" r:id="rId32"/>
    <p:sldId id="331" r:id="rId33"/>
    <p:sldId id="305" r:id="rId34"/>
    <p:sldId id="332" r:id="rId35"/>
    <p:sldId id="340" r:id="rId36"/>
    <p:sldId id="306" r:id="rId37"/>
    <p:sldId id="1598" r:id="rId38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66FF"/>
    <a:srgbClr val="FFFF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A3EE40-E69D-A532-F4FC-BD60126734EF}" v="7" dt="2024-11-20T21:13:02.4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8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napathi, Gani B (US 3530)" userId="S::gani.b.ganapathi@jpl.nasa.gov::5abbe19c-5117-4c8c-aceb-cae230a604da" providerId="AD" clId="Web-{080FD119-7D65-64B1-45CD-E158F9A2153F}"/>
    <pc:docChg chg="modSld">
      <pc:chgData name="Ganapathi, Gani B (US 3530)" userId="S::gani.b.ganapathi@jpl.nasa.gov::5abbe19c-5117-4c8c-aceb-cae230a604da" providerId="AD" clId="Web-{080FD119-7D65-64B1-45CD-E158F9A2153F}" dt="2024-07-21T01:10:33.236" v="15" actId="20577"/>
      <pc:docMkLst>
        <pc:docMk/>
      </pc:docMkLst>
      <pc:sldChg chg="modSp">
        <pc:chgData name="Ganapathi, Gani B (US 3530)" userId="S::gani.b.ganapathi@jpl.nasa.gov::5abbe19c-5117-4c8c-aceb-cae230a604da" providerId="AD" clId="Web-{080FD119-7D65-64B1-45CD-E158F9A2153F}" dt="2024-07-21T01:07:35.889" v="1" actId="20577"/>
        <pc:sldMkLst>
          <pc:docMk/>
          <pc:sldMk cId="2896035757" sldId="293"/>
        </pc:sldMkLst>
        <pc:spChg chg="mod">
          <ac:chgData name="Ganapathi, Gani B (US 3530)" userId="S::gani.b.ganapathi@jpl.nasa.gov::5abbe19c-5117-4c8c-aceb-cae230a604da" providerId="AD" clId="Web-{080FD119-7D65-64B1-45CD-E158F9A2153F}" dt="2024-07-21T01:07:35.889" v="1" actId="20577"/>
          <ac:spMkLst>
            <pc:docMk/>
            <pc:sldMk cId="2896035757" sldId="293"/>
            <ac:spMk id="5" creationId="{00000000-0000-0000-0000-000000000000}"/>
          </ac:spMkLst>
        </pc:spChg>
      </pc:sldChg>
      <pc:sldChg chg="modSp">
        <pc:chgData name="Ganapathi, Gani B (US 3530)" userId="S::gani.b.ganapathi@jpl.nasa.gov::5abbe19c-5117-4c8c-aceb-cae230a604da" providerId="AD" clId="Web-{080FD119-7D65-64B1-45CD-E158F9A2153F}" dt="2024-07-21T01:07:59.936" v="3" actId="20577"/>
        <pc:sldMkLst>
          <pc:docMk/>
          <pc:sldMk cId="1690603190" sldId="304"/>
        </pc:sldMkLst>
        <pc:spChg chg="mod">
          <ac:chgData name="Ganapathi, Gani B (US 3530)" userId="S::gani.b.ganapathi@jpl.nasa.gov::5abbe19c-5117-4c8c-aceb-cae230a604da" providerId="AD" clId="Web-{080FD119-7D65-64B1-45CD-E158F9A2153F}" dt="2024-07-21T01:07:59.936" v="3" actId="20577"/>
          <ac:spMkLst>
            <pc:docMk/>
            <pc:sldMk cId="1690603190" sldId="304"/>
            <ac:spMk id="5" creationId="{00000000-0000-0000-0000-000000000000}"/>
          </ac:spMkLst>
        </pc:spChg>
      </pc:sldChg>
      <pc:sldChg chg="modSp">
        <pc:chgData name="Ganapathi, Gani B (US 3530)" userId="S::gani.b.ganapathi@jpl.nasa.gov::5abbe19c-5117-4c8c-aceb-cae230a604da" providerId="AD" clId="Web-{080FD119-7D65-64B1-45CD-E158F9A2153F}" dt="2024-07-21T01:09:28.328" v="9" actId="20577"/>
        <pc:sldMkLst>
          <pc:docMk/>
          <pc:sldMk cId="2993962539" sldId="305"/>
        </pc:sldMkLst>
        <pc:spChg chg="mod">
          <ac:chgData name="Ganapathi, Gani B (US 3530)" userId="S::gani.b.ganapathi@jpl.nasa.gov::5abbe19c-5117-4c8c-aceb-cae230a604da" providerId="AD" clId="Web-{080FD119-7D65-64B1-45CD-E158F9A2153F}" dt="2024-07-21T01:09:28.328" v="9" actId="20577"/>
          <ac:spMkLst>
            <pc:docMk/>
            <pc:sldMk cId="2993962539" sldId="305"/>
            <ac:spMk id="5" creationId="{00000000-0000-0000-0000-000000000000}"/>
          </ac:spMkLst>
        </pc:spChg>
      </pc:sldChg>
      <pc:sldChg chg="modSp">
        <pc:chgData name="Ganapathi, Gani B (US 3530)" userId="S::gani.b.ganapathi@jpl.nasa.gov::5abbe19c-5117-4c8c-aceb-cae230a604da" providerId="AD" clId="Web-{080FD119-7D65-64B1-45CD-E158F9A2153F}" dt="2024-07-21T01:10:11.157" v="13" actId="20577"/>
        <pc:sldMkLst>
          <pc:docMk/>
          <pc:sldMk cId="1267895403" sldId="306"/>
        </pc:sldMkLst>
        <pc:spChg chg="mod">
          <ac:chgData name="Ganapathi, Gani B (US 3530)" userId="S::gani.b.ganapathi@jpl.nasa.gov::5abbe19c-5117-4c8c-aceb-cae230a604da" providerId="AD" clId="Web-{080FD119-7D65-64B1-45CD-E158F9A2153F}" dt="2024-07-21T01:10:11.157" v="13" actId="20577"/>
          <ac:spMkLst>
            <pc:docMk/>
            <pc:sldMk cId="1267895403" sldId="306"/>
            <ac:spMk id="6" creationId="{48289963-D6E1-461F-AEE1-DB9731503311}"/>
          </ac:spMkLst>
        </pc:spChg>
      </pc:sldChg>
      <pc:sldChg chg="modSp">
        <pc:chgData name="Ganapathi, Gani B (US 3530)" userId="S::gani.b.ganapathi@jpl.nasa.gov::5abbe19c-5117-4c8c-aceb-cae230a604da" providerId="AD" clId="Web-{080FD119-7D65-64B1-45CD-E158F9A2153F}" dt="2024-07-21T01:08:54.515" v="7" actId="20577"/>
        <pc:sldMkLst>
          <pc:docMk/>
          <pc:sldMk cId="1871821544" sldId="331"/>
        </pc:sldMkLst>
        <pc:spChg chg="mod">
          <ac:chgData name="Ganapathi, Gani B (US 3530)" userId="S::gani.b.ganapathi@jpl.nasa.gov::5abbe19c-5117-4c8c-aceb-cae230a604da" providerId="AD" clId="Web-{080FD119-7D65-64B1-45CD-E158F9A2153F}" dt="2024-07-21T01:08:54.515" v="7" actId="20577"/>
          <ac:spMkLst>
            <pc:docMk/>
            <pc:sldMk cId="1871821544" sldId="331"/>
            <ac:spMk id="5" creationId="{00000000-0000-0000-0000-000000000000}"/>
          </ac:spMkLst>
        </pc:spChg>
      </pc:sldChg>
      <pc:sldChg chg="modSp">
        <pc:chgData name="Ganapathi, Gani B (US 3530)" userId="S::gani.b.ganapathi@jpl.nasa.gov::5abbe19c-5117-4c8c-aceb-cae230a604da" providerId="AD" clId="Web-{080FD119-7D65-64B1-45CD-E158F9A2153F}" dt="2024-07-21T01:09:47.829" v="11" actId="20577"/>
        <pc:sldMkLst>
          <pc:docMk/>
          <pc:sldMk cId="3535469649" sldId="332"/>
        </pc:sldMkLst>
        <pc:spChg chg="mod">
          <ac:chgData name="Ganapathi, Gani B (US 3530)" userId="S::gani.b.ganapathi@jpl.nasa.gov::5abbe19c-5117-4c8c-aceb-cae230a604da" providerId="AD" clId="Web-{080FD119-7D65-64B1-45CD-E158F9A2153F}" dt="2024-07-21T01:09:47.829" v="11" actId="20577"/>
          <ac:spMkLst>
            <pc:docMk/>
            <pc:sldMk cId="3535469649" sldId="332"/>
            <ac:spMk id="6" creationId="{1C9306D5-F593-4505-94EB-0929DE59159A}"/>
          </ac:spMkLst>
        </pc:spChg>
      </pc:sldChg>
      <pc:sldChg chg="modSp">
        <pc:chgData name="Ganapathi, Gani B (US 3530)" userId="S::gani.b.ganapathi@jpl.nasa.gov::5abbe19c-5117-4c8c-aceb-cae230a604da" providerId="AD" clId="Web-{080FD119-7D65-64B1-45CD-E158F9A2153F}" dt="2024-07-21T01:08:21.327" v="5" actId="20577"/>
        <pc:sldMkLst>
          <pc:docMk/>
          <pc:sldMk cId="116176916" sldId="336"/>
        </pc:sldMkLst>
        <pc:spChg chg="mod">
          <ac:chgData name="Ganapathi, Gani B (US 3530)" userId="S::gani.b.ganapathi@jpl.nasa.gov::5abbe19c-5117-4c8c-aceb-cae230a604da" providerId="AD" clId="Web-{080FD119-7D65-64B1-45CD-E158F9A2153F}" dt="2024-07-21T01:08:21.327" v="5" actId="20577"/>
          <ac:spMkLst>
            <pc:docMk/>
            <pc:sldMk cId="116176916" sldId="336"/>
            <ac:spMk id="5" creationId="{00000000-0000-0000-0000-000000000000}"/>
          </ac:spMkLst>
        </pc:spChg>
      </pc:sldChg>
      <pc:sldChg chg="modSp">
        <pc:chgData name="Ganapathi, Gani B (US 3530)" userId="S::gani.b.ganapathi@jpl.nasa.gov::5abbe19c-5117-4c8c-aceb-cae230a604da" providerId="AD" clId="Web-{080FD119-7D65-64B1-45CD-E158F9A2153F}" dt="2024-07-21T01:10:33.236" v="15" actId="20577"/>
        <pc:sldMkLst>
          <pc:docMk/>
          <pc:sldMk cId="1281256200" sldId="1598"/>
        </pc:sldMkLst>
        <pc:spChg chg="mod">
          <ac:chgData name="Ganapathi, Gani B (US 3530)" userId="S::gani.b.ganapathi@jpl.nasa.gov::5abbe19c-5117-4c8c-aceb-cae230a604da" providerId="AD" clId="Web-{080FD119-7D65-64B1-45CD-E158F9A2153F}" dt="2024-07-21T01:10:33.236" v="15" actId="20577"/>
          <ac:spMkLst>
            <pc:docMk/>
            <pc:sldMk cId="1281256200" sldId="1598"/>
            <ac:spMk id="5" creationId="{00000000-0000-0000-0000-000000000000}"/>
          </ac:spMkLst>
        </pc:spChg>
      </pc:sldChg>
    </pc:docChg>
  </pc:docChgLst>
  <pc:docChgLst>
    <pc:chgData name="Leake, Carl D (US 347J)" userId="S::carl.leake@jpl.nasa.gov::514d19ed-ac25-4851-8813-e892f9be6a8e" providerId="AD" clId="Web-{DBA3EE40-E69D-A532-F4FC-BD60126734EF}"/>
    <pc:docChg chg="modSld">
      <pc:chgData name="Leake, Carl D (US 347J)" userId="S::carl.leake@jpl.nasa.gov::514d19ed-ac25-4851-8813-e892f9be6a8e" providerId="AD" clId="Web-{DBA3EE40-E69D-A532-F4FC-BD60126734EF}" dt="2024-11-20T21:13:02.491" v="6" actId="1076"/>
      <pc:docMkLst>
        <pc:docMk/>
      </pc:docMkLst>
      <pc:sldChg chg="addSp modSp">
        <pc:chgData name="Leake, Carl D (US 347J)" userId="S::carl.leake@jpl.nasa.gov::514d19ed-ac25-4851-8813-e892f9be6a8e" providerId="AD" clId="Web-{DBA3EE40-E69D-A532-F4FC-BD60126734EF}" dt="2024-11-20T21:13:02.491" v="6" actId="1076"/>
        <pc:sldMkLst>
          <pc:docMk/>
          <pc:sldMk cId="0" sldId="256"/>
        </pc:sldMkLst>
        <pc:spChg chg="mod">
          <ac:chgData name="Leake, Carl D (US 347J)" userId="S::carl.leake@jpl.nasa.gov::514d19ed-ac25-4851-8813-e892f9be6a8e" providerId="AD" clId="Web-{DBA3EE40-E69D-A532-F4FC-BD60126734EF}" dt="2024-11-20T21:12:58.913" v="5" actId="1076"/>
          <ac:spMkLst>
            <pc:docMk/>
            <pc:sldMk cId="0" sldId="256"/>
            <ac:spMk id="2" creationId="{185B21B8-2673-4A98-B8D6-E504A608C51C}"/>
          </ac:spMkLst>
        </pc:spChg>
        <pc:spChg chg="add mod">
          <ac:chgData name="Leake, Carl D (US 347J)" userId="S::carl.leake@jpl.nasa.gov::514d19ed-ac25-4851-8813-e892f9be6a8e" providerId="AD" clId="Web-{DBA3EE40-E69D-A532-F4FC-BD60126734EF}" dt="2024-11-20T21:13:02.491" v="6" actId="1076"/>
          <ac:spMkLst>
            <pc:docMk/>
            <pc:sldMk cId="0" sldId="256"/>
            <ac:spMk id="3" creationId="{A4D725DB-9AE2-003A-9479-DCE37AB230C3}"/>
          </ac:spMkLst>
        </pc:spChg>
      </pc:sldChg>
    </pc:docChg>
  </pc:docChgLst>
  <pc:docChgLst>
    <pc:chgData name="Abhinandan Jain" userId="47000a42-4a64-498b-92b5-14cfe7b66dad" providerId="ADAL" clId="{D3ED2004-AF3A-4284-8377-0C9B861C147E}"/>
    <pc:docChg chg="custSel modSld">
      <pc:chgData name="Abhinandan Jain" userId="47000a42-4a64-498b-92b5-14cfe7b66dad" providerId="ADAL" clId="{D3ED2004-AF3A-4284-8377-0C9B861C147E}" dt="2023-08-13T17:20:08.612" v="5" actId="1076"/>
      <pc:docMkLst>
        <pc:docMk/>
      </pc:docMkLst>
      <pc:sldChg chg="addSp delSp modSp">
        <pc:chgData name="Abhinandan Jain" userId="47000a42-4a64-498b-92b5-14cfe7b66dad" providerId="ADAL" clId="{D3ED2004-AF3A-4284-8377-0C9B861C147E}" dt="2023-08-13T17:20:08.612" v="5" actId="1076"/>
        <pc:sldMkLst>
          <pc:docMk/>
          <pc:sldMk cId="0" sldId="256"/>
        </pc:sldMkLst>
        <pc:spChg chg="add mod">
          <ac:chgData name="Abhinandan Jain" userId="47000a42-4a64-498b-92b5-14cfe7b66dad" providerId="ADAL" clId="{D3ED2004-AF3A-4284-8377-0C9B861C147E}" dt="2023-08-13T17:20:08.612" v="5" actId="1076"/>
          <ac:spMkLst>
            <pc:docMk/>
            <pc:sldMk cId="0" sldId="256"/>
            <ac:spMk id="2" creationId="{185B21B8-2673-4A98-B8D6-E504A608C51C}"/>
          </ac:spMkLst>
        </pc:spChg>
        <pc:spChg chg="del">
          <ac:chgData name="Abhinandan Jain" userId="47000a42-4a64-498b-92b5-14cfe7b66dad" providerId="ADAL" clId="{D3ED2004-AF3A-4284-8377-0C9B861C147E}" dt="2023-08-13T17:19:35.714" v="1" actId="478"/>
          <ac:spMkLst>
            <pc:docMk/>
            <pc:sldMk cId="0" sldId="256"/>
            <ac:spMk id="5" creationId="{00000000-0000-0000-0000-000000000000}"/>
          </ac:spMkLst>
        </pc:spChg>
        <pc:spChg chg="del">
          <ac:chgData name="Abhinandan Jain" userId="47000a42-4a64-498b-92b5-14cfe7b66dad" providerId="ADAL" clId="{D3ED2004-AF3A-4284-8377-0C9B861C147E}" dt="2023-08-13T17:19:56.973" v="2" actId="478"/>
          <ac:spMkLst>
            <pc:docMk/>
            <pc:sldMk cId="0" sldId="256"/>
            <ac:spMk id="1644" creationId="{00000000-0000-0000-0000-000000000000}"/>
          </ac:spMkLst>
        </pc:spChg>
      </pc:sldChg>
    </pc:docChg>
  </pc:docChgLst>
  <pc:docChgLst>
    <pc:chgData name="Jain, Abhinandan (US 3471)" userId="S::jain@jpl.nasa.gov::47000a42-4a64-498b-92b5-14cfe7b66dad" providerId="AD" clId="Web-{4C0BE03D-6061-5E83-56B5-25AC6B8E90B5}"/>
    <pc:docChg chg="modSld">
      <pc:chgData name="Jain, Abhinandan (US 3471)" userId="S::jain@jpl.nasa.gov::47000a42-4a64-498b-92b5-14cfe7b66dad" providerId="AD" clId="Web-{4C0BE03D-6061-5E83-56B5-25AC6B8E90B5}" dt="2023-08-13T17:16:01.609" v="9" actId="20577"/>
      <pc:docMkLst>
        <pc:docMk/>
      </pc:docMkLst>
      <pc:sldChg chg="modSp">
        <pc:chgData name="Jain, Abhinandan (US 3471)" userId="S::jain@jpl.nasa.gov::47000a42-4a64-498b-92b5-14cfe7b66dad" providerId="AD" clId="Web-{4C0BE03D-6061-5E83-56B5-25AC6B8E90B5}" dt="2023-08-13T17:16:01.609" v="9" actId="20577"/>
        <pc:sldMkLst>
          <pc:docMk/>
          <pc:sldMk cId="0" sldId="256"/>
        </pc:sldMkLst>
        <pc:spChg chg="mod">
          <ac:chgData name="Jain, Abhinandan (US 3471)" userId="S::jain@jpl.nasa.gov::47000a42-4a64-498b-92b5-14cfe7b66dad" providerId="AD" clId="Web-{4C0BE03D-6061-5E83-56B5-25AC6B8E90B5}" dt="2023-08-13T17:16:01.609" v="9" actId="20577"/>
          <ac:spMkLst>
            <pc:docMk/>
            <pc:sldMk cId="0" sldId="256"/>
            <ac:spMk id="5" creationId="{00000000-0000-0000-0000-000000000000}"/>
          </ac:spMkLst>
        </pc:spChg>
        <pc:spChg chg="mod">
          <ac:chgData name="Jain, Abhinandan (US 3471)" userId="S::jain@jpl.nasa.gov::47000a42-4a64-498b-92b5-14cfe7b66dad" providerId="AD" clId="Web-{4C0BE03D-6061-5E83-56B5-25AC6B8E90B5}" dt="2023-08-13T17:15:43.547" v="0" actId="20577"/>
          <ac:spMkLst>
            <pc:docMk/>
            <pc:sldMk cId="0" sldId="256"/>
            <ac:spMk id="1644" creationId="{00000000-0000-0000-0000-000000000000}"/>
          </ac:spMkLst>
        </pc:spChg>
      </pc:sldChg>
    </pc:docChg>
  </pc:docChgLst>
  <pc:docChgLst>
    <pc:chgData name="Kissel, Alexandra (US 3471-Affiliate)" userId="S::alexandra.kissel@jpl.nasa.gov::95f98967-69ae-4c58-b819-93095c7225da" providerId="AD" clId="Web-{D288145F-E40F-22BC-84AD-92B2F2FAF3B0}"/>
    <pc:docChg chg="modSld">
      <pc:chgData name="Kissel, Alexandra (US 3471-Affiliate)" userId="S::alexandra.kissel@jpl.nasa.gov::95f98967-69ae-4c58-b819-93095c7225da" providerId="AD" clId="Web-{D288145F-E40F-22BC-84AD-92B2F2FAF3B0}" dt="2023-08-13T20:03:22.277" v="15" actId="20577"/>
      <pc:docMkLst>
        <pc:docMk/>
      </pc:docMkLst>
      <pc:sldChg chg="modSp">
        <pc:chgData name="Kissel, Alexandra (US 3471-Affiliate)" userId="S::alexandra.kissel@jpl.nasa.gov::95f98967-69ae-4c58-b819-93095c7225da" providerId="AD" clId="Web-{D288145F-E40F-22BC-84AD-92B2F2FAF3B0}" dt="2023-08-13T19:59:11.067" v="1" actId="20577"/>
        <pc:sldMkLst>
          <pc:docMk/>
          <pc:sldMk cId="2896035757" sldId="293"/>
        </pc:sldMkLst>
        <pc:spChg chg="mod">
          <ac:chgData name="Kissel, Alexandra (US 3471-Affiliate)" userId="S::alexandra.kissel@jpl.nasa.gov::95f98967-69ae-4c58-b819-93095c7225da" providerId="AD" clId="Web-{D288145F-E40F-22BC-84AD-92B2F2FAF3B0}" dt="2023-08-13T19:59:11.067" v="1" actId="20577"/>
          <ac:spMkLst>
            <pc:docMk/>
            <pc:sldMk cId="2896035757" sldId="293"/>
            <ac:spMk id="5" creationId="{00000000-0000-0000-0000-000000000000}"/>
          </ac:spMkLst>
        </pc:spChg>
      </pc:sldChg>
      <pc:sldChg chg="modSp">
        <pc:chgData name="Kissel, Alexandra (US 3471-Affiliate)" userId="S::alexandra.kissel@jpl.nasa.gov::95f98967-69ae-4c58-b819-93095c7225da" providerId="AD" clId="Web-{D288145F-E40F-22BC-84AD-92B2F2FAF3B0}" dt="2023-08-13T19:59:46.696" v="3" actId="20577"/>
        <pc:sldMkLst>
          <pc:docMk/>
          <pc:sldMk cId="1690603190" sldId="304"/>
        </pc:sldMkLst>
        <pc:spChg chg="mod">
          <ac:chgData name="Kissel, Alexandra (US 3471-Affiliate)" userId="S::alexandra.kissel@jpl.nasa.gov::95f98967-69ae-4c58-b819-93095c7225da" providerId="AD" clId="Web-{D288145F-E40F-22BC-84AD-92B2F2FAF3B0}" dt="2023-08-13T19:59:46.696" v="3" actId="20577"/>
          <ac:spMkLst>
            <pc:docMk/>
            <pc:sldMk cId="1690603190" sldId="304"/>
            <ac:spMk id="5" creationId="{00000000-0000-0000-0000-000000000000}"/>
          </ac:spMkLst>
        </pc:spChg>
      </pc:sldChg>
      <pc:sldChg chg="modSp">
        <pc:chgData name="Kissel, Alexandra (US 3471-Affiliate)" userId="S::alexandra.kissel@jpl.nasa.gov::95f98967-69ae-4c58-b819-93095c7225da" providerId="AD" clId="Web-{D288145F-E40F-22BC-84AD-92B2F2FAF3B0}" dt="2023-08-13T20:01:49.135" v="9" actId="20577"/>
        <pc:sldMkLst>
          <pc:docMk/>
          <pc:sldMk cId="2993962539" sldId="305"/>
        </pc:sldMkLst>
        <pc:spChg chg="mod">
          <ac:chgData name="Kissel, Alexandra (US 3471-Affiliate)" userId="S::alexandra.kissel@jpl.nasa.gov::95f98967-69ae-4c58-b819-93095c7225da" providerId="AD" clId="Web-{D288145F-E40F-22BC-84AD-92B2F2FAF3B0}" dt="2023-08-13T20:01:49.135" v="9" actId="20577"/>
          <ac:spMkLst>
            <pc:docMk/>
            <pc:sldMk cId="2993962539" sldId="305"/>
            <ac:spMk id="5" creationId="{00000000-0000-0000-0000-000000000000}"/>
          </ac:spMkLst>
        </pc:spChg>
      </pc:sldChg>
      <pc:sldChg chg="modSp">
        <pc:chgData name="Kissel, Alexandra (US 3471-Affiliate)" userId="S::alexandra.kissel@jpl.nasa.gov::95f98967-69ae-4c58-b819-93095c7225da" providerId="AD" clId="Web-{D288145F-E40F-22BC-84AD-92B2F2FAF3B0}" dt="2023-08-13T20:02:53.245" v="13" actId="20577"/>
        <pc:sldMkLst>
          <pc:docMk/>
          <pc:sldMk cId="1267895403" sldId="306"/>
        </pc:sldMkLst>
        <pc:spChg chg="mod">
          <ac:chgData name="Kissel, Alexandra (US 3471-Affiliate)" userId="S::alexandra.kissel@jpl.nasa.gov::95f98967-69ae-4c58-b819-93095c7225da" providerId="AD" clId="Web-{D288145F-E40F-22BC-84AD-92B2F2FAF3B0}" dt="2023-08-13T20:02:53.245" v="13" actId="20577"/>
          <ac:spMkLst>
            <pc:docMk/>
            <pc:sldMk cId="1267895403" sldId="306"/>
            <ac:spMk id="6" creationId="{48289963-D6E1-461F-AEE1-DB9731503311}"/>
          </ac:spMkLst>
        </pc:spChg>
      </pc:sldChg>
      <pc:sldChg chg="modSp">
        <pc:chgData name="Kissel, Alexandra (US 3471-Affiliate)" userId="S::alexandra.kissel@jpl.nasa.gov::95f98967-69ae-4c58-b819-93095c7225da" providerId="AD" clId="Web-{D288145F-E40F-22BC-84AD-92B2F2FAF3B0}" dt="2023-08-13T20:01:09.478" v="7" actId="20577"/>
        <pc:sldMkLst>
          <pc:docMk/>
          <pc:sldMk cId="1871821544" sldId="331"/>
        </pc:sldMkLst>
        <pc:spChg chg="mod">
          <ac:chgData name="Kissel, Alexandra (US 3471-Affiliate)" userId="S::alexandra.kissel@jpl.nasa.gov::95f98967-69ae-4c58-b819-93095c7225da" providerId="AD" clId="Web-{D288145F-E40F-22BC-84AD-92B2F2FAF3B0}" dt="2023-08-13T20:01:09.478" v="7" actId="20577"/>
          <ac:spMkLst>
            <pc:docMk/>
            <pc:sldMk cId="1871821544" sldId="331"/>
            <ac:spMk id="5" creationId="{00000000-0000-0000-0000-000000000000}"/>
          </ac:spMkLst>
        </pc:spChg>
      </pc:sldChg>
      <pc:sldChg chg="modSp">
        <pc:chgData name="Kissel, Alexandra (US 3471-Affiliate)" userId="S::alexandra.kissel@jpl.nasa.gov::95f98967-69ae-4c58-b819-93095c7225da" providerId="AD" clId="Web-{D288145F-E40F-22BC-84AD-92B2F2FAF3B0}" dt="2023-08-13T20:02:20.838" v="11" actId="20577"/>
        <pc:sldMkLst>
          <pc:docMk/>
          <pc:sldMk cId="3535469649" sldId="332"/>
        </pc:sldMkLst>
        <pc:spChg chg="mod">
          <ac:chgData name="Kissel, Alexandra (US 3471-Affiliate)" userId="S::alexandra.kissel@jpl.nasa.gov::95f98967-69ae-4c58-b819-93095c7225da" providerId="AD" clId="Web-{D288145F-E40F-22BC-84AD-92B2F2FAF3B0}" dt="2023-08-13T20:02:20.838" v="11" actId="20577"/>
          <ac:spMkLst>
            <pc:docMk/>
            <pc:sldMk cId="3535469649" sldId="332"/>
            <ac:spMk id="6" creationId="{1C9306D5-F593-4505-94EB-0929DE59159A}"/>
          </ac:spMkLst>
        </pc:spChg>
      </pc:sldChg>
      <pc:sldChg chg="modSp">
        <pc:chgData name="Kissel, Alexandra (US 3471-Affiliate)" userId="S::alexandra.kissel@jpl.nasa.gov::95f98967-69ae-4c58-b819-93095c7225da" providerId="AD" clId="Web-{D288145F-E40F-22BC-84AD-92B2F2FAF3B0}" dt="2023-08-13T20:00:18.618" v="5" actId="20577"/>
        <pc:sldMkLst>
          <pc:docMk/>
          <pc:sldMk cId="116176916" sldId="336"/>
        </pc:sldMkLst>
        <pc:spChg chg="mod">
          <ac:chgData name="Kissel, Alexandra (US 3471-Affiliate)" userId="S::alexandra.kissel@jpl.nasa.gov::95f98967-69ae-4c58-b819-93095c7225da" providerId="AD" clId="Web-{D288145F-E40F-22BC-84AD-92B2F2FAF3B0}" dt="2023-08-13T20:00:18.618" v="5" actId="20577"/>
          <ac:spMkLst>
            <pc:docMk/>
            <pc:sldMk cId="116176916" sldId="336"/>
            <ac:spMk id="5" creationId="{00000000-0000-0000-0000-000000000000}"/>
          </ac:spMkLst>
        </pc:spChg>
      </pc:sldChg>
      <pc:sldChg chg="modSp">
        <pc:chgData name="Kissel, Alexandra (US 3471-Affiliate)" userId="S::alexandra.kissel@jpl.nasa.gov::95f98967-69ae-4c58-b819-93095c7225da" providerId="AD" clId="Web-{D288145F-E40F-22BC-84AD-92B2F2FAF3B0}" dt="2023-08-13T20:03:22.277" v="15" actId="20577"/>
        <pc:sldMkLst>
          <pc:docMk/>
          <pc:sldMk cId="1281256200" sldId="1598"/>
        </pc:sldMkLst>
        <pc:spChg chg="mod">
          <ac:chgData name="Kissel, Alexandra (US 3471-Affiliate)" userId="S::alexandra.kissel@jpl.nasa.gov::95f98967-69ae-4c58-b819-93095c7225da" providerId="AD" clId="Web-{D288145F-E40F-22BC-84AD-92B2F2FAF3B0}" dt="2023-08-13T20:03:22.277" v="15" actId="20577"/>
          <ac:spMkLst>
            <pc:docMk/>
            <pc:sldMk cId="1281256200" sldId="1598"/>
            <ac:spMk id="5" creationId="{00000000-0000-0000-0000-000000000000}"/>
          </ac:spMkLst>
        </pc:spChg>
      </pc:sldChg>
    </pc:docChg>
  </pc:docChgLst>
  <pc:docChgLst>
    <pc:chgData name="Leake, Carl D (US 347J)" userId="514d19ed-ac25-4851-8813-e892f9be6a8e" providerId="ADAL" clId="{0C8A940C-881C-4BEE-B861-AD091520F965}"/>
    <pc:docChg chg="custSel modMainMaster">
      <pc:chgData name="Leake, Carl D (US 347J)" userId="514d19ed-ac25-4851-8813-e892f9be6a8e" providerId="ADAL" clId="{0C8A940C-881C-4BEE-B861-AD091520F965}" dt="2024-11-21T15:52:06.545" v="1" actId="478"/>
      <pc:docMkLst>
        <pc:docMk/>
      </pc:docMkLst>
      <pc:sldMasterChg chg="modSldLayout">
        <pc:chgData name="Leake, Carl D (US 347J)" userId="514d19ed-ac25-4851-8813-e892f9be6a8e" providerId="ADAL" clId="{0C8A940C-881C-4BEE-B861-AD091520F965}" dt="2024-11-21T15:52:06.545" v="1" actId="478"/>
        <pc:sldMasterMkLst>
          <pc:docMk/>
          <pc:sldMasterMk cId="0" sldId="2147483648"/>
        </pc:sldMasterMkLst>
        <pc:sldLayoutChg chg="delSp mod">
          <pc:chgData name="Leake, Carl D (US 347J)" userId="514d19ed-ac25-4851-8813-e892f9be6a8e" providerId="ADAL" clId="{0C8A940C-881C-4BEE-B861-AD091520F965}" dt="2024-11-21T15:52:03.519" v="0" actId="478"/>
          <pc:sldLayoutMkLst>
            <pc:docMk/>
            <pc:sldMasterMk cId="0" sldId="2147483648"/>
            <pc:sldLayoutMk cId="3633182379" sldId="2147484120"/>
          </pc:sldLayoutMkLst>
          <pc:spChg chg="del">
            <ac:chgData name="Leake, Carl D (US 347J)" userId="514d19ed-ac25-4851-8813-e892f9be6a8e" providerId="ADAL" clId="{0C8A940C-881C-4BEE-B861-AD091520F965}" dt="2024-11-21T15:52:03.519" v="0" actId="478"/>
            <ac:spMkLst>
              <pc:docMk/>
              <pc:sldMasterMk cId="0" sldId="2147483648"/>
              <pc:sldLayoutMk cId="3633182379" sldId="2147484120"/>
              <ac:spMk id="3" creationId="{2FF2FA33-65E5-4587-8DA8-ED19EE08E952}"/>
            </ac:spMkLst>
          </pc:spChg>
        </pc:sldLayoutChg>
        <pc:sldLayoutChg chg="delSp mod">
          <pc:chgData name="Leake, Carl D (US 347J)" userId="514d19ed-ac25-4851-8813-e892f9be6a8e" providerId="ADAL" clId="{0C8A940C-881C-4BEE-B861-AD091520F965}" dt="2024-11-21T15:52:06.545" v="1" actId="478"/>
          <pc:sldLayoutMkLst>
            <pc:docMk/>
            <pc:sldMasterMk cId="0" sldId="2147483648"/>
            <pc:sldLayoutMk cId="1056212949" sldId="2147484122"/>
          </pc:sldLayoutMkLst>
          <pc:spChg chg="del">
            <ac:chgData name="Leake, Carl D (US 347J)" userId="514d19ed-ac25-4851-8813-e892f9be6a8e" providerId="ADAL" clId="{0C8A940C-881C-4BEE-B861-AD091520F965}" dt="2024-11-21T15:52:06.545" v="1" actId="478"/>
            <ac:spMkLst>
              <pc:docMk/>
              <pc:sldMasterMk cId="0" sldId="2147483648"/>
              <pc:sldLayoutMk cId="1056212949" sldId="2147484122"/>
              <ac:spMk id="3" creationId="{2FF2FA33-65E5-4587-8DA8-ED19EE08E952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F583D2-3280-4027-B138-30B25356C279}" type="doc">
      <dgm:prSet loTypeId="urn:microsoft.com/office/officeart/2005/8/layout/process2" loCatId="process" qsTypeId="urn:microsoft.com/office/officeart/2005/8/quickstyle/simple1" qsCatId="simple" csTypeId="urn:microsoft.com/office/officeart/2005/8/colors/accent0_2" csCatId="mainScheme" phldr="1"/>
      <dgm:spPr/>
    </dgm:pt>
    <dgm:pt modelId="{6F5FA6DC-D1D2-48D6-B868-CCE107E7B061}">
      <dgm:prSet phldrT="[Text]"/>
      <dgm:spPr/>
      <dgm:t>
        <a:bodyPr/>
        <a:lstStyle/>
        <a:p>
          <a:r>
            <a:rPr lang="en-US"/>
            <a:t>Finite Element Modeling</a:t>
          </a:r>
        </a:p>
      </dgm:t>
    </dgm:pt>
    <dgm:pt modelId="{AA834E3E-A51B-444C-A4CB-78314F377EF9}" type="parTrans" cxnId="{D392083C-886E-4190-AF5D-C36E34061888}">
      <dgm:prSet/>
      <dgm:spPr/>
      <dgm:t>
        <a:bodyPr/>
        <a:lstStyle/>
        <a:p>
          <a:endParaRPr lang="en-US"/>
        </a:p>
      </dgm:t>
    </dgm:pt>
    <dgm:pt modelId="{E9D2298E-8B0A-4CCF-AAAF-5211FE497DC6}" type="sibTrans" cxnId="{D392083C-886E-4190-AF5D-C36E34061888}">
      <dgm:prSet/>
      <dgm:spPr/>
      <dgm:t>
        <a:bodyPr/>
        <a:lstStyle/>
        <a:p>
          <a:endParaRPr lang="en-US"/>
        </a:p>
      </dgm:t>
    </dgm:pt>
    <dgm:pt modelId="{E3488B28-6FD0-4701-875E-B69C406B1E80}">
      <dgm:prSet phldrT="[Text]"/>
      <dgm:spPr/>
      <dgm:t>
        <a:bodyPr/>
        <a:lstStyle/>
        <a:p>
          <a:r>
            <a:rPr lang="en-US"/>
            <a:t>Modal Analysis</a:t>
          </a:r>
        </a:p>
      </dgm:t>
    </dgm:pt>
    <dgm:pt modelId="{EB0ECFE9-A165-4CB8-A177-75A6C41148EA}" type="parTrans" cxnId="{A390BB25-BBDE-4B72-880E-B0B4C2E7387F}">
      <dgm:prSet/>
      <dgm:spPr/>
      <dgm:t>
        <a:bodyPr/>
        <a:lstStyle/>
        <a:p>
          <a:endParaRPr lang="en-US"/>
        </a:p>
      </dgm:t>
    </dgm:pt>
    <dgm:pt modelId="{3B0F1236-1CB6-4569-8CAC-84CF79FBAE27}" type="sibTrans" cxnId="{A390BB25-BBDE-4B72-880E-B0B4C2E7387F}">
      <dgm:prSet/>
      <dgm:spPr/>
      <dgm:t>
        <a:bodyPr/>
        <a:lstStyle/>
        <a:p>
          <a:endParaRPr lang="en-US"/>
        </a:p>
      </dgm:t>
    </dgm:pt>
    <dgm:pt modelId="{3E91A61B-B18B-4264-9B58-762A140F3751}">
      <dgm:prSet phldrT="[Text]"/>
      <dgm:spPr/>
      <dgm:t>
        <a:bodyPr/>
        <a:lstStyle/>
        <a:p>
          <a:r>
            <a:rPr lang="en-US"/>
            <a:t>Model Reduction</a:t>
          </a:r>
        </a:p>
      </dgm:t>
    </dgm:pt>
    <dgm:pt modelId="{558C453D-3CFB-484C-BAE7-2B2DB934154F}" type="parTrans" cxnId="{DEFB7E24-D19C-4DAC-91B0-C33F123E1CD9}">
      <dgm:prSet/>
      <dgm:spPr/>
      <dgm:t>
        <a:bodyPr/>
        <a:lstStyle/>
        <a:p>
          <a:endParaRPr lang="en-US"/>
        </a:p>
      </dgm:t>
    </dgm:pt>
    <dgm:pt modelId="{58662725-0810-4766-B247-7785A5799362}" type="sibTrans" cxnId="{DEFB7E24-D19C-4DAC-91B0-C33F123E1CD9}">
      <dgm:prSet/>
      <dgm:spPr/>
      <dgm:t>
        <a:bodyPr/>
        <a:lstStyle/>
        <a:p>
          <a:endParaRPr lang="en-US"/>
        </a:p>
      </dgm:t>
    </dgm:pt>
    <dgm:pt modelId="{E33719E4-A14B-4E02-A94D-9E99CD72D857}" type="pres">
      <dgm:prSet presAssocID="{93F583D2-3280-4027-B138-30B25356C279}" presName="linearFlow" presStyleCnt="0">
        <dgm:presLayoutVars>
          <dgm:resizeHandles val="exact"/>
        </dgm:presLayoutVars>
      </dgm:prSet>
      <dgm:spPr/>
    </dgm:pt>
    <dgm:pt modelId="{BB12CB10-FDE4-4988-BA2A-F630C7C3B971}" type="pres">
      <dgm:prSet presAssocID="{6F5FA6DC-D1D2-48D6-B868-CCE107E7B061}" presName="node" presStyleLbl="node1" presStyleIdx="0" presStyleCnt="3" custLinFactNeighborX="-158" custLinFactNeighborY="21">
        <dgm:presLayoutVars>
          <dgm:bulletEnabled val="1"/>
        </dgm:presLayoutVars>
      </dgm:prSet>
      <dgm:spPr/>
    </dgm:pt>
    <dgm:pt modelId="{87F7F5F5-1032-41CC-9FAE-019502FBB6EE}" type="pres">
      <dgm:prSet presAssocID="{E9D2298E-8B0A-4CCF-AAAF-5211FE497DC6}" presName="sibTrans" presStyleLbl="sibTrans2D1" presStyleIdx="0" presStyleCnt="2"/>
      <dgm:spPr/>
    </dgm:pt>
    <dgm:pt modelId="{D2CEDB54-E906-491B-9C45-781B37A1702A}" type="pres">
      <dgm:prSet presAssocID="{E9D2298E-8B0A-4CCF-AAAF-5211FE497DC6}" presName="connectorText" presStyleLbl="sibTrans2D1" presStyleIdx="0" presStyleCnt="2"/>
      <dgm:spPr/>
    </dgm:pt>
    <dgm:pt modelId="{E279715E-8F83-4A6E-8349-41D9C7760574}" type="pres">
      <dgm:prSet presAssocID="{E3488B28-6FD0-4701-875E-B69C406B1E80}" presName="node" presStyleLbl="node1" presStyleIdx="1" presStyleCnt="3">
        <dgm:presLayoutVars>
          <dgm:bulletEnabled val="1"/>
        </dgm:presLayoutVars>
      </dgm:prSet>
      <dgm:spPr/>
    </dgm:pt>
    <dgm:pt modelId="{CA2F2282-0C09-4F6A-9A4F-F7ADC4FF341D}" type="pres">
      <dgm:prSet presAssocID="{3B0F1236-1CB6-4569-8CAC-84CF79FBAE27}" presName="sibTrans" presStyleLbl="sibTrans2D1" presStyleIdx="1" presStyleCnt="2"/>
      <dgm:spPr/>
    </dgm:pt>
    <dgm:pt modelId="{74D1639B-DE53-4FB9-9042-4445BD984493}" type="pres">
      <dgm:prSet presAssocID="{3B0F1236-1CB6-4569-8CAC-84CF79FBAE27}" presName="connectorText" presStyleLbl="sibTrans2D1" presStyleIdx="1" presStyleCnt="2"/>
      <dgm:spPr/>
    </dgm:pt>
    <dgm:pt modelId="{09B5E8AF-03EF-4D44-ABF3-441C112A3AAE}" type="pres">
      <dgm:prSet presAssocID="{3E91A61B-B18B-4264-9B58-762A140F3751}" presName="node" presStyleLbl="node1" presStyleIdx="2" presStyleCnt="3">
        <dgm:presLayoutVars>
          <dgm:bulletEnabled val="1"/>
        </dgm:presLayoutVars>
      </dgm:prSet>
      <dgm:spPr/>
    </dgm:pt>
  </dgm:ptLst>
  <dgm:cxnLst>
    <dgm:cxn modelId="{250C330F-BE64-46BF-81BB-39A8B581DECF}" type="presOf" srcId="{E9D2298E-8B0A-4CCF-AAAF-5211FE497DC6}" destId="{D2CEDB54-E906-491B-9C45-781B37A1702A}" srcOrd="1" destOrd="0" presId="urn:microsoft.com/office/officeart/2005/8/layout/process2"/>
    <dgm:cxn modelId="{D93AC113-96C3-49B7-8BF3-1E39068494DE}" type="presOf" srcId="{3E91A61B-B18B-4264-9B58-762A140F3751}" destId="{09B5E8AF-03EF-4D44-ABF3-441C112A3AAE}" srcOrd="0" destOrd="0" presId="urn:microsoft.com/office/officeart/2005/8/layout/process2"/>
    <dgm:cxn modelId="{DEFB7E24-D19C-4DAC-91B0-C33F123E1CD9}" srcId="{93F583D2-3280-4027-B138-30B25356C279}" destId="{3E91A61B-B18B-4264-9B58-762A140F3751}" srcOrd="2" destOrd="0" parTransId="{558C453D-3CFB-484C-BAE7-2B2DB934154F}" sibTransId="{58662725-0810-4766-B247-7785A5799362}"/>
    <dgm:cxn modelId="{A390BB25-BBDE-4B72-880E-B0B4C2E7387F}" srcId="{93F583D2-3280-4027-B138-30B25356C279}" destId="{E3488B28-6FD0-4701-875E-B69C406B1E80}" srcOrd="1" destOrd="0" parTransId="{EB0ECFE9-A165-4CB8-A177-75A6C41148EA}" sibTransId="{3B0F1236-1CB6-4569-8CAC-84CF79FBAE27}"/>
    <dgm:cxn modelId="{A612B929-797A-4BA0-90E0-B61386171F1B}" type="presOf" srcId="{3B0F1236-1CB6-4569-8CAC-84CF79FBAE27}" destId="{74D1639B-DE53-4FB9-9042-4445BD984493}" srcOrd="1" destOrd="0" presId="urn:microsoft.com/office/officeart/2005/8/layout/process2"/>
    <dgm:cxn modelId="{D392083C-886E-4190-AF5D-C36E34061888}" srcId="{93F583D2-3280-4027-B138-30B25356C279}" destId="{6F5FA6DC-D1D2-48D6-B868-CCE107E7B061}" srcOrd="0" destOrd="0" parTransId="{AA834E3E-A51B-444C-A4CB-78314F377EF9}" sibTransId="{E9D2298E-8B0A-4CCF-AAAF-5211FE497DC6}"/>
    <dgm:cxn modelId="{EF097E82-DC3B-465A-8C1A-91E6D808D96E}" type="presOf" srcId="{E9D2298E-8B0A-4CCF-AAAF-5211FE497DC6}" destId="{87F7F5F5-1032-41CC-9FAE-019502FBB6EE}" srcOrd="0" destOrd="0" presId="urn:microsoft.com/office/officeart/2005/8/layout/process2"/>
    <dgm:cxn modelId="{48253985-C72C-432D-A00D-E33E6005108A}" type="presOf" srcId="{E3488B28-6FD0-4701-875E-B69C406B1E80}" destId="{E279715E-8F83-4A6E-8349-41D9C7760574}" srcOrd="0" destOrd="0" presId="urn:microsoft.com/office/officeart/2005/8/layout/process2"/>
    <dgm:cxn modelId="{A35B6ED0-664E-4A0B-8BB6-039FEF8FB875}" type="presOf" srcId="{93F583D2-3280-4027-B138-30B25356C279}" destId="{E33719E4-A14B-4E02-A94D-9E99CD72D857}" srcOrd="0" destOrd="0" presId="urn:microsoft.com/office/officeart/2005/8/layout/process2"/>
    <dgm:cxn modelId="{51C57ED7-F75A-4BF0-B87A-B4AEBC1B39DA}" type="presOf" srcId="{6F5FA6DC-D1D2-48D6-B868-CCE107E7B061}" destId="{BB12CB10-FDE4-4988-BA2A-F630C7C3B971}" srcOrd="0" destOrd="0" presId="urn:microsoft.com/office/officeart/2005/8/layout/process2"/>
    <dgm:cxn modelId="{09A633FB-3E8D-4044-BF16-6E6B30C4D6C8}" type="presOf" srcId="{3B0F1236-1CB6-4569-8CAC-84CF79FBAE27}" destId="{CA2F2282-0C09-4F6A-9A4F-F7ADC4FF341D}" srcOrd="0" destOrd="0" presId="urn:microsoft.com/office/officeart/2005/8/layout/process2"/>
    <dgm:cxn modelId="{4910F036-2998-47AD-A4CD-5E11D0292CB5}" type="presParOf" srcId="{E33719E4-A14B-4E02-A94D-9E99CD72D857}" destId="{BB12CB10-FDE4-4988-BA2A-F630C7C3B971}" srcOrd="0" destOrd="0" presId="urn:microsoft.com/office/officeart/2005/8/layout/process2"/>
    <dgm:cxn modelId="{51F1A724-44F4-4033-B49F-30DB4168FA4B}" type="presParOf" srcId="{E33719E4-A14B-4E02-A94D-9E99CD72D857}" destId="{87F7F5F5-1032-41CC-9FAE-019502FBB6EE}" srcOrd="1" destOrd="0" presId="urn:microsoft.com/office/officeart/2005/8/layout/process2"/>
    <dgm:cxn modelId="{7FE3DB20-154C-4AF1-A61C-7CA192DA44E4}" type="presParOf" srcId="{87F7F5F5-1032-41CC-9FAE-019502FBB6EE}" destId="{D2CEDB54-E906-491B-9C45-781B37A1702A}" srcOrd="0" destOrd="0" presId="urn:microsoft.com/office/officeart/2005/8/layout/process2"/>
    <dgm:cxn modelId="{71269732-ECCA-4BD4-A7EE-46D149BFC553}" type="presParOf" srcId="{E33719E4-A14B-4E02-A94D-9E99CD72D857}" destId="{E279715E-8F83-4A6E-8349-41D9C7760574}" srcOrd="2" destOrd="0" presId="urn:microsoft.com/office/officeart/2005/8/layout/process2"/>
    <dgm:cxn modelId="{4DC4EE2B-6B68-4A95-9FAD-8E6157C2BBA5}" type="presParOf" srcId="{E33719E4-A14B-4E02-A94D-9E99CD72D857}" destId="{CA2F2282-0C09-4F6A-9A4F-F7ADC4FF341D}" srcOrd="3" destOrd="0" presId="urn:microsoft.com/office/officeart/2005/8/layout/process2"/>
    <dgm:cxn modelId="{96C85662-2150-48FD-93D9-1E49662764D3}" type="presParOf" srcId="{CA2F2282-0C09-4F6A-9A4F-F7ADC4FF341D}" destId="{74D1639B-DE53-4FB9-9042-4445BD984493}" srcOrd="0" destOrd="0" presId="urn:microsoft.com/office/officeart/2005/8/layout/process2"/>
    <dgm:cxn modelId="{5B612739-086C-41C8-8601-1125B8F92D0B}" type="presParOf" srcId="{E33719E4-A14B-4E02-A94D-9E99CD72D857}" destId="{09B5E8AF-03EF-4D44-ABF3-441C112A3AA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12CB10-FDE4-4988-BA2A-F630C7C3B971}">
      <dsp:nvSpPr>
        <dsp:cNvPr id="0" name=""/>
        <dsp:cNvSpPr/>
      </dsp:nvSpPr>
      <dsp:spPr>
        <a:xfrm>
          <a:off x="1250347" y="116"/>
          <a:ext cx="1988820" cy="11049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Finite Element Modeling</a:t>
          </a:r>
        </a:p>
      </dsp:txBody>
      <dsp:txXfrm>
        <a:off x="1282708" y="32477"/>
        <a:ext cx="1924098" cy="1040178"/>
      </dsp:txXfrm>
    </dsp:sp>
    <dsp:sp modelId="{87F7F5F5-1032-41CC-9FAE-019502FBB6EE}">
      <dsp:nvSpPr>
        <dsp:cNvPr id="0" name=""/>
        <dsp:cNvSpPr/>
      </dsp:nvSpPr>
      <dsp:spPr>
        <a:xfrm rot="5393482">
          <a:off x="2039203" y="1132580"/>
          <a:ext cx="414251" cy="49720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-5400000">
        <a:off x="2097050" y="1174057"/>
        <a:ext cx="298323" cy="289976"/>
      </dsp:txXfrm>
    </dsp:sp>
    <dsp:sp modelId="{E279715E-8F83-4A6E-8349-41D9C7760574}">
      <dsp:nvSpPr>
        <dsp:cNvPr id="0" name=""/>
        <dsp:cNvSpPr/>
      </dsp:nvSpPr>
      <dsp:spPr>
        <a:xfrm>
          <a:off x="1253490" y="1657350"/>
          <a:ext cx="1988820" cy="11049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Modal Analysis</a:t>
          </a:r>
        </a:p>
      </dsp:txBody>
      <dsp:txXfrm>
        <a:off x="1285851" y="1689711"/>
        <a:ext cx="1924098" cy="1040178"/>
      </dsp:txXfrm>
    </dsp:sp>
    <dsp:sp modelId="{CA2F2282-0C09-4F6A-9A4F-F7ADC4FF341D}">
      <dsp:nvSpPr>
        <dsp:cNvPr id="0" name=""/>
        <dsp:cNvSpPr/>
      </dsp:nvSpPr>
      <dsp:spPr>
        <a:xfrm rot="5400000">
          <a:off x="2040731" y="2789872"/>
          <a:ext cx="414337" cy="49720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-5400000">
        <a:off x="2098739" y="2831306"/>
        <a:ext cx="298323" cy="290036"/>
      </dsp:txXfrm>
    </dsp:sp>
    <dsp:sp modelId="{09B5E8AF-03EF-4D44-ABF3-441C112A3AAE}">
      <dsp:nvSpPr>
        <dsp:cNvPr id="0" name=""/>
        <dsp:cNvSpPr/>
      </dsp:nvSpPr>
      <dsp:spPr>
        <a:xfrm>
          <a:off x="1253490" y="3314700"/>
          <a:ext cx="1988820" cy="11049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Model Reduction</a:t>
          </a:r>
        </a:p>
      </dsp:txBody>
      <dsp:txXfrm>
        <a:off x="1285851" y="3347061"/>
        <a:ext cx="1924098" cy="1040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r>
              <a:rPr lang="en-US" sz="2400" b="0" strike="noStrike" spc="-1">
                <a:solidFill>
                  <a:srgbClr val="000000"/>
                </a:solidFill>
                <a:latin typeface="Times New Roman"/>
              </a:rPr>
              <a:t>Click to move the slide</a:t>
            </a:r>
          </a:p>
        </p:txBody>
      </p:sp>
      <p:sp>
        <p:nvSpPr>
          <p:cNvPr id="163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6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1641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1642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1643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4BCC2066-4FAD-4FD7-BDFD-41989839303A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7577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</p:spPr>
      </p:sp>
      <p:sp>
        <p:nvSpPr>
          <p:cNvPr id="1656" name="PlaceHolder 2"/>
          <p:cNvSpPr>
            <a:spLocks noGrp="1"/>
          </p:cNvSpPr>
          <p:nvPr>
            <p:ph type="body"/>
          </p:nvPr>
        </p:nvSpPr>
        <p:spPr>
          <a:xfrm>
            <a:off x="685800" y="4415760"/>
            <a:ext cx="5486040" cy="418320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657" name="TextShape 3"/>
          <p:cNvSpPr txBox="1"/>
          <p:nvPr/>
        </p:nvSpPr>
        <p:spPr>
          <a:xfrm>
            <a:off x="3884760" y="8830080"/>
            <a:ext cx="2971440" cy="46440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498ABB4-E9D5-4096-8FFE-68742EBE88DB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1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7985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289050" y="720725"/>
            <a:ext cx="4735513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/>
          </p:nvPr>
        </p:nvSpPr>
        <p:spPr>
          <a:xfrm>
            <a:off x="976313" y="4560888"/>
            <a:ext cx="5364162" cy="4322762"/>
          </a:xfrm>
          <a:noFill/>
          <a:ln/>
        </p:spPr>
        <p:txBody>
          <a:bodyPr wrap="none" anchor="ctr"/>
          <a:lstStyle/>
          <a:p>
            <a:pPr defTabSz="457200"/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0002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5A2696C-D704-49E3-A82B-65B24D1F7012}" type="slidenum">
              <a:rPr lang="en-US" sz="1400" b="0" strike="noStrike" spc="-1" smtClean="0">
                <a:latin typeface="Times New Roman"/>
              </a:rPr>
              <a:t>21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7356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dartslab.jpl.nasa.gov/" TargetMode="Externa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dartslab.jpl.nasa.gov/" TargetMode="Externa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lternate Title Slide" type="tx" preserve="1">
  <p:cSld name="Alternate 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57" y="5305167"/>
            <a:ext cx="2893512" cy="1071671"/>
          </a:xfrm>
          <a:prstGeom prst="rect">
            <a:avLst/>
          </a:prstGeom>
        </p:spPr>
      </p:pic>
      <p:pic>
        <p:nvPicPr>
          <p:cNvPr id="29" name="Google Shape;29;p11" descr="full_jpg14.jpg"/>
          <p:cNvPicPr preferRelativeResize="0"/>
          <p:nvPr/>
        </p:nvPicPr>
        <p:blipFill rotWithShape="1">
          <a:blip r:embed="rId3">
            <a:alphaModFix/>
          </a:blip>
          <a:srcRect l="36943" r="5653"/>
          <a:stretch/>
        </p:blipFill>
        <p:spPr>
          <a:xfrm>
            <a:off x="0" y="1"/>
            <a:ext cx="532340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1772" y="563929"/>
            <a:ext cx="1400606" cy="18031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1"/>
          <p:cNvSpPr txBox="1">
            <a:spLocks noGrp="1"/>
          </p:cNvSpPr>
          <p:nvPr>
            <p:ph type="title"/>
          </p:nvPr>
        </p:nvSpPr>
        <p:spPr>
          <a:xfrm>
            <a:off x="5696475" y="2482025"/>
            <a:ext cx="3094875" cy="2307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1650" b="1" i="0" u="none" strike="noStrike" cap="none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82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82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82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82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82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82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82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825"/>
            </a:lvl9pPr>
          </a:lstStyle>
          <a:p>
            <a:endParaRPr/>
          </a:p>
        </p:txBody>
      </p:sp>
      <p:sp>
        <p:nvSpPr>
          <p:cNvPr id="33" name="Google Shape;33;p11"/>
          <p:cNvSpPr txBox="1"/>
          <p:nvPr/>
        </p:nvSpPr>
        <p:spPr>
          <a:xfrm>
            <a:off x="7243913" y="738367"/>
            <a:ext cx="1612800" cy="1454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6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Dynamics and Real</a:t>
            </a:r>
            <a:r>
              <a:rPr lang="en-US" sz="1650" b="1"/>
              <a:t>-</a:t>
            </a:r>
            <a:r>
              <a:rPr lang="en-US" sz="16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 Simulation</a:t>
            </a:r>
            <a:endParaRPr sz="16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650" b="1"/>
              <a:t>(DARTS)</a:t>
            </a:r>
            <a:endParaRPr sz="165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650" b="1"/>
              <a:t>Laboratory</a:t>
            </a:r>
            <a:endParaRPr sz="1650" b="1"/>
          </a:p>
        </p:txBody>
      </p:sp>
      <p:sp>
        <p:nvSpPr>
          <p:cNvPr id="34" name="Google Shape;34;p11"/>
          <p:cNvSpPr txBox="1"/>
          <p:nvPr/>
        </p:nvSpPr>
        <p:spPr>
          <a:xfrm>
            <a:off x="6174242" y="5128658"/>
            <a:ext cx="2250000" cy="55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https://dartslab.jpl.nasa.gov/</a:t>
            </a:r>
            <a:endParaRPr sz="1350">
              <a:solidFill>
                <a:schemeClr val="dk1"/>
              </a:solidFill>
            </a:endParaRPr>
          </a:p>
        </p:txBody>
      </p:sp>
      <p:sp>
        <p:nvSpPr>
          <p:cNvPr id="9" name="Google Shape;34;p11">
            <a:extLst>
              <a:ext uri="{FF2B5EF4-FFF2-40B4-BE49-F238E27FC236}">
                <a16:creationId xmlns:a16="http://schemas.microsoft.com/office/drawing/2014/main" id="{80E1E5F2-3865-49CD-8DBA-CEED1FC0F365}"/>
              </a:ext>
            </a:extLst>
          </p:cNvPr>
          <p:cNvSpPr txBox="1"/>
          <p:nvPr userDrawn="1"/>
        </p:nvSpPr>
        <p:spPr>
          <a:xfrm>
            <a:off x="6118913" y="4831816"/>
            <a:ext cx="2250000" cy="32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August 2023</a:t>
            </a:r>
            <a:endParaRPr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82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4C8D7-2063-462D-B502-067AA2B6DD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4010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0513E-CC6B-4688-84CD-7786F3725A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497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C2107-2179-44B0-AA1C-E3E8257F87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1760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endParaRPr lang="en-US" sz="105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fld id="{252D339E-74E4-4BEB-9281-EB485BB6A710}" type="slidenum">
              <a:rPr lang="en-US" sz="105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defRPr/>
              </a:pPr>
              <a:t>‹#›</a:t>
            </a:fld>
            <a:endParaRPr lang="en-US" sz="105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8783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57A0A-0613-42F4-BC12-EC2E0EAD0E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191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207711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85800" y="-1522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85800" y="1523880"/>
            <a:ext cx="7772040" cy="411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52DB74C-482A-464F-902B-78740853592B}" type="slidenum">
              <a:rPr lang="en-US" sz="105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19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381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D339E-74E4-4BEB-9281-EB485BB6A7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9208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D339E-74E4-4BEB-9281-EB485BB6A7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856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Slide" preserve="1">
  <p:cSld name="Transition Slid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sldNum" idx="12"/>
          </p:nvPr>
        </p:nvSpPr>
        <p:spPr>
          <a:xfrm>
            <a:off x="374438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628650" y="2991300"/>
            <a:ext cx="78867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4400"/>
              <a:buNone/>
              <a:defRPr sz="3300" b="1" i="0" u="none" strike="noStrike" cap="none">
                <a:solidFill>
                  <a:srgbClr val="21326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2"/>
          </p:nvPr>
        </p:nvSpPr>
        <p:spPr>
          <a:xfrm>
            <a:off x="628650" y="3841075"/>
            <a:ext cx="78867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2325" i="0" u="none" strike="noStrike" cap="none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pic>
        <p:nvPicPr>
          <p:cNvPr id="50" name="Google Shape;5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12069" y="256039"/>
            <a:ext cx="707269" cy="910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844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274636"/>
            <a:ext cx="8686800" cy="155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52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947334"/>
            <a:ext cx="8229600" cy="462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 sz="1350"/>
            </a:lvl5pPr>
            <a:lvl6pPr lvl="5" rtl="0">
              <a:spcBef>
                <a:spcPts val="0"/>
              </a:spcBef>
              <a:defRPr sz="1350"/>
            </a:lvl6pPr>
            <a:lvl7pPr lvl="6" rtl="0">
              <a:spcBef>
                <a:spcPts val="0"/>
              </a:spcBef>
              <a:defRPr sz="1350"/>
            </a:lvl7pPr>
            <a:lvl8pPr lvl="7" rtl="0">
              <a:spcBef>
                <a:spcPts val="0"/>
              </a:spcBef>
              <a:defRPr sz="1350"/>
            </a:lvl8pPr>
            <a:lvl9pPr lvl="8" rtl="0">
              <a:spcBef>
                <a:spcPts val="0"/>
              </a:spcBef>
              <a:defRPr sz="13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0614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79260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704840" y="2906640"/>
            <a:ext cx="379260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722160" y="4406760"/>
            <a:ext cx="7772040" cy="6314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7926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704840" y="2906640"/>
            <a:ext cx="379260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37926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79260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704840" y="2906640"/>
            <a:ext cx="37926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704840" y="3690360"/>
            <a:ext cx="37926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7926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704840" y="2906640"/>
            <a:ext cx="37926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777204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lternate Title Slide" type="tx" preserve="1">
  <p:cSld name="1_Alternate 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57" y="5305167"/>
            <a:ext cx="2893512" cy="1071671"/>
          </a:xfrm>
          <a:prstGeom prst="rect">
            <a:avLst/>
          </a:prstGeom>
        </p:spPr>
      </p:pic>
      <p:pic>
        <p:nvPicPr>
          <p:cNvPr id="29" name="Google Shape;29;p11" descr="full_jpg14.jpg"/>
          <p:cNvPicPr preferRelativeResize="0"/>
          <p:nvPr/>
        </p:nvPicPr>
        <p:blipFill rotWithShape="1">
          <a:blip r:embed="rId3">
            <a:alphaModFix/>
          </a:blip>
          <a:srcRect l="36943" r="5653"/>
          <a:stretch/>
        </p:blipFill>
        <p:spPr>
          <a:xfrm>
            <a:off x="0" y="1"/>
            <a:ext cx="532340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1772" y="563929"/>
            <a:ext cx="1400606" cy="18031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1"/>
          <p:cNvSpPr txBox="1">
            <a:spLocks noGrp="1"/>
          </p:cNvSpPr>
          <p:nvPr>
            <p:ph type="title"/>
          </p:nvPr>
        </p:nvSpPr>
        <p:spPr>
          <a:xfrm>
            <a:off x="5696475" y="2482025"/>
            <a:ext cx="3094875" cy="2307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1650" b="1" i="0" u="none" strike="noStrike" cap="none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82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82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82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82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82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82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82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825"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sldNum" idx="12"/>
          </p:nvPr>
        </p:nvSpPr>
        <p:spPr>
          <a:xfrm>
            <a:off x="8657550" y="6400425"/>
            <a:ext cx="48645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Google Shape;33;p11"/>
          <p:cNvSpPr txBox="1"/>
          <p:nvPr/>
        </p:nvSpPr>
        <p:spPr>
          <a:xfrm>
            <a:off x="7243913" y="738367"/>
            <a:ext cx="1612800" cy="1454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6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Dynamics and Real</a:t>
            </a:r>
            <a:r>
              <a:rPr lang="en-US" sz="1650" b="1"/>
              <a:t>-</a:t>
            </a:r>
            <a:r>
              <a:rPr lang="en-US" sz="16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 Simulation</a:t>
            </a:r>
            <a:endParaRPr sz="16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650" b="1"/>
              <a:t>(DARTS)</a:t>
            </a:r>
            <a:endParaRPr sz="165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650" b="1"/>
              <a:t>Laboratory</a:t>
            </a:r>
            <a:endParaRPr sz="1650" b="1"/>
          </a:p>
        </p:txBody>
      </p:sp>
      <p:sp>
        <p:nvSpPr>
          <p:cNvPr id="34" name="Google Shape;34;p11"/>
          <p:cNvSpPr txBox="1"/>
          <p:nvPr/>
        </p:nvSpPr>
        <p:spPr>
          <a:xfrm>
            <a:off x="6174242" y="5128658"/>
            <a:ext cx="2250000" cy="55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https://dartslab.jpl.nasa.gov/</a:t>
            </a:r>
            <a:endParaRPr sz="1350">
              <a:solidFill>
                <a:schemeClr val="dk1"/>
              </a:solidFill>
            </a:endParaRPr>
          </a:p>
        </p:txBody>
      </p:sp>
      <p:sp>
        <p:nvSpPr>
          <p:cNvPr id="9" name="Google Shape;34;p11">
            <a:extLst>
              <a:ext uri="{FF2B5EF4-FFF2-40B4-BE49-F238E27FC236}">
                <a16:creationId xmlns:a16="http://schemas.microsoft.com/office/drawing/2014/main" id="{80E1E5F2-3865-49CD-8DBA-CEED1FC0F365}"/>
              </a:ext>
            </a:extLst>
          </p:cNvPr>
          <p:cNvSpPr txBox="1"/>
          <p:nvPr userDrawn="1"/>
        </p:nvSpPr>
        <p:spPr>
          <a:xfrm>
            <a:off x="6118913" y="4831816"/>
            <a:ext cx="2250000" cy="32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August 2023</a:t>
            </a:r>
            <a:endParaRPr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129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722160" y="3690360"/>
            <a:ext cx="777204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7926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704840" y="2906640"/>
            <a:ext cx="37926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37926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704840" y="3690360"/>
            <a:ext cx="37926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250236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350160" y="2906640"/>
            <a:ext cx="250236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5977800" y="2906640"/>
            <a:ext cx="250236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722160" y="3690360"/>
            <a:ext cx="250236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350160" y="3690360"/>
            <a:ext cx="250236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5977800" y="3690360"/>
            <a:ext cx="250236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0513E-CC6B-4688-84CD-7786F3725A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406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6650" y="1570843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800"/>
            </a:lvl1pPr>
          </a:lstStyle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1"/>
          <p:cNvSpPr>
            <a:spLocks noGrp="1"/>
          </p:cNvSpPr>
          <p:nvPr>
            <p:ph type="title" idx="10"/>
          </p:nvPr>
        </p:nvSpPr>
        <p:spPr>
          <a:xfrm>
            <a:off x="457200" y="160784"/>
            <a:ext cx="8229240" cy="545798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99910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subTitle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79260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704840" y="2906640"/>
            <a:ext cx="379260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Slide" preserve="1">
  <p:cSld name="1_Transition Slide">
    <p:bg>
      <p:bgPr>
        <a:solidFill>
          <a:srgbClr val="FFCCCC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sldNum" idx="12"/>
          </p:nvPr>
        </p:nvSpPr>
        <p:spPr>
          <a:xfrm>
            <a:off x="374438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628650" y="2991300"/>
            <a:ext cx="78867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4400"/>
              <a:buNone/>
              <a:defRPr sz="3300" b="1" i="0" u="none" strike="noStrike" cap="none">
                <a:solidFill>
                  <a:srgbClr val="21326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2"/>
          </p:nvPr>
        </p:nvSpPr>
        <p:spPr>
          <a:xfrm>
            <a:off x="628650" y="3841075"/>
            <a:ext cx="78867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2325" i="0" u="none" strike="noStrike" cap="none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pic>
        <p:nvPicPr>
          <p:cNvPr id="50" name="Google Shape;5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12069" y="256039"/>
            <a:ext cx="707269" cy="910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01604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subTitle"/>
          </p:nvPr>
        </p:nvSpPr>
        <p:spPr>
          <a:xfrm>
            <a:off x="722160" y="4406760"/>
            <a:ext cx="7772040" cy="63140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7926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704840" y="2906640"/>
            <a:ext cx="379260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37926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792600" cy="14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704840" y="2906640"/>
            <a:ext cx="37926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704840" y="3690360"/>
            <a:ext cx="37926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7926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704840" y="2906640"/>
            <a:ext cx="37926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777204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722160" y="3690360"/>
            <a:ext cx="777204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37926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704840" y="2906640"/>
            <a:ext cx="37926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722160" y="3690360"/>
            <a:ext cx="37926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4704840" y="3690360"/>
            <a:ext cx="379260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r"/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250236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3350160" y="2906640"/>
            <a:ext cx="250236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5977800" y="2906640"/>
            <a:ext cx="250236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body"/>
          </p:nvPr>
        </p:nvSpPr>
        <p:spPr>
          <a:xfrm>
            <a:off x="722160" y="3690360"/>
            <a:ext cx="250236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6"/>
          <p:cNvSpPr>
            <a:spLocks noGrp="1"/>
          </p:cNvSpPr>
          <p:nvPr>
            <p:ph type="body"/>
          </p:nvPr>
        </p:nvSpPr>
        <p:spPr>
          <a:xfrm>
            <a:off x="3350160" y="3690360"/>
            <a:ext cx="250236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7"/>
          <p:cNvSpPr>
            <a:spLocks noGrp="1"/>
          </p:cNvSpPr>
          <p:nvPr>
            <p:ph type="body"/>
          </p:nvPr>
        </p:nvSpPr>
        <p:spPr>
          <a:xfrm>
            <a:off x="5977800" y="3690360"/>
            <a:ext cx="2502360" cy="715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6650" y="1570843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800"/>
            </a:lvl1pPr>
          </a:lstStyle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1"/>
          <p:cNvSpPr>
            <a:spLocks noGrp="1"/>
          </p:cNvSpPr>
          <p:nvPr>
            <p:ph type="title" idx="10"/>
          </p:nvPr>
        </p:nvSpPr>
        <p:spPr>
          <a:xfrm>
            <a:off x="457200" y="160784"/>
            <a:ext cx="8229240" cy="545798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78289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0513E-CC6B-4688-84CD-7786F3725A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260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 preserve="1">
  <p:cSld name="Two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sldNum" idx="12"/>
          </p:nvPr>
        </p:nvSpPr>
        <p:spPr>
          <a:xfrm>
            <a:off x="374438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1" name="Google Shape;71;p19"/>
          <p:cNvCxnSpPr/>
          <p:nvPr/>
        </p:nvCxnSpPr>
        <p:spPr>
          <a:xfrm>
            <a:off x="465994" y="1117438"/>
            <a:ext cx="670725" cy="5700"/>
          </a:xfrm>
          <a:prstGeom prst="straightConnector1">
            <a:avLst/>
          </a:prstGeom>
          <a:noFill/>
          <a:ln w="19050" cap="flat" cmpd="sng">
            <a:solidFill>
              <a:srgbClr val="21326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374438" y="419950"/>
            <a:ext cx="76230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3400"/>
              <a:buNone/>
              <a:defRPr sz="2550" b="1" i="0" u="none" strike="noStrike" cap="none">
                <a:solidFill>
                  <a:srgbClr val="21326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374438" y="1558450"/>
            <a:ext cx="4068975" cy="43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2"/>
          </p:nvPr>
        </p:nvSpPr>
        <p:spPr>
          <a:xfrm>
            <a:off x="4700589" y="1558450"/>
            <a:ext cx="4068975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84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1_Two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sldNum" idx="12"/>
          </p:nvPr>
        </p:nvSpPr>
        <p:spPr>
          <a:xfrm>
            <a:off x="374438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1" name="Google Shape;71;p19"/>
          <p:cNvCxnSpPr/>
          <p:nvPr/>
        </p:nvCxnSpPr>
        <p:spPr>
          <a:xfrm>
            <a:off x="465994" y="1117438"/>
            <a:ext cx="670725" cy="5700"/>
          </a:xfrm>
          <a:prstGeom prst="straightConnector1">
            <a:avLst/>
          </a:prstGeom>
          <a:noFill/>
          <a:ln w="19050" cap="flat" cmpd="sng">
            <a:solidFill>
              <a:srgbClr val="21326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374438" y="419950"/>
            <a:ext cx="76230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3400"/>
              <a:buNone/>
              <a:defRPr sz="2550" b="1" i="0" u="none" strike="noStrike" cap="none">
                <a:solidFill>
                  <a:srgbClr val="21326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374438" y="1558450"/>
            <a:ext cx="4068975" cy="43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" name="Google Shape;62;p23">
            <a:extLst>
              <a:ext uri="{FF2B5EF4-FFF2-40B4-BE49-F238E27FC236}">
                <a16:creationId xmlns:a16="http://schemas.microsoft.com/office/drawing/2014/main" id="{B63FFDF8-E300-4390-BD84-D92FDD5AAB7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4700589" y="1558450"/>
            <a:ext cx="4068974" cy="43569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4214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1_Two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sldNum" idx="12"/>
          </p:nvPr>
        </p:nvSpPr>
        <p:spPr>
          <a:xfrm>
            <a:off x="374438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1" name="Google Shape;71;p19"/>
          <p:cNvCxnSpPr/>
          <p:nvPr/>
        </p:nvCxnSpPr>
        <p:spPr>
          <a:xfrm>
            <a:off x="465994" y="1117438"/>
            <a:ext cx="670725" cy="5700"/>
          </a:xfrm>
          <a:prstGeom prst="straightConnector1">
            <a:avLst/>
          </a:prstGeom>
          <a:noFill/>
          <a:ln w="19050" cap="flat" cmpd="sng">
            <a:solidFill>
              <a:srgbClr val="21326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374438" y="419950"/>
            <a:ext cx="76230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3400"/>
              <a:buNone/>
              <a:defRPr sz="2550" b="1" i="0" u="none" strike="noStrike" cap="none">
                <a:solidFill>
                  <a:srgbClr val="21326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374437" y="1558450"/>
            <a:ext cx="8395127" cy="43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085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1_Two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sldNum" idx="12"/>
          </p:nvPr>
        </p:nvSpPr>
        <p:spPr>
          <a:xfrm>
            <a:off x="374438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1" name="Google Shape;71;p19"/>
          <p:cNvCxnSpPr/>
          <p:nvPr/>
        </p:nvCxnSpPr>
        <p:spPr>
          <a:xfrm>
            <a:off x="465994" y="1117438"/>
            <a:ext cx="670725" cy="5700"/>
          </a:xfrm>
          <a:prstGeom prst="straightConnector1">
            <a:avLst/>
          </a:prstGeom>
          <a:noFill/>
          <a:ln w="19050" cap="flat" cmpd="sng">
            <a:solidFill>
              <a:srgbClr val="21326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374438" y="419950"/>
            <a:ext cx="76230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3400"/>
              <a:buNone/>
              <a:defRPr sz="2550" b="1" i="0" u="none" strike="noStrike" cap="none">
                <a:solidFill>
                  <a:srgbClr val="21326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3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170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62c8043c9d_0_10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162c8043c9d_0_107"/>
          <p:cNvSpPr txBox="1">
            <a:spLocks noGrp="1"/>
          </p:cNvSpPr>
          <p:nvPr>
            <p:ph type="sldNum" idx="12"/>
          </p:nvPr>
        </p:nvSpPr>
        <p:spPr>
          <a:xfrm>
            <a:off x="374438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8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"/>
          <p:cNvGrpSpPr/>
          <p:nvPr/>
        </p:nvGrpSpPr>
        <p:grpSpPr>
          <a:xfrm>
            <a:off x="457200" y="304920"/>
            <a:ext cx="8230680" cy="761400"/>
            <a:chOff x="457200" y="304920"/>
            <a:chExt cx="8230680" cy="761400"/>
          </a:xfrm>
        </p:grpSpPr>
        <p:pic>
          <p:nvPicPr>
            <p:cNvPr id="10" name="Picture 8"/>
            <p:cNvPicPr/>
            <p:nvPr/>
          </p:nvPicPr>
          <p:blipFill>
            <a:blip r:embed="rId36"/>
            <a:stretch/>
          </p:blipFill>
          <p:spPr>
            <a:xfrm>
              <a:off x="457200" y="304920"/>
              <a:ext cx="533160" cy="452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CustomShape 2"/>
            <p:cNvSpPr/>
            <p:nvPr/>
          </p:nvSpPr>
          <p:spPr>
            <a:xfrm>
              <a:off x="457200" y="838080"/>
              <a:ext cx="8229240" cy="228240"/>
            </a:xfrm>
            <a:prstGeom prst="rect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464676"/>
                </a:gs>
              </a:gsLst>
              <a:lin ang="5400000"/>
            </a:gra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r">
                <a:lnSpc>
                  <a:spcPct val="100000"/>
                </a:lnSpc>
              </a:pPr>
              <a:r>
                <a:rPr lang="en-US" sz="1200" b="1" i="1" strike="noStrike" spc="-1">
                  <a:solidFill>
                    <a:srgbClr val="FFFFFF"/>
                  </a:solidFill>
                  <a:latin typeface="Arial"/>
                </a:rPr>
                <a:t>Darts Lab</a:t>
              </a:r>
              <a:endParaRPr lang="en-US" sz="1200" b="0" strike="noStrike" spc="-1">
                <a:latin typeface="Arial"/>
              </a:endParaRPr>
            </a:p>
          </p:txBody>
        </p:sp>
        <p:pic>
          <p:nvPicPr>
            <p:cNvPr id="3" name="Picture 10"/>
            <p:cNvPicPr/>
            <p:nvPr/>
          </p:nvPicPr>
          <p:blipFill>
            <a:blip r:embed="rId37"/>
            <a:stretch/>
          </p:blipFill>
          <p:spPr>
            <a:xfrm>
              <a:off x="7772400" y="398520"/>
              <a:ext cx="915480" cy="312480"/>
            </a:xfrm>
            <a:prstGeom prst="rect">
              <a:avLst/>
            </a:prstGeom>
            <a:ln w="9360">
              <a:noFill/>
            </a:ln>
          </p:spPr>
        </p:pic>
      </p:grpSp>
      <p:sp>
        <p:nvSpPr>
          <p:cNvPr id="4" name="PlaceHolder 3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3333CC"/>
                </a:solidFill>
                <a:latin typeface="Arial"/>
              </a:rPr>
              <a:t>Click to edit Master title style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/>
          </p:nvPr>
        </p:nvSpPr>
        <p:spPr>
          <a:xfrm>
            <a:off x="-63360" y="6591240"/>
            <a:ext cx="1904760" cy="304560"/>
          </a:xfrm>
          <a:prstGeom prst="rect">
            <a:avLst/>
          </a:prstGeom>
        </p:spPr>
        <p:txBody>
          <a:bodyPr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/>
          </p:nvPr>
        </p:nvSpPr>
        <p:spPr>
          <a:xfrm>
            <a:off x="3124080" y="655308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/>
          </p:nvPr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7D77B060-AE42-4276-A4C9-A53F4E336ACF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8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  <p:sldLayoutId id="2147484131" r:id="rId12"/>
    <p:sldLayoutId id="2147484132" r:id="rId13"/>
    <p:sldLayoutId id="2147484133" r:id="rId14"/>
    <p:sldLayoutId id="2147484134" r:id="rId15"/>
    <p:sldLayoutId id="2147484135" r:id="rId16"/>
    <p:sldLayoutId id="2147484136" r:id="rId17"/>
    <p:sldLayoutId id="2147484137" r:id="rId18"/>
    <p:sldLayoutId id="2147484138" r:id="rId19"/>
    <p:sldLayoutId id="2147484139" r:id="rId20"/>
    <p:sldLayoutId id="2147483649" r:id="rId21"/>
    <p:sldLayoutId id="2147483650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656" r:id="rId28"/>
    <p:sldLayoutId id="2147483657" r:id="rId29"/>
    <p:sldLayoutId id="2147483658" r:id="rId30"/>
    <p:sldLayoutId id="2147483659" r:id="rId31"/>
    <p:sldLayoutId id="2147483660" r:id="rId32"/>
    <p:sldLayoutId id="2147484116" r:id="rId33"/>
    <p:sldLayoutId id="2147484117" r:id="rId3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1"/>
          <p:cNvGrpSpPr/>
          <p:nvPr/>
        </p:nvGrpSpPr>
        <p:grpSpPr>
          <a:xfrm>
            <a:off x="457200" y="304920"/>
            <a:ext cx="8230680" cy="761400"/>
            <a:chOff x="457200" y="304920"/>
            <a:chExt cx="8230680" cy="761400"/>
          </a:xfrm>
        </p:grpSpPr>
        <p:pic>
          <p:nvPicPr>
            <p:cNvPr id="91" name="Picture 8"/>
            <p:cNvPicPr/>
            <p:nvPr/>
          </p:nvPicPr>
          <p:blipFill>
            <a:blip r:embed="rId16"/>
            <a:stretch/>
          </p:blipFill>
          <p:spPr>
            <a:xfrm>
              <a:off x="457200" y="304920"/>
              <a:ext cx="533160" cy="452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92" name="CustomShape 2"/>
            <p:cNvSpPr/>
            <p:nvPr/>
          </p:nvSpPr>
          <p:spPr>
            <a:xfrm>
              <a:off x="457200" y="838080"/>
              <a:ext cx="8229240" cy="228240"/>
            </a:xfrm>
            <a:prstGeom prst="rect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464676"/>
                </a:gs>
              </a:gsLst>
              <a:lin ang="5400000"/>
            </a:gra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r">
                <a:lnSpc>
                  <a:spcPct val="100000"/>
                </a:lnSpc>
              </a:pPr>
              <a:r>
                <a:rPr lang="en-US" sz="1200" b="1" i="1" strike="noStrike" spc="-1">
                  <a:solidFill>
                    <a:srgbClr val="FFFFFF"/>
                  </a:solidFill>
                  <a:latin typeface="Arial"/>
                </a:rPr>
                <a:t>Darts Lab</a:t>
              </a:r>
              <a:endParaRPr lang="en-US" sz="1200" b="0" strike="noStrike" spc="-1">
                <a:latin typeface="Arial"/>
              </a:endParaRPr>
            </a:p>
          </p:txBody>
        </p:sp>
        <p:pic>
          <p:nvPicPr>
            <p:cNvPr id="93" name="Picture 10"/>
            <p:cNvPicPr/>
            <p:nvPr/>
          </p:nvPicPr>
          <p:blipFill>
            <a:blip r:embed="rId17"/>
            <a:stretch/>
          </p:blipFill>
          <p:spPr>
            <a:xfrm>
              <a:off x="7772400" y="398520"/>
              <a:ext cx="915480" cy="312480"/>
            </a:xfrm>
            <a:prstGeom prst="rect">
              <a:avLst/>
            </a:prstGeom>
            <a:ln w="9360">
              <a:noFill/>
            </a:ln>
          </p:spPr>
        </p:pic>
      </p:grpSp>
      <p:sp>
        <p:nvSpPr>
          <p:cNvPr id="94" name="PlaceHolder 3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b="1" strike="noStrike" cap="all" spc="-1">
                <a:solidFill>
                  <a:srgbClr val="3333CC"/>
                </a:solidFill>
                <a:latin typeface="Arial"/>
              </a:rPr>
              <a:t>Click to edit Master title style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</p:spPr>
        <p:txBody>
          <a:bodyPr anchor="b"/>
          <a:lstStyle/>
          <a:p>
            <a:pPr marL="432000" indent="-324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Click to edit Master text styles</a:t>
            </a:r>
          </a:p>
        </p:txBody>
      </p:sp>
      <p:sp>
        <p:nvSpPr>
          <p:cNvPr id="96" name="PlaceHolder 5"/>
          <p:cNvSpPr>
            <a:spLocks noGrp="1"/>
          </p:cNvSpPr>
          <p:nvPr>
            <p:ph type="dt"/>
          </p:nvPr>
        </p:nvSpPr>
        <p:spPr>
          <a:xfrm>
            <a:off x="-63360" y="6591240"/>
            <a:ext cx="1904760" cy="304560"/>
          </a:xfrm>
          <a:prstGeom prst="rect">
            <a:avLst/>
          </a:prstGeom>
        </p:spPr>
        <p:txBody>
          <a:bodyPr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97" name="PlaceHolder 6"/>
          <p:cNvSpPr>
            <a:spLocks noGrp="1"/>
          </p:cNvSpPr>
          <p:nvPr>
            <p:ph type="ftr"/>
          </p:nvPr>
        </p:nvSpPr>
        <p:spPr>
          <a:xfrm>
            <a:off x="3124080" y="6553080"/>
            <a:ext cx="2895120" cy="456840"/>
          </a:xfrm>
          <a:prstGeom prst="rect">
            <a:avLst/>
          </a:prstGeom>
        </p:spPr>
        <p:txBody>
          <a:bodyPr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98" name="PlaceHolder 7"/>
          <p:cNvSpPr>
            <a:spLocks noGrp="1"/>
          </p:cNvSpPr>
          <p:nvPr>
            <p:ph type="sldNum"/>
          </p:nvPr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F88F9411-2136-4F2C-B9F5-67C6962746B0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4118" r:id="rId13"/>
    <p:sldLayoutId id="214748411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3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Layout" Target="../slideLayouts/slideLayout22.xml"/><Relationship Id="rId5" Type="http://schemas.openxmlformats.org/officeDocument/2006/relationships/video" Target="../media/media3.mp4"/><Relationship Id="rId4" Type="http://schemas.microsoft.com/office/2007/relationships/media" Target="../media/media3.mp4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dlabnotebooks.jpl.nasa.gov/hub/user-redirect/notebooks/course2023/F-FlexDynamics/01-CreateFlexLV/notebook.ipynb" TargetMode="Externa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dlabnotebooks.jpl.nasa.gov/hub/user-redirect/notebooks/course2023/F-FlexDynamics/02-NASTRAN_tbeam/notebook.ipynb" TargetMode="Externa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dlabnotebooks.jpl.nasa.gov/hub/user-redirect/notebooks/course2023/F-FlexDynamics/03-ReadHDF5Flex/notebook.ipynb" TargetMode="Externa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dlabnotebooks.jpl.nasa.gov/hub/user-redirect/notebooks/course2023/F-FlexDynamics/04-FlexLVSensAct/notebook.ipynb" TargetMode="External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dlabnotebooks.jpl.nasa.gov/hub/user-redirect/notebooks/course2023/F-FlexDynamics/05-RigidSolarArray/notebook.ipynb" TargetMode="Externa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artslab.jpl.nasa.gov/internal/www/DLabDocs/modules/NdartsFlex/html/" TargetMode="External"/><Relationship Id="rId2" Type="http://schemas.openxmlformats.org/officeDocument/2006/relationships/hyperlink" Target="http://dartslab.jpl.nasa.gov/internal/www/DLabDocs/sphinx/external/Ndarts/main.html" TargetMode="Externa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dlabnotebooks.jpl.nasa.gov/hub/user-redirect/notebooks/course2023/F-FlexDynamics/06-FlexSolarArray/notebook.ipynb" TargetMode="External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hyperlink" Target="https://dlabnotebooks.jpl.nasa.gov/hub/user-redirect/notebooks/course2023/F-FlexDynamics/07-SystemLinearization/notebook.ipynb" TargetMode="Externa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dlabnotebooks.jpl.nasa.gov/hub/user-redirect/notebooks/course2023/F-FlexDynamics/08-LinearizeMultipleConfig/notebook.ipynb" TargetMode="Externa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2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3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2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B21B8-2673-4A98-B8D6-E504A608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163" y="2133604"/>
            <a:ext cx="3447525" cy="2307299"/>
          </a:xfrm>
        </p:spPr>
        <p:txBody>
          <a:bodyPr/>
          <a:lstStyle/>
          <a:p>
            <a:r>
              <a:rPr lang="en-US" sz="1800" spc="-1" err="1">
                <a:solidFill>
                  <a:schemeClr val="tx2"/>
                </a:solidFill>
              </a:rPr>
              <a:t>NdartsFlex</a:t>
            </a:r>
            <a:br>
              <a:rPr lang="en-US">
                <a:solidFill>
                  <a:schemeClr val="tx2"/>
                </a:solidFill>
              </a:rPr>
            </a:br>
            <a:r>
              <a:rPr lang="en-US" sz="1800" spc="-1">
                <a:solidFill>
                  <a:schemeClr val="tx2"/>
                </a:solidFill>
              </a:rPr>
              <a:t>Flexible Multibody Dynamics</a:t>
            </a:r>
            <a:br>
              <a:rPr lang="en-US">
                <a:solidFill>
                  <a:schemeClr val="tx2"/>
                </a:solidFill>
              </a:rPr>
            </a:br>
            <a:br>
              <a:rPr lang="en-US">
                <a:solidFill>
                  <a:schemeClr val="tx2"/>
                </a:solidFill>
              </a:rPr>
            </a:br>
            <a:r>
              <a:rPr lang="en-US" sz="1600" spc="-1">
                <a:solidFill>
                  <a:schemeClr val="tx2"/>
                </a:solidFill>
              </a:rPr>
              <a:t>2023</a:t>
            </a:r>
            <a:r>
              <a:rPr lang="en-US" sz="1800" spc="-1">
                <a:solidFill>
                  <a:schemeClr val="tx2"/>
                </a:solidFill>
              </a:rPr>
              <a:t> </a:t>
            </a:r>
            <a:r>
              <a:rPr lang="en-US" sz="1600" spc="-1">
                <a:solidFill>
                  <a:schemeClr val="tx2"/>
                </a:solidFill>
              </a:rPr>
              <a:t>DARTS Lab Course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D725DB-9AE2-003A-9479-DCE37AB230C3}"/>
              </a:ext>
            </a:extLst>
          </p:cNvPr>
          <p:cNvSpPr txBox="1"/>
          <p:nvPr/>
        </p:nvSpPr>
        <p:spPr>
          <a:xfrm>
            <a:off x="5356192" y="4019930"/>
            <a:ext cx="3784562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/>
              <a:t>Abhinandan Jain, Aaron Gaut, Carl Leake, Vivian </a:t>
            </a:r>
            <a:r>
              <a:rPr lang="en-US" dirty="0" err="1"/>
              <a:t>Steyert</a:t>
            </a:r>
            <a:r>
              <a:rPr lang="en-US" dirty="0"/>
              <a:t>, Tristan Hasseler, Asher </a:t>
            </a:r>
            <a:r>
              <a:rPr lang="en-US" dirty="0" err="1"/>
              <a:t>Elmland</a:t>
            </a:r>
            <a:r>
              <a:rPr lang="en-US" dirty="0"/>
              <a:t>, Juan Garcia Bonilla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1949457" y="26314"/>
            <a:ext cx="7371118" cy="836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3200" b="1" strike="noStrike" spc="-1">
                <a:solidFill>
                  <a:schemeClr val="tx2"/>
                </a:solidFill>
                <a:latin typeface="Arial"/>
              </a:rPr>
              <a:t>Mode Shape Visualization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3006" y="2884268"/>
            <a:ext cx="425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1</a:t>
            </a:r>
            <a:r>
              <a:rPr lang="en-US" b="1" baseline="30000"/>
              <a:t>st</a:t>
            </a:r>
            <a:r>
              <a:rPr lang="en-US" b="1"/>
              <a:t> bending mode (3.3 Hz) of a complex launch vehicle</a:t>
            </a:r>
          </a:p>
        </p:txBody>
      </p:sp>
      <p:pic>
        <p:nvPicPr>
          <p:cNvPr id="6" name="sls_bend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8353" y="3591945"/>
            <a:ext cx="3949079" cy="29611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0044" y="1380338"/>
            <a:ext cx="7533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/>
              <a:t>For each fundamental mode shape, there exists a corresponding frequency of vibration obtained from the generalized eigenvalue problem</a:t>
            </a:r>
            <a:endParaRPr lang="en-US" i="1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065" y="2303668"/>
            <a:ext cx="2159127" cy="3043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823" y="2884268"/>
            <a:ext cx="4044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1</a:t>
            </a:r>
            <a:r>
              <a:rPr lang="en-US" b="1" baseline="30000"/>
              <a:t>st</a:t>
            </a:r>
            <a:r>
              <a:rPr lang="en-US" b="1"/>
              <a:t> </a:t>
            </a:r>
            <a:r>
              <a:rPr lang="en-US" b="1">
                <a:sym typeface="Symbol" panose="05050102010706020507" pitchFamily="18" charset="2"/>
              </a:rPr>
              <a:t> 5</a:t>
            </a:r>
            <a:r>
              <a:rPr lang="en-US" b="1" baseline="30000"/>
              <a:t>th </a:t>
            </a:r>
            <a:r>
              <a:rPr lang="en-US" b="1"/>
              <a:t>bending modes </a:t>
            </a:r>
            <a:br>
              <a:rPr lang="en-US" b="1"/>
            </a:br>
            <a:r>
              <a:rPr lang="en-US" b="1"/>
              <a:t>of a simple beam</a:t>
            </a:r>
          </a:p>
        </p:txBody>
      </p:sp>
      <p:pic>
        <p:nvPicPr>
          <p:cNvPr id="11" name="movi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0044" y="3597549"/>
            <a:ext cx="2998172" cy="2961136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5C63C08D-4833-4EA6-AB4B-CFCFAD80516D}"/>
              </a:ext>
            </a:extLst>
          </p:cNvPr>
          <p:cNvSpPr txBox="1">
            <a:spLocks/>
          </p:cNvSpPr>
          <p:nvPr/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70513E-CC6B-4688-84CD-7786F3725A67}" type="slidenum">
              <a:rPr lang="en-US" smtClean="0"/>
              <a:pPr algn="r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6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6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2902740" y="53338"/>
            <a:ext cx="7371118" cy="836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3200" b="1" strike="noStrike" spc="-1">
                <a:solidFill>
                  <a:schemeClr val="tx2"/>
                </a:solidFill>
                <a:latin typeface="Arial"/>
              </a:rPr>
              <a:t>Model Reduction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24" y="3655602"/>
            <a:ext cx="2364730" cy="16884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620" y="3498260"/>
            <a:ext cx="2292274" cy="19818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24" y="5732903"/>
            <a:ext cx="2318832" cy="2034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756" y="5587050"/>
            <a:ext cx="2167138" cy="47728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2559" y="1327717"/>
            <a:ext cx="79188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/>
              <a:t>Model reduction is a necessary step for GN&amp;C simulation purposes</a:t>
            </a:r>
            <a:endParaRPr lang="en-US" i="1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/>
              <a:t>The rotorcraft blade pictured below has 16842 degrees of freedom (too large to directly implement!)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/>
              <a:t>Modal truncation (a form of model reduction) approximates the full FEM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i="1"/>
              <a:t>Reduces degrees of freedom but retains desired frequency content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77458" y="4003549"/>
            <a:ext cx="1366157" cy="974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Modal Truncation</a:t>
            </a:r>
          </a:p>
        </p:txBody>
      </p:sp>
      <p:cxnSp>
        <p:nvCxnSpPr>
          <p:cNvPr id="26" name="Straight Arrow Connector 25"/>
          <p:cNvCxnSpPr>
            <a:stCxn id="7" idx="3"/>
            <a:endCxn id="24" idx="1"/>
          </p:cNvCxnSpPr>
          <p:nvPr/>
        </p:nvCxnSpPr>
        <p:spPr>
          <a:xfrm flipV="1">
            <a:off x="3122454" y="4490685"/>
            <a:ext cx="755004" cy="9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4" idx="3"/>
            <a:endCxn id="10" idx="1"/>
          </p:cNvCxnSpPr>
          <p:nvPr/>
        </p:nvCxnSpPr>
        <p:spPr>
          <a:xfrm flipV="1">
            <a:off x="5243615" y="4489173"/>
            <a:ext cx="755005" cy="1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414247" y="6210470"/>
            <a:ext cx="1876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10</a:t>
            </a:r>
            <a:r>
              <a:rPr lang="en-US" baseline="30000">
                <a:solidFill>
                  <a:srgbClr val="FF0000"/>
                </a:solidFill>
              </a:rPr>
              <a:t>1</a:t>
            </a:r>
            <a:r>
              <a:rPr lang="en-US">
                <a:solidFill>
                  <a:srgbClr val="FF0000"/>
                </a:solidFill>
              </a:rPr>
              <a:t> – 10</a:t>
            </a:r>
            <a:r>
              <a:rPr lang="en-US" baseline="30000">
                <a:solidFill>
                  <a:srgbClr val="FF0000"/>
                </a:solidFill>
              </a:rPr>
              <a:t>3</a:t>
            </a:r>
            <a:r>
              <a:rPr lang="en-US">
                <a:solidFill>
                  <a:srgbClr val="FF0000"/>
                </a:solidFill>
              </a:rPr>
              <a:t> DOF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1283" y="6179093"/>
            <a:ext cx="2384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10</a:t>
            </a:r>
            <a:r>
              <a:rPr lang="en-US" baseline="30000">
                <a:solidFill>
                  <a:srgbClr val="FF0000"/>
                </a:solidFill>
              </a:rPr>
              <a:t>3</a:t>
            </a:r>
            <a:r>
              <a:rPr lang="en-US">
                <a:solidFill>
                  <a:srgbClr val="FF0000"/>
                </a:solidFill>
              </a:rPr>
              <a:t> – 10</a:t>
            </a:r>
            <a:r>
              <a:rPr lang="en-US" baseline="30000">
                <a:solidFill>
                  <a:srgbClr val="FF0000"/>
                </a:solidFill>
              </a:rPr>
              <a:t>6</a:t>
            </a:r>
            <a:r>
              <a:rPr lang="en-US">
                <a:solidFill>
                  <a:srgbClr val="FF0000"/>
                </a:solidFill>
              </a:rPr>
              <a:t> DOF!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CB2AF6D2-C815-47F0-A209-F4009E574808}"/>
              </a:ext>
            </a:extLst>
          </p:cNvPr>
          <p:cNvSpPr txBox="1">
            <a:spLocks/>
          </p:cNvSpPr>
          <p:nvPr/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70513E-CC6B-4688-84CD-7786F3725A67}" type="slidenum">
              <a:rPr lang="en-US" smtClean="0"/>
              <a:pPr algn="r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82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52400"/>
            <a:ext cx="7467600" cy="1143000"/>
          </a:xfrm>
        </p:spPr>
        <p:txBody>
          <a:bodyPr/>
          <a:lstStyle/>
          <a:p>
            <a:pPr algn="ctr"/>
            <a:r>
              <a:rPr lang="en-US" sz="2800" b="1">
                <a:solidFill>
                  <a:schemeClr val="tx2"/>
                </a:solidFill>
              </a:rPr>
              <a:t>Mode Choice Effects Model Fidelity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343" y="4180156"/>
            <a:ext cx="2513177" cy="2380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13" y="4167078"/>
            <a:ext cx="2576229" cy="2440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040" y="4170235"/>
            <a:ext cx="2569564" cy="2434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182" y="1713444"/>
            <a:ext cx="1651554" cy="14572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0891" y="2133738"/>
            <a:ext cx="20681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400" kern="0"/>
              <a:t>22824 grid points </a:t>
            </a:r>
          </a:p>
          <a:p>
            <a:pPr lvl="1"/>
            <a:r>
              <a:rPr lang="en-US" sz="1400" kern="0"/>
              <a:t>136944 </a:t>
            </a:r>
            <a:r>
              <a:rPr lang="en-US" sz="1400" kern="0" err="1"/>
              <a:t>dof</a:t>
            </a:r>
            <a:endParaRPr lang="en-US" sz="1400" ker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62" y="2026271"/>
            <a:ext cx="733940" cy="12315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23" y="1713444"/>
            <a:ext cx="1446487" cy="127654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85800" y="3497728"/>
            <a:ext cx="7525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Craig Bampton (fixed-free) modes are better suited for combining component models with fixed boundary conditions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6244" y="4336227"/>
            <a:ext cx="1769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24 free-free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41059" y="4336452"/>
            <a:ext cx="1769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300 free-free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99768" y="4336227"/>
            <a:ext cx="1769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30 fixed-free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F256F5-A4B2-4BA2-8E47-F064CB2B3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370513E-CC6B-4688-84CD-7786F3725A67}" type="slidenum">
              <a:rPr lang="en-US" smtClean="0"/>
              <a:pPr algn="r"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D8B21B-6162-4F8B-8305-D04A24BD0C15}"/>
              </a:ext>
            </a:extLst>
          </p:cNvPr>
          <p:cNvSpPr txBox="1"/>
          <p:nvPr/>
        </p:nvSpPr>
        <p:spPr>
          <a:xfrm>
            <a:off x="1407667" y="1233447"/>
            <a:ext cx="2467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Component Models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986070-300B-4FA5-A696-86A6A69B9A28}"/>
              </a:ext>
            </a:extLst>
          </p:cNvPr>
          <p:cNvSpPr txBox="1"/>
          <p:nvPr/>
        </p:nvSpPr>
        <p:spPr>
          <a:xfrm>
            <a:off x="5471400" y="1256667"/>
            <a:ext cx="2467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System Models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8F3332B-3A75-43C5-8812-041D570AF3DC}"/>
              </a:ext>
            </a:extLst>
          </p:cNvPr>
          <p:cNvCxnSpPr/>
          <p:nvPr/>
        </p:nvCxnSpPr>
        <p:spPr>
          <a:xfrm>
            <a:off x="4081047" y="2340462"/>
            <a:ext cx="9819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30806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CustomShape 1"/>
          <p:cNvSpPr/>
          <p:nvPr/>
        </p:nvSpPr>
        <p:spPr>
          <a:xfrm>
            <a:off x="492422" y="2649382"/>
            <a:ext cx="8200800" cy="143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b="1" strike="noStrike" spc="-1">
                <a:solidFill>
                  <a:srgbClr val="000000"/>
                </a:solidFill>
                <a:latin typeface="Arial"/>
              </a:rPr>
              <a:t>Building Flexible Multibody Models in DARTS/</a:t>
            </a:r>
            <a:r>
              <a:rPr lang="en-US" sz="4000" b="1" strike="noStrike" spc="-1" err="1">
                <a:solidFill>
                  <a:srgbClr val="000000"/>
                </a:solidFill>
                <a:latin typeface="Arial"/>
              </a:rPr>
              <a:t>Dshell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0B36FCB-9242-45AE-98CD-BE59E4E3DD3B}"/>
              </a:ext>
            </a:extLst>
          </p:cNvPr>
          <p:cNvSpPr txBox="1">
            <a:spLocks/>
          </p:cNvSpPr>
          <p:nvPr/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70513E-CC6B-4688-84CD-7786F3725A67}" type="slidenum">
              <a:rPr lang="en-US" smtClean="0"/>
              <a:pPr algn="r"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560388" y="-152400"/>
            <a:ext cx="7773987" cy="1143000"/>
          </a:xfrm>
        </p:spPr>
        <p:txBody>
          <a:bodyPr lIns="101880" tIns="51120" rIns="101880" bIns="51120"/>
          <a:lstStyle/>
          <a:p>
            <a:pPr algn="ctr" defTabSz="457200">
              <a:lnSpc>
                <a:spcPct val="90000"/>
              </a:lnSpc>
              <a:buClr>
                <a:srgbClr val="3333CC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>
                <a:solidFill>
                  <a:schemeClr val="tx2"/>
                </a:solidFill>
              </a:rPr>
              <a:t>DARTS </a:t>
            </a:r>
            <a:br>
              <a:rPr lang="en-GB" sz="2800" b="1">
                <a:solidFill>
                  <a:schemeClr val="tx2"/>
                </a:solidFill>
              </a:rPr>
            </a:br>
            <a:r>
              <a:rPr lang="en-GB" sz="2000" b="1">
                <a:solidFill>
                  <a:schemeClr val="tx2"/>
                </a:solidFill>
              </a:rPr>
              <a:t>Rigid/Flexible Real-Time Multibody Dynamics Engine</a:t>
            </a:r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/>
          <a:srcRect b="7594"/>
          <a:stretch>
            <a:fillRect/>
          </a:stretch>
        </p:blipFill>
        <p:spPr bwMode="auto">
          <a:xfrm>
            <a:off x="51619" y="1662879"/>
            <a:ext cx="5600990" cy="39599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02488" y="5736594"/>
            <a:ext cx="55686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100" i="1" err="1">
                <a:solidFill>
                  <a:srgbClr val="FF0000"/>
                </a:solidFill>
                <a:latin typeface="Times New Roman" pitchFamily="18" charset="0"/>
              </a:rPr>
              <a:t>Abhinandan</a:t>
            </a:r>
            <a:r>
              <a:rPr lang="en-US" sz="1100" i="1">
                <a:solidFill>
                  <a:srgbClr val="FF0000"/>
                </a:solidFill>
                <a:latin typeface="Times New Roman" pitchFamily="18" charset="0"/>
              </a:rPr>
              <a:t> Jain, "Robot and </a:t>
            </a:r>
            <a:r>
              <a:rPr lang="en-US" sz="1100" i="1" err="1">
                <a:solidFill>
                  <a:srgbClr val="FF0000"/>
                </a:solidFill>
                <a:latin typeface="Times New Roman" pitchFamily="18" charset="0"/>
              </a:rPr>
              <a:t>Multibody</a:t>
            </a:r>
            <a:r>
              <a:rPr lang="en-US" sz="1100" i="1">
                <a:solidFill>
                  <a:srgbClr val="FF0000"/>
                </a:solidFill>
                <a:latin typeface="Times New Roman" pitchFamily="18" charset="0"/>
              </a:rPr>
              <a:t> Dynamics: Analysis and Algorithms", Springer, 2010.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73097" y="1888524"/>
            <a:ext cx="31192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/>
                </a:solidFill>
                <a:latin typeface="+mn-lt"/>
              </a:rPr>
              <a:t>Minimal coordinates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/>
                </a:solidFill>
                <a:latin typeface="+mn-lt"/>
              </a:rPr>
              <a:t>Optimal O(N) algorithm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/>
                </a:solidFill>
                <a:latin typeface="+mn-lt"/>
              </a:rPr>
              <a:t>Serial &amp; tree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/>
                </a:solidFill>
                <a:latin typeface="+mn-lt"/>
              </a:rPr>
              <a:t>Closed-chain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/>
                </a:solidFill>
                <a:latin typeface="+mn-lt"/>
              </a:rPr>
              <a:t>Contact &amp; collision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/>
                </a:solidFill>
              </a:rPr>
              <a:t>Variable topologies</a:t>
            </a:r>
            <a:endParaRPr lang="en-US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F14538-D66A-47CC-B40C-3324E8EE8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370513E-CC6B-4688-84CD-7786F3725A67}" type="slidenum">
              <a:rPr lang="en-US" smtClean="0"/>
              <a:pPr algn="r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300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294919"/>
            <a:ext cx="6400800" cy="1143000"/>
          </a:xfrm>
        </p:spPr>
        <p:txBody>
          <a:bodyPr/>
          <a:lstStyle/>
          <a:p>
            <a:pPr algn="ctr"/>
            <a:r>
              <a:rPr lang="en-US" sz="2400" b="1">
                <a:solidFill>
                  <a:schemeClr val="tx2"/>
                </a:solidFill>
              </a:rPr>
              <a:t>Coupled Flexible Bodies in DARTS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13" y="4045705"/>
            <a:ext cx="8610600" cy="2590800"/>
          </a:xfrm>
        </p:spPr>
        <p:txBody>
          <a:bodyPr/>
          <a:lstStyle/>
          <a:p>
            <a:r>
              <a:rPr lang="en-US" sz="2400"/>
              <a:t>Flexible bodies have small deformable </a:t>
            </a:r>
            <a:r>
              <a:rPr lang="en-US" sz="2400" err="1"/>
              <a:t>dofs</a:t>
            </a:r>
            <a:r>
              <a:rPr lang="en-US" sz="2400"/>
              <a:t> in addition to large articulation </a:t>
            </a:r>
            <a:r>
              <a:rPr lang="en-US" sz="2400" err="1"/>
              <a:t>dofs</a:t>
            </a:r>
            <a:endParaRPr lang="en-US" sz="2400"/>
          </a:p>
          <a:p>
            <a:r>
              <a:rPr lang="en-US" sz="2400"/>
              <a:t>The SOA operator approach and mass matrix inversion methods continue to apply</a:t>
            </a:r>
          </a:p>
          <a:p>
            <a:r>
              <a:rPr lang="en-US" sz="2400"/>
              <a:t>Dynamics algorithm is O(N) in articulation </a:t>
            </a:r>
            <a:r>
              <a:rPr lang="en-US" sz="2400" err="1"/>
              <a:t>dofs</a:t>
            </a:r>
            <a:r>
              <a:rPr lang="en-US" sz="2400"/>
              <a:t> (quadratic in deformable </a:t>
            </a:r>
            <a:r>
              <a:rPr lang="en-US" sz="2400" err="1"/>
              <a:t>dofs</a:t>
            </a:r>
            <a:r>
              <a:rPr lang="en-US" sz="2400"/>
              <a:t>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7C99C-4C7E-4D32-8F3F-0EC64DBF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370513E-CC6B-4688-84CD-7786F3725A67}" type="slidenum">
              <a:rPr lang="en-US" smtClean="0"/>
              <a:pPr algn="r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DED07-613A-4F67-8923-8FA65966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241" y="1288752"/>
            <a:ext cx="6349518" cy="282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570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63690"/>
            <a:ext cx="7772400" cy="1143000"/>
          </a:xfrm>
        </p:spPr>
        <p:txBody>
          <a:bodyPr/>
          <a:lstStyle/>
          <a:p>
            <a:pPr algn="ctr"/>
            <a:r>
              <a:rPr lang="en-US" sz="2800" b="1">
                <a:solidFill>
                  <a:schemeClr val="tx2"/>
                </a:solidFill>
              </a:rPr>
              <a:t>The DARTS Flex Multibody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944" y="1295400"/>
            <a:ext cx="8534400" cy="5562600"/>
          </a:xfrm>
        </p:spPr>
        <p:txBody>
          <a:bodyPr>
            <a:normAutofit lnSpcReduction="10000"/>
          </a:bodyPr>
          <a:lstStyle/>
          <a:p>
            <a:r>
              <a:rPr lang="en-US" sz="2000"/>
              <a:t>Based on structure based recursive algorithms from </a:t>
            </a:r>
            <a:r>
              <a:rPr lang="en-US" sz="2000" b="1" i="1"/>
              <a:t>Spatial Operator Algebra (SOA)</a:t>
            </a:r>
            <a:endParaRPr lang="en-US" sz="2000"/>
          </a:p>
          <a:p>
            <a:r>
              <a:rPr lang="en-US" sz="2000" b="1"/>
              <a:t>Minimal coordinates </a:t>
            </a:r>
            <a:r>
              <a:rPr lang="en-US" sz="2000"/>
              <a:t>formulation; arbitrary topology</a:t>
            </a:r>
          </a:p>
          <a:p>
            <a:r>
              <a:rPr lang="en-US" sz="2000" b="1"/>
              <a:t>ODE</a:t>
            </a:r>
            <a:r>
              <a:rPr lang="en-US" sz="2000"/>
              <a:t> (not DAE) formulation – simpler &amp; larger time steps</a:t>
            </a:r>
          </a:p>
          <a:p>
            <a:r>
              <a:rPr lang="en-US" sz="2000"/>
              <a:t>Lowest cost </a:t>
            </a:r>
            <a:r>
              <a:rPr lang="en-US" sz="2000" b="1"/>
              <a:t>O(N)</a:t>
            </a:r>
            <a:r>
              <a:rPr lang="en-US" sz="2000"/>
              <a:t> recursive algorithm; no code generation</a:t>
            </a:r>
          </a:p>
          <a:p>
            <a:r>
              <a:rPr lang="en-US" sz="2000"/>
              <a:t>Configuration changes (</a:t>
            </a:r>
            <a:r>
              <a:rPr lang="en-US" sz="2000" b="1"/>
              <a:t>add/remove/reattach</a:t>
            </a:r>
            <a:r>
              <a:rPr lang="en-US" sz="2000"/>
              <a:t>) bodies at run-time:  algorithms automatically adapt to new topological structure</a:t>
            </a:r>
          </a:p>
          <a:p>
            <a:r>
              <a:rPr lang="en-US" sz="2000"/>
              <a:t>Support for </a:t>
            </a:r>
            <a:r>
              <a:rPr lang="en-US" sz="2000" b="1"/>
              <a:t>flexible</a:t>
            </a:r>
            <a:r>
              <a:rPr lang="en-US" sz="2000"/>
              <a:t> bodies with </a:t>
            </a:r>
            <a:r>
              <a:rPr lang="en-US" sz="2000" b="1"/>
              <a:t>closed-chain</a:t>
            </a:r>
            <a:r>
              <a:rPr lang="en-US" sz="2000"/>
              <a:t> and </a:t>
            </a:r>
            <a:r>
              <a:rPr lang="en-US" sz="2000" b="1"/>
              <a:t>contact</a:t>
            </a:r>
            <a:r>
              <a:rPr lang="en-US" sz="2000"/>
              <a:t> dynamics</a:t>
            </a:r>
          </a:p>
          <a:p>
            <a:r>
              <a:rPr lang="en-US" sz="2000"/>
              <a:t>Can directly use modal data – </a:t>
            </a:r>
            <a:r>
              <a:rPr lang="en-US" sz="2000" b="1"/>
              <a:t>no model tuning </a:t>
            </a:r>
            <a:r>
              <a:rPr lang="en-US" sz="2000"/>
              <a:t>required</a:t>
            </a:r>
          </a:p>
          <a:p>
            <a:r>
              <a:rPr lang="en-US" sz="2000"/>
              <a:t>Can create multibody configurations via data files or </a:t>
            </a:r>
            <a:r>
              <a:rPr lang="en-US" sz="2000" b="1"/>
              <a:t>procedurally</a:t>
            </a:r>
          </a:p>
          <a:p>
            <a:r>
              <a:rPr lang="en-US" sz="2000"/>
              <a:t>Can enable/disable </a:t>
            </a:r>
            <a:r>
              <a:rPr lang="en-US" sz="2000" b="1"/>
              <a:t>prescribed</a:t>
            </a:r>
            <a:r>
              <a:rPr lang="en-US" sz="2000"/>
              <a:t> motion at hinges</a:t>
            </a:r>
          </a:p>
          <a:p>
            <a:r>
              <a:rPr lang="en-US" sz="2000"/>
              <a:t>Supports </a:t>
            </a:r>
            <a:r>
              <a:rPr lang="en-US" sz="2000" b="1"/>
              <a:t>mass property changes </a:t>
            </a:r>
            <a:r>
              <a:rPr lang="en-US" sz="2000"/>
              <a:t>(e.g. fuel consumption)</a:t>
            </a:r>
          </a:p>
          <a:p>
            <a:r>
              <a:rPr lang="en-US" sz="2000"/>
              <a:t>Hinge types – 0 to 6 </a:t>
            </a:r>
            <a:r>
              <a:rPr lang="en-US" sz="2000" err="1"/>
              <a:t>dof</a:t>
            </a:r>
            <a:r>
              <a:rPr lang="en-US" sz="2000"/>
              <a:t>, 12 hinge types</a:t>
            </a:r>
          </a:p>
          <a:p>
            <a:r>
              <a:rPr lang="en-US" sz="2000"/>
              <a:t>Bilateral </a:t>
            </a:r>
            <a:r>
              <a:rPr lang="en-US" sz="2000" b="1"/>
              <a:t>constraints</a:t>
            </a:r>
            <a:r>
              <a:rPr lang="en-US" sz="2000"/>
              <a:t> – frame pair, hinge based, shapes based</a:t>
            </a:r>
          </a:p>
          <a:p>
            <a:r>
              <a:rPr lang="en-US" sz="2000"/>
              <a:t>Can create and articulate stick graphics for verifying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FE7D8-7AC8-4AF8-AFBE-408C434C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370513E-CC6B-4688-84CD-7786F3725A67}" type="slidenum">
              <a:rPr lang="en-US" smtClean="0"/>
              <a:pPr algn="r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5215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273" y="192126"/>
            <a:ext cx="7772040" cy="1361880"/>
          </a:xfrm>
        </p:spPr>
        <p:txBody>
          <a:bodyPr/>
          <a:lstStyle/>
          <a:p>
            <a:pPr algn="ctr"/>
            <a:r>
              <a:rPr lang="en-US" sz="3600" b="1" err="1">
                <a:solidFill>
                  <a:schemeClr val="tx2"/>
                </a:solidFill>
              </a:rPr>
              <a:t>NdartsFlex</a:t>
            </a:r>
            <a:endParaRPr lang="en-US" sz="3600" b="1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359" y="1407133"/>
            <a:ext cx="7772400" cy="4769804"/>
          </a:xfrm>
        </p:spPr>
        <p:txBody>
          <a:bodyPr/>
          <a:lstStyle/>
          <a:p>
            <a:r>
              <a:rPr lang="en-US"/>
              <a:t>The </a:t>
            </a:r>
            <a:r>
              <a:rPr lang="en-US" b="1" err="1"/>
              <a:t>DartsFlexBody</a:t>
            </a:r>
            <a:r>
              <a:rPr lang="en-US"/>
              <a:t> class is for deformable bodies</a:t>
            </a:r>
          </a:p>
          <a:p>
            <a:r>
              <a:rPr lang="en-US"/>
              <a:t>Has additional deformation stiffness and damping properties</a:t>
            </a:r>
          </a:p>
          <a:p>
            <a:r>
              <a:rPr lang="en-US"/>
              <a:t>Requires additional modal matrices for each node on the body</a:t>
            </a:r>
          </a:p>
          <a:p>
            <a:pPr lvl="1"/>
            <a:r>
              <a:rPr lang="en-US"/>
              <a:t>Each node on a deformable body is of type </a:t>
            </a:r>
            <a:r>
              <a:rPr lang="en-US" b="1" err="1"/>
              <a:t>DartsFlexNode</a:t>
            </a:r>
            <a:r>
              <a:rPr lang="en-US"/>
              <a:t> (which has the modal matrices specific to the node)</a:t>
            </a:r>
          </a:p>
          <a:p>
            <a:r>
              <a:rPr lang="en-US"/>
              <a:t>SOA recursive methods continue to apply for flex bodies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487F6-4B2E-46A7-B676-59C8F360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370513E-CC6B-4688-84CD-7786F3725A67}" type="slidenum">
              <a:rPr lang="en-US" smtClean="0"/>
              <a:pPr algn="r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4042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/>
          <p:cNvSpPr txBox="1"/>
          <p:nvPr/>
        </p:nvSpPr>
        <p:spPr>
          <a:xfrm>
            <a:off x="685800" y="-152280"/>
            <a:ext cx="7893604" cy="1142640"/>
          </a:xfrm>
          <a:prstGeom prst="rect">
            <a:avLst/>
          </a:prstGeom>
          <a:noFill/>
          <a:ln w="9360">
            <a:noFill/>
          </a:ln>
        </p:spPr>
        <p:txBody>
          <a:bodyPr lIns="91440" tIns="45720" rIns="91440" bIns="45720" anchor="ctr"/>
          <a:lstStyle/>
          <a:p>
            <a:pPr algn="ctr">
              <a:lnSpc>
                <a:spcPct val="100000"/>
              </a:lnSpc>
            </a:pPr>
            <a:r>
              <a:rPr lang="en-US" sz="2800" b="1" strike="noStrike" spc="-1" dirty="0" err="1">
                <a:solidFill>
                  <a:schemeClr val="tx2"/>
                </a:solidFill>
                <a:latin typeface="Arial"/>
              </a:rPr>
              <a:t>Ndarts</a:t>
            </a:r>
            <a:r>
              <a:rPr lang="en-US" sz="2800" b="1" strike="noStrike" spc="-1" dirty="0">
                <a:solidFill>
                  <a:schemeClr val="tx2"/>
                </a:solidFill>
                <a:latin typeface="Arial"/>
              </a:rPr>
              <a:t> Flex Body</a:t>
            </a: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tx2"/>
                </a:solidFill>
              </a:rPr>
              <a:t>(Notebook: </a:t>
            </a:r>
            <a:r>
              <a:rPr lang="en-US" sz="2000" dirty="0">
                <a:solidFill>
                  <a:srgbClr val="0033CC"/>
                </a:solidFill>
                <a:hlinkClick r:id="rId2"/>
              </a:rPr>
              <a:t>F-FlexDynamics/01-CreateFlexLV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  <a:endParaRPr lang="en-US" sz="2000" b="1" strike="noStrike" spc="-1" dirty="0">
              <a:solidFill>
                <a:schemeClr val="tx2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7668" y="1489286"/>
            <a:ext cx="72785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Create a flexible multibody system using an example launch vehicle system.</a:t>
            </a:r>
          </a:p>
          <a:p>
            <a:pPr lvl="1"/>
            <a:endParaRPr lang="en-US" sz="2000" b="1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EC55C38-2156-42D9-B198-13CC34D805D0}"/>
              </a:ext>
            </a:extLst>
          </p:cNvPr>
          <p:cNvSpPr txBox="1">
            <a:spLocks/>
          </p:cNvSpPr>
          <p:nvPr/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70513E-CC6B-4688-84CD-7786F3725A67}" type="slidenum">
              <a:rPr lang="en-US" smtClean="0"/>
              <a:pPr algn="r"/>
              <a:t>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BE55C-46DB-48B1-9967-4A817AF88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322" y="3003875"/>
            <a:ext cx="4542082" cy="2639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25617D-4A02-4BD5-B034-19362ACEA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542" y="2695063"/>
            <a:ext cx="2273170" cy="331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35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CustomShape 1"/>
          <p:cNvSpPr/>
          <p:nvPr/>
        </p:nvSpPr>
        <p:spPr>
          <a:xfrm>
            <a:off x="511877" y="2769889"/>
            <a:ext cx="8200800" cy="143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b="1" strike="noStrike" spc="-1">
                <a:solidFill>
                  <a:srgbClr val="000000"/>
                </a:solidFill>
                <a:latin typeface="Arial"/>
              </a:rPr>
              <a:t>Interfacing with NASTRAN using </a:t>
            </a:r>
            <a:r>
              <a:rPr lang="en-US" sz="4000" b="1" strike="noStrike" spc="-1" err="1">
                <a:solidFill>
                  <a:srgbClr val="000000"/>
                </a:solidFill>
                <a:latin typeface="Arial"/>
              </a:rPr>
              <a:t>FModal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5691765-4DE3-45CD-A3A4-E3EF0AFA7DE8}"/>
              </a:ext>
            </a:extLst>
          </p:cNvPr>
          <p:cNvSpPr txBox="1">
            <a:spLocks/>
          </p:cNvSpPr>
          <p:nvPr/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70513E-CC6B-4688-84CD-7786F3725A67}" type="slidenum">
              <a:rPr lang="en-US" smtClean="0"/>
              <a:pPr algn="r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669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 bwMode="auto">
          <a:xfrm>
            <a:off x="6752868" y="1143000"/>
            <a:ext cx="2391131" cy="4343400"/>
          </a:xfrm>
          <a:prstGeom prst="rect">
            <a:avLst/>
          </a:prstGeom>
          <a:solidFill>
            <a:srgbClr val="FFCD9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48561" y="5073317"/>
            <a:ext cx="6591300" cy="17084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76200" y="1143000"/>
            <a:ext cx="6400800" cy="2698558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294120" y="2514600"/>
            <a:ext cx="2095500" cy="1219200"/>
          </a:xfrm>
          <a:prstGeom prst="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latin typeface="+mn-lt"/>
              </a:rPr>
              <a:t>Dynamics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Rigid/flex bodies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Articulation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Attach/detach </a:t>
            </a:r>
            <a:r>
              <a:rPr lang="en-US" sz="1800" err="1">
                <a:latin typeface="+mn-lt"/>
              </a:rPr>
              <a:t>etc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457137" y="1232310"/>
            <a:ext cx="1752600" cy="1044315"/>
          </a:xfrm>
          <a:prstGeom prst="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latin typeface="+mn-lt"/>
              </a:rPr>
              <a:t>Devices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Thrusters, IMU,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Cameras </a:t>
            </a:r>
            <a:r>
              <a:rPr lang="en-US" sz="1800" err="1">
                <a:latin typeface="+mn-lt"/>
              </a:rPr>
              <a:t>etc</a:t>
            </a:r>
            <a:endParaRPr lang="en-US" sz="180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419600" y="1249180"/>
            <a:ext cx="1981200" cy="1262368"/>
          </a:xfrm>
          <a:prstGeom prst="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latin typeface="+mn-lt"/>
              </a:rPr>
              <a:t>Environment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Terrain, Gravity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Atmosphere,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Ephemerides </a:t>
            </a:r>
            <a:r>
              <a:rPr lang="en-US" sz="1800" err="1">
                <a:latin typeface="+mn-lt"/>
              </a:rPr>
              <a:t>etc</a:t>
            </a:r>
            <a:endParaRPr lang="en-US" sz="180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648200" y="2633343"/>
            <a:ext cx="1676400" cy="975610"/>
          </a:xfrm>
          <a:prstGeom prst="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latin typeface="+mn-lt"/>
              </a:rPr>
              <a:t>Geometry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CAD parts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Primitives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934200" y="2639208"/>
            <a:ext cx="2057400" cy="914400"/>
          </a:xfrm>
          <a:prstGeom prst="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latin typeface="+mn-lt"/>
              </a:rPr>
              <a:t>Visualization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3D graphics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err="1">
                <a:latin typeface="+mn-lt"/>
              </a:rPr>
              <a:t>stripcharts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204646" y="1274632"/>
            <a:ext cx="1558354" cy="1239968"/>
          </a:xfrm>
          <a:prstGeom prst="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latin typeface="+mn-lt"/>
              </a:rPr>
              <a:t>Analysis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Data logging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Parametric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Monte Carlo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158021" y="1219200"/>
            <a:ext cx="1905000" cy="1061488"/>
          </a:xfrm>
          <a:prstGeom prst="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latin typeface="+mn-lt"/>
              </a:rPr>
              <a:t>Closed-Loop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Flight s/w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Autonomy/Control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826458" y="3733800"/>
            <a:ext cx="2241342" cy="1561320"/>
          </a:xfrm>
          <a:prstGeom prst="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latin typeface="+mn-lt"/>
              </a:rPr>
              <a:t>Usability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Introspection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CLI, GUIs, </a:t>
            </a:r>
            <a:r>
              <a:rPr lang="en-US" sz="1800">
                <a:latin typeface="+mn-lt"/>
              </a:rPr>
              <a:t>Scripting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Docs, Training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Knowledge base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343994" y="5223406"/>
            <a:ext cx="1828800" cy="1325380"/>
          </a:xfrm>
          <a:prstGeom prst="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latin typeface="+mn-lt"/>
              </a:rPr>
              <a:t>S/W </a:t>
            </a:r>
            <a:r>
              <a:rPr lang="en-US" b="1" err="1">
                <a:latin typeface="+mn-lt"/>
              </a:rPr>
              <a:t>Mgmt</a:t>
            </a:r>
            <a:endParaRPr lang="en-US" b="1">
              <a:latin typeface="+mn-lt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Version control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Build system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Test suite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4419600" y="5259319"/>
            <a:ext cx="2014303" cy="1253553"/>
          </a:xfrm>
          <a:prstGeom prst="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latin typeface="+mn-lt"/>
              </a:rPr>
              <a:t>Reusability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Architecture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Configurability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Refactoring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76871" y="5223406"/>
            <a:ext cx="1828800" cy="1325380"/>
          </a:xfrm>
          <a:prstGeom prst="rect">
            <a:avLst/>
          </a:prstGeom>
          <a:solidFill>
            <a:srgbClr val="99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latin typeface="+mn-lt"/>
              </a:rPr>
              <a:t>Deployment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Bundling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Porting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Issue tracking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781300" y="3947738"/>
            <a:ext cx="2628900" cy="98935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latin typeface="+mn-lt"/>
              </a:rPr>
              <a:t>Evolution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R&amp;D, new applications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new tools &amp; capabilities</a:t>
            </a:r>
            <a:endParaRPr kumimoji="0" lang="en-US" sz="18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19" name="Straight Arrow Connector 18"/>
          <p:cNvCxnSpPr>
            <a:stCxn id="4" idx="0"/>
            <a:endCxn id="5" idx="2"/>
          </p:cNvCxnSpPr>
          <p:nvPr/>
        </p:nvCxnSpPr>
        <p:spPr bwMode="auto">
          <a:xfrm flipH="1" flipV="1">
            <a:off x="3333437" y="2276625"/>
            <a:ext cx="8433" cy="2379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1" name="Straight Arrow Connector 20"/>
          <p:cNvCxnSpPr>
            <a:stCxn id="5" idx="1"/>
            <a:endCxn id="11" idx="3"/>
          </p:cNvCxnSpPr>
          <p:nvPr/>
        </p:nvCxnSpPr>
        <p:spPr bwMode="auto">
          <a:xfrm flipH="1" flipV="1">
            <a:off x="2063021" y="1749944"/>
            <a:ext cx="394116" cy="4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4" name="Straight Arrow Connector 23"/>
          <p:cNvCxnSpPr>
            <a:stCxn id="5" idx="3"/>
          </p:cNvCxnSpPr>
          <p:nvPr/>
        </p:nvCxnSpPr>
        <p:spPr bwMode="auto">
          <a:xfrm flipV="1">
            <a:off x="4209737" y="1749944"/>
            <a:ext cx="209863" cy="4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none"/>
          </a:ln>
          <a:effectLst/>
        </p:spPr>
      </p:cxnSp>
      <p:cxnSp>
        <p:nvCxnSpPr>
          <p:cNvPr id="27" name="Straight Arrow Connector 26"/>
          <p:cNvCxnSpPr>
            <a:stCxn id="7" idx="1"/>
            <a:endCxn id="4" idx="3"/>
          </p:cNvCxnSpPr>
          <p:nvPr/>
        </p:nvCxnSpPr>
        <p:spPr bwMode="auto">
          <a:xfrm flipH="1">
            <a:off x="4389620" y="3121148"/>
            <a:ext cx="258580" cy="30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none"/>
          </a:ln>
          <a:effectLst/>
        </p:spPr>
      </p:cxnSp>
      <p:cxnSp>
        <p:nvCxnSpPr>
          <p:cNvPr id="30" name="Straight Arrow Connector 29"/>
          <p:cNvCxnSpPr>
            <a:stCxn id="7" idx="3"/>
            <a:endCxn id="8" idx="1"/>
          </p:cNvCxnSpPr>
          <p:nvPr/>
        </p:nvCxnSpPr>
        <p:spPr bwMode="auto">
          <a:xfrm flipV="1">
            <a:off x="6324600" y="3096408"/>
            <a:ext cx="609600" cy="247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/>
            <a:tailEnd type="triangle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166878" y="2533160"/>
            <a:ext cx="2035540" cy="975610"/>
          </a:xfrm>
          <a:prstGeom prst="rect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latin typeface="+mn-lt"/>
              </a:rPr>
              <a:t>Sim Manager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propagation, </a:t>
            </a:r>
            <a:r>
              <a:rPr lang="en-US" sz="1800" err="1">
                <a:latin typeface="+mn-lt"/>
              </a:rPr>
              <a:t>fsm</a:t>
            </a:r>
            <a:r>
              <a:rPr lang="en-US" sz="1800">
                <a:latin typeface="+mn-lt"/>
              </a:rPr>
              <a:t>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+mn-lt"/>
              </a:rPr>
              <a:t>events</a:t>
            </a:r>
          </a:p>
        </p:txBody>
      </p:sp>
      <p:sp>
        <p:nvSpPr>
          <p:cNvPr id="3" name="Freeform 2"/>
          <p:cNvSpPr/>
          <p:nvPr/>
        </p:nvSpPr>
        <p:spPr bwMode="auto">
          <a:xfrm>
            <a:off x="2159804" y="2223682"/>
            <a:ext cx="2421445" cy="1640830"/>
          </a:xfrm>
          <a:custGeom>
            <a:avLst/>
            <a:gdLst>
              <a:gd name="connsiteX0" fmla="*/ 1786218 w 3010567"/>
              <a:gd name="connsiteY0" fmla="*/ 17929 h 1521792"/>
              <a:gd name="connsiteX1" fmla="*/ 253254 w 3010567"/>
              <a:gd name="connsiteY1" fmla="*/ 259976 h 1521792"/>
              <a:gd name="connsiteX2" fmla="*/ 127748 w 3010567"/>
              <a:gd name="connsiteY2" fmla="*/ 1389529 h 1521792"/>
              <a:gd name="connsiteX3" fmla="*/ 1535206 w 3010567"/>
              <a:gd name="connsiteY3" fmla="*/ 1488141 h 1521792"/>
              <a:gd name="connsiteX4" fmla="*/ 2844054 w 3010567"/>
              <a:gd name="connsiteY4" fmla="*/ 1290917 h 1521792"/>
              <a:gd name="connsiteX5" fmla="*/ 2745442 w 3010567"/>
              <a:gd name="connsiteY5" fmla="*/ 394447 h 1521792"/>
              <a:gd name="connsiteX6" fmla="*/ 602877 w 3010567"/>
              <a:gd name="connsiteY6" fmla="*/ 0 h 1521792"/>
              <a:gd name="connsiteX0" fmla="*/ 1786218 w 3005132"/>
              <a:gd name="connsiteY0" fmla="*/ 161364 h 1665227"/>
              <a:gd name="connsiteX1" fmla="*/ 253254 w 3005132"/>
              <a:gd name="connsiteY1" fmla="*/ 403411 h 1665227"/>
              <a:gd name="connsiteX2" fmla="*/ 127748 w 3005132"/>
              <a:gd name="connsiteY2" fmla="*/ 1532964 h 1665227"/>
              <a:gd name="connsiteX3" fmla="*/ 1535206 w 3005132"/>
              <a:gd name="connsiteY3" fmla="*/ 1631576 h 1665227"/>
              <a:gd name="connsiteX4" fmla="*/ 2844054 w 3005132"/>
              <a:gd name="connsiteY4" fmla="*/ 1434352 h 1665227"/>
              <a:gd name="connsiteX5" fmla="*/ 2745442 w 3005132"/>
              <a:gd name="connsiteY5" fmla="*/ 537882 h 1665227"/>
              <a:gd name="connsiteX6" fmla="*/ 692524 w 3005132"/>
              <a:gd name="connsiteY6" fmla="*/ 0 h 1665227"/>
              <a:gd name="connsiteX0" fmla="*/ 2951071 w 3067326"/>
              <a:gd name="connsiteY0" fmla="*/ 188258 h 1665227"/>
              <a:gd name="connsiteX1" fmla="*/ 315448 w 3067326"/>
              <a:gd name="connsiteY1" fmla="*/ 403411 h 1665227"/>
              <a:gd name="connsiteX2" fmla="*/ 189942 w 3067326"/>
              <a:gd name="connsiteY2" fmla="*/ 1532964 h 1665227"/>
              <a:gd name="connsiteX3" fmla="*/ 1597400 w 3067326"/>
              <a:gd name="connsiteY3" fmla="*/ 1631576 h 1665227"/>
              <a:gd name="connsiteX4" fmla="*/ 2906248 w 3067326"/>
              <a:gd name="connsiteY4" fmla="*/ 1434352 h 1665227"/>
              <a:gd name="connsiteX5" fmla="*/ 2807636 w 3067326"/>
              <a:gd name="connsiteY5" fmla="*/ 537882 h 1665227"/>
              <a:gd name="connsiteX6" fmla="*/ 754718 w 3067326"/>
              <a:gd name="connsiteY6" fmla="*/ 0 h 1665227"/>
              <a:gd name="connsiteX0" fmla="*/ 2951071 w 3084990"/>
              <a:gd name="connsiteY0" fmla="*/ 62752 h 1539721"/>
              <a:gd name="connsiteX1" fmla="*/ 315448 w 3084990"/>
              <a:gd name="connsiteY1" fmla="*/ 277905 h 1539721"/>
              <a:gd name="connsiteX2" fmla="*/ 189942 w 3084990"/>
              <a:gd name="connsiteY2" fmla="*/ 1407458 h 1539721"/>
              <a:gd name="connsiteX3" fmla="*/ 1597400 w 3084990"/>
              <a:gd name="connsiteY3" fmla="*/ 1506070 h 1539721"/>
              <a:gd name="connsiteX4" fmla="*/ 2906248 w 3084990"/>
              <a:gd name="connsiteY4" fmla="*/ 1308846 h 1539721"/>
              <a:gd name="connsiteX5" fmla="*/ 2807636 w 3084990"/>
              <a:gd name="connsiteY5" fmla="*/ 412376 h 1539721"/>
              <a:gd name="connsiteX6" fmla="*/ 467847 w 3084990"/>
              <a:gd name="connsiteY6" fmla="*/ 0 h 1539721"/>
              <a:gd name="connsiteX0" fmla="*/ 2551719 w 3062156"/>
              <a:gd name="connsiteY0" fmla="*/ 53787 h 1539721"/>
              <a:gd name="connsiteX1" fmla="*/ 292614 w 3062156"/>
              <a:gd name="connsiteY1" fmla="*/ 277905 h 1539721"/>
              <a:gd name="connsiteX2" fmla="*/ 167108 w 3062156"/>
              <a:gd name="connsiteY2" fmla="*/ 1407458 h 1539721"/>
              <a:gd name="connsiteX3" fmla="*/ 1574566 w 3062156"/>
              <a:gd name="connsiteY3" fmla="*/ 1506070 h 1539721"/>
              <a:gd name="connsiteX4" fmla="*/ 2883414 w 3062156"/>
              <a:gd name="connsiteY4" fmla="*/ 1308846 h 1539721"/>
              <a:gd name="connsiteX5" fmla="*/ 2784802 w 3062156"/>
              <a:gd name="connsiteY5" fmla="*/ 412376 h 1539721"/>
              <a:gd name="connsiteX6" fmla="*/ 445013 w 3062156"/>
              <a:gd name="connsiteY6" fmla="*/ 0 h 1539721"/>
              <a:gd name="connsiteX0" fmla="*/ 2445972 w 2956409"/>
              <a:gd name="connsiteY0" fmla="*/ 53787 h 1539721"/>
              <a:gd name="connsiteX1" fmla="*/ 186867 w 2956409"/>
              <a:gd name="connsiteY1" fmla="*/ 277905 h 1539721"/>
              <a:gd name="connsiteX2" fmla="*/ 276514 w 2956409"/>
              <a:gd name="connsiteY2" fmla="*/ 1407458 h 1539721"/>
              <a:gd name="connsiteX3" fmla="*/ 1468819 w 2956409"/>
              <a:gd name="connsiteY3" fmla="*/ 1506070 h 1539721"/>
              <a:gd name="connsiteX4" fmla="*/ 2777667 w 2956409"/>
              <a:gd name="connsiteY4" fmla="*/ 1308846 h 1539721"/>
              <a:gd name="connsiteX5" fmla="*/ 2679055 w 2956409"/>
              <a:gd name="connsiteY5" fmla="*/ 412376 h 1539721"/>
              <a:gd name="connsiteX6" fmla="*/ 339266 w 2956409"/>
              <a:gd name="connsiteY6" fmla="*/ 0 h 1539721"/>
              <a:gd name="connsiteX0" fmla="*/ 2439476 w 2949913"/>
              <a:gd name="connsiteY0" fmla="*/ 53787 h 1532278"/>
              <a:gd name="connsiteX1" fmla="*/ 189336 w 2949913"/>
              <a:gd name="connsiteY1" fmla="*/ 403411 h 1532278"/>
              <a:gd name="connsiteX2" fmla="*/ 270018 w 2949913"/>
              <a:gd name="connsiteY2" fmla="*/ 1407458 h 1532278"/>
              <a:gd name="connsiteX3" fmla="*/ 1462323 w 2949913"/>
              <a:gd name="connsiteY3" fmla="*/ 1506070 h 1532278"/>
              <a:gd name="connsiteX4" fmla="*/ 2771171 w 2949913"/>
              <a:gd name="connsiteY4" fmla="*/ 1308846 h 1532278"/>
              <a:gd name="connsiteX5" fmla="*/ 2672559 w 2949913"/>
              <a:gd name="connsiteY5" fmla="*/ 412376 h 1532278"/>
              <a:gd name="connsiteX6" fmla="*/ 332770 w 2949913"/>
              <a:gd name="connsiteY6" fmla="*/ 0 h 1532278"/>
              <a:gd name="connsiteX0" fmla="*/ 2426660 w 2937097"/>
              <a:gd name="connsiteY0" fmla="*/ 53787 h 1537545"/>
              <a:gd name="connsiteX1" fmla="*/ 194449 w 2937097"/>
              <a:gd name="connsiteY1" fmla="*/ 313764 h 1537545"/>
              <a:gd name="connsiteX2" fmla="*/ 257202 w 2937097"/>
              <a:gd name="connsiteY2" fmla="*/ 1407458 h 1537545"/>
              <a:gd name="connsiteX3" fmla="*/ 1449507 w 2937097"/>
              <a:gd name="connsiteY3" fmla="*/ 1506070 h 1537545"/>
              <a:gd name="connsiteX4" fmla="*/ 2758355 w 2937097"/>
              <a:gd name="connsiteY4" fmla="*/ 1308846 h 1537545"/>
              <a:gd name="connsiteX5" fmla="*/ 2659743 w 2937097"/>
              <a:gd name="connsiteY5" fmla="*/ 412376 h 1537545"/>
              <a:gd name="connsiteX6" fmla="*/ 319954 w 2937097"/>
              <a:gd name="connsiteY6" fmla="*/ 0 h 1537545"/>
              <a:gd name="connsiteX0" fmla="*/ 2426244 w 2937238"/>
              <a:gd name="connsiteY0" fmla="*/ 53787 h 1492249"/>
              <a:gd name="connsiteX1" fmla="*/ 194033 w 2937238"/>
              <a:gd name="connsiteY1" fmla="*/ 313764 h 1492249"/>
              <a:gd name="connsiteX2" fmla="*/ 256786 w 2937238"/>
              <a:gd name="connsiteY2" fmla="*/ 1407458 h 1492249"/>
              <a:gd name="connsiteX3" fmla="*/ 1440126 w 2937238"/>
              <a:gd name="connsiteY3" fmla="*/ 1407458 h 1492249"/>
              <a:gd name="connsiteX4" fmla="*/ 2757939 w 2937238"/>
              <a:gd name="connsiteY4" fmla="*/ 1308846 h 1492249"/>
              <a:gd name="connsiteX5" fmla="*/ 2659327 w 2937238"/>
              <a:gd name="connsiteY5" fmla="*/ 412376 h 1492249"/>
              <a:gd name="connsiteX6" fmla="*/ 319538 w 2937238"/>
              <a:gd name="connsiteY6" fmla="*/ 0 h 1492249"/>
              <a:gd name="connsiteX0" fmla="*/ 2426244 w 2937238"/>
              <a:gd name="connsiteY0" fmla="*/ 53787 h 1422781"/>
              <a:gd name="connsiteX1" fmla="*/ 194033 w 2937238"/>
              <a:gd name="connsiteY1" fmla="*/ 313764 h 1422781"/>
              <a:gd name="connsiteX2" fmla="*/ 256786 w 2937238"/>
              <a:gd name="connsiteY2" fmla="*/ 1281952 h 1422781"/>
              <a:gd name="connsiteX3" fmla="*/ 1440126 w 2937238"/>
              <a:gd name="connsiteY3" fmla="*/ 1407458 h 1422781"/>
              <a:gd name="connsiteX4" fmla="*/ 2757939 w 2937238"/>
              <a:gd name="connsiteY4" fmla="*/ 1308846 h 1422781"/>
              <a:gd name="connsiteX5" fmla="*/ 2659327 w 2937238"/>
              <a:gd name="connsiteY5" fmla="*/ 412376 h 1422781"/>
              <a:gd name="connsiteX6" fmla="*/ 319538 w 2937238"/>
              <a:gd name="connsiteY6" fmla="*/ 0 h 1422781"/>
              <a:gd name="connsiteX0" fmla="*/ 2426244 w 2825223"/>
              <a:gd name="connsiteY0" fmla="*/ 53787 h 1427063"/>
              <a:gd name="connsiteX1" fmla="*/ 194033 w 2825223"/>
              <a:gd name="connsiteY1" fmla="*/ 313764 h 1427063"/>
              <a:gd name="connsiteX2" fmla="*/ 256786 w 2825223"/>
              <a:gd name="connsiteY2" fmla="*/ 1281952 h 1427063"/>
              <a:gd name="connsiteX3" fmla="*/ 1440126 w 2825223"/>
              <a:gd name="connsiteY3" fmla="*/ 1407458 h 1427063"/>
              <a:gd name="connsiteX4" fmla="*/ 2501565 w 2825223"/>
              <a:gd name="connsiteY4" fmla="*/ 1317392 h 1427063"/>
              <a:gd name="connsiteX5" fmla="*/ 2659327 w 2825223"/>
              <a:gd name="connsiteY5" fmla="*/ 412376 h 1427063"/>
              <a:gd name="connsiteX6" fmla="*/ 319538 w 2825223"/>
              <a:gd name="connsiteY6" fmla="*/ 0 h 1427063"/>
              <a:gd name="connsiteX0" fmla="*/ 2426244 w 2658671"/>
              <a:gd name="connsiteY0" fmla="*/ 53787 h 1440290"/>
              <a:gd name="connsiteX1" fmla="*/ 194033 w 2658671"/>
              <a:gd name="connsiteY1" fmla="*/ 313764 h 1440290"/>
              <a:gd name="connsiteX2" fmla="*/ 256786 w 2658671"/>
              <a:gd name="connsiteY2" fmla="*/ 1281952 h 1440290"/>
              <a:gd name="connsiteX3" fmla="*/ 1440126 w 2658671"/>
              <a:gd name="connsiteY3" fmla="*/ 1407458 h 1440290"/>
              <a:gd name="connsiteX4" fmla="*/ 2501565 w 2658671"/>
              <a:gd name="connsiteY4" fmla="*/ 1317392 h 1440290"/>
              <a:gd name="connsiteX5" fmla="*/ 2420044 w 2658671"/>
              <a:gd name="connsiteY5" fmla="*/ 198732 h 1440290"/>
              <a:gd name="connsiteX6" fmla="*/ 319538 w 2658671"/>
              <a:gd name="connsiteY6" fmla="*/ 0 h 1440290"/>
              <a:gd name="connsiteX0" fmla="*/ 2309304 w 2541731"/>
              <a:gd name="connsiteY0" fmla="*/ 53787 h 1440290"/>
              <a:gd name="connsiteX1" fmla="*/ 265100 w 2541731"/>
              <a:gd name="connsiteY1" fmla="*/ 185578 h 1440290"/>
              <a:gd name="connsiteX2" fmla="*/ 139846 w 2541731"/>
              <a:gd name="connsiteY2" fmla="*/ 1281952 h 1440290"/>
              <a:gd name="connsiteX3" fmla="*/ 1323186 w 2541731"/>
              <a:gd name="connsiteY3" fmla="*/ 1407458 h 1440290"/>
              <a:gd name="connsiteX4" fmla="*/ 2384625 w 2541731"/>
              <a:gd name="connsiteY4" fmla="*/ 1317392 h 1440290"/>
              <a:gd name="connsiteX5" fmla="*/ 2303104 w 2541731"/>
              <a:gd name="connsiteY5" fmla="*/ 198732 h 1440290"/>
              <a:gd name="connsiteX6" fmla="*/ 202598 w 2541731"/>
              <a:gd name="connsiteY6" fmla="*/ 0 h 1440290"/>
              <a:gd name="connsiteX0" fmla="*/ 2273132 w 2539742"/>
              <a:gd name="connsiteY0" fmla="*/ 0 h 1480507"/>
              <a:gd name="connsiteX1" fmla="*/ 263111 w 2539742"/>
              <a:gd name="connsiteY1" fmla="*/ 225795 h 1480507"/>
              <a:gd name="connsiteX2" fmla="*/ 137857 w 2539742"/>
              <a:gd name="connsiteY2" fmla="*/ 1322169 h 1480507"/>
              <a:gd name="connsiteX3" fmla="*/ 1321197 w 2539742"/>
              <a:gd name="connsiteY3" fmla="*/ 1447675 h 1480507"/>
              <a:gd name="connsiteX4" fmla="*/ 2382636 w 2539742"/>
              <a:gd name="connsiteY4" fmla="*/ 1357609 h 1480507"/>
              <a:gd name="connsiteX5" fmla="*/ 2301115 w 2539742"/>
              <a:gd name="connsiteY5" fmla="*/ 238949 h 1480507"/>
              <a:gd name="connsiteX6" fmla="*/ 200609 w 2539742"/>
              <a:gd name="connsiteY6" fmla="*/ 40217 h 1480507"/>
              <a:gd name="connsiteX0" fmla="*/ 2273132 w 2539742"/>
              <a:gd name="connsiteY0" fmla="*/ 0 h 1480507"/>
              <a:gd name="connsiteX1" fmla="*/ 263111 w 2539742"/>
              <a:gd name="connsiteY1" fmla="*/ 225795 h 1480507"/>
              <a:gd name="connsiteX2" fmla="*/ 137857 w 2539742"/>
              <a:gd name="connsiteY2" fmla="*/ 1322169 h 1480507"/>
              <a:gd name="connsiteX3" fmla="*/ 1321197 w 2539742"/>
              <a:gd name="connsiteY3" fmla="*/ 1447675 h 1480507"/>
              <a:gd name="connsiteX4" fmla="*/ 2382636 w 2539742"/>
              <a:gd name="connsiteY4" fmla="*/ 1357609 h 1480507"/>
              <a:gd name="connsiteX5" fmla="*/ 2301115 w 2539742"/>
              <a:gd name="connsiteY5" fmla="*/ 238949 h 1480507"/>
              <a:gd name="connsiteX6" fmla="*/ 200609 w 2539742"/>
              <a:gd name="connsiteY6" fmla="*/ 40217 h 1480507"/>
              <a:gd name="connsiteX0" fmla="*/ 2273132 w 2539742"/>
              <a:gd name="connsiteY0" fmla="*/ 0 h 1480507"/>
              <a:gd name="connsiteX1" fmla="*/ 263111 w 2539742"/>
              <a:gd name="connsiteY1" fmla="*/ 225795 h 1480507"/>
              <a:gd name="connsiteX2" fmla="*/ 137857 w 2539742"/>
              <a:gd name="connsiteY2" fmla="*/ 1322169 h 1480507"/>
              <a:gd name="connsiteX3" fmla="*/ 1321197 w 2539742"/>
              <a:gd name="connsiteY3" fmla="*/ 1447675 h 1480507"/>
              <a:gd name="connsiteX4" fmla="*/ 2382636 w 2539742"/>
              <a:gd name="connsiteY4" fmla="*/ 1357609 h 1480507"/>
              <a:gd name="connsiteX5" fmla="*/ 2301115 w 2539742"/>
              <a:gd name="connsiteY5" fmla="*/ 238949 h 1480507"/>
              <a:gd name="connsiteX6" fmla="*/ 200609 w 2539742"/>
              <a:gd name="connsiteY6" fmla="*/ 40217 h 1480507"/>
              <a:gd name="connsiteX0" fmla="*/ 2273132 w 2530990"/>
              <a:gd name="connsiteY0" fmla="*/ 62332 h 1542839"/>
              <a:gd name="connsiteX1" fmla="*/ 263111 w 2530990"/>
              <a:gd name="connsiteY1" fmla="*/ 288127 h 1542839"/>
              <a:gd name="connsiteX2" fmla="*/ 137857 w 2530990"/>
              <a:gd name="connsiteY2" fmla="*/ 1384501 h 1542839"/>
              <a:gd name="connsiteX3" fmla="*/ 1321197 w 2530990"/>
              <a:gd name="connsiteY3" fmla="*/ 1510007 h 1542839"/>
              <a:gd name="connsiteX4" fmla="*/ 2382636 w 2530990"/>
              <a:gd name="connsiteY4" fmla="*/ 1419941 h 1542839"/>
              <a:gd name="connsiteX5" fmla="*/ 2301115 w 2530990"/>
              <a:gd name="connsiteY5" fmla="*/ 301281 h 1542839"/>
              <a:gd name="connsiteX6" fmla="*/ 337342 w 2530990"/>
              <a:gd name="connsiteY6" fmla="*/ 0 h 1542839"/>
              <a:gd name="connsiteX0" fmla="*/ 2278378 w 2536236"/>
              <a:gd name="connsiteY0" fmla="*/ 62332 h 1574462"/>
              <a:gd name="connsiteX1" fmla="*/ 268357 w 2536236"/>
              <a:gd name="connsiteY1" fmla="*/ 288127 h 1574462"/>
              <a:gd name="connsiteX2" fmla="*/ 134557 w 2536236"/>
              <a:gd name="connsiteY2" fmla="*/ 1469959 h 1574462"/>
              <a:gd name="connsiteX3" fmla="*/ 1326443 w 2536236"/>
              <a:gd name="connsiteY3" fmla="*/ 1510007 h 1574462"/>
              <a:gd name="connsiteX4" fmla="*/ 2387882 w 2536236"/>
              <a:gd name="connsiteY4" fmla="*/ 1419941 h 1574462"/>
              <a:gd name="connsiteX5" fmla="*/ 2306361 w 2536236"/>
              <a:gd name="connsiteY5" fmla="*/ 301281 h 1574462"/>
              <a:gd name="connsiteX6" fmla="*/ 342588 w 2536236"/>
              <a:gd name="connsiteY6" fmla="*/ 0 h 1574462"/>
              <a:gd name="connsiteX0" fmla="*/ 2278378 w 2536236"/>
              <a:gd name="connsiteY0" fmla="*/ 62332 h 1603138"/>
              <a:gd name="connsiteX1" fmla="*/ 268357 w 2536236"/>
              <a:gd name="connsiteY1" fmla="*/ 288127 h 1603138"/>
              <a:gd name="connsiteX2" fmla="*/ 134557 w 2536236"/>
              <a:gd name="connsiteY2" fmla="*/ 1469959 h 1603138"/>
              <a:gd name="connsiteX3" fmla="*/ 1326443 w 2536236"/>
              <a:gd name="connsiteY3" fmla="*/ 1569828 h 1603138"/>
              <a:gd name="connsiteX4" fmla="*/ 2387882 w 2536236"/>
              <a:gd name="connsiteY4" fmla="*/ 1419941 h 1603138"/>
              <a:gd name="connsiteX5" fmla="*/ 2306361 w 2536236"/>
              <a:gd name="connsiteY5" fmla="*/ 301281 h 1603138"/>
              <a:gd name="connsiteX6" fmla="*/ 342588 w 2536236"/>
              <a:gd name="connsiteY6" fmla="*/ 0 h 1603138"/>
              <a:gd name="connsiteX0" fmla="*/ 2278378 w 2536236"/>
              <a:gd name="connsiteY0" fmla="*/ 62332 h 1603138"/>
              <a:gd name="connsiteX1" fmla="*/ 268357 w 2536236"/>
              <a:gd name="connsiteY1" fmla="*/ 288127 h 1603138"/>
              <a:gd name="connsiteX2" fmla="*/ 134557 w 2536236"/>
              <a:gd name="connsiteY2" fmla="*/ 1469959 h 1603138"/>
              <a:gd name="connsiteX3" fmla="*/ 1326443 w 2536236"/>
              <a:gd name="connsiteY3" fmla="*/ 1569828 h 1603138"/>
              <a:gd name="connsiteX4" fmla="*/ 2387882 w 2536236"/>
              <a:gd name="connsiteY4" fmla="*/ 1419941 h 1603138"/>
              <a:gd name="connsiteX5" fmla="*/ 2306361 w 2536236"/>
              <a:gd name="connsiteY5" fmla="*/ 301281 h 1603138"/>
              <a:gd name="connsiteX6" fmla="*/ 342588 w 2536236"/>
              <a:gd name="connsiteY6" fmla="*/ 0 h 1603138"/>
              <a:gd name="connsiteX0" fmla="*/ 1962901 w 2519861"/>
              <a:gd name="connsiteY0" fmla="*/ 0 h 1626264"/>
              <a:gd name="connsiteX1" fmla="*/ 251982 w 2519861"/>
              <a:gd name="connsiteY1" fmla="*/ 311253 h 1626264"/>
              <a:gd name="connsiteX2" fmla="*/ 118182 w 2519861"/>
              <a:gd name="connsiteY2" fmla="*/ 1493085 h 1626264"/>
              <a:gd name="connsiteX3" fmla="*/ 1310068 w 2519861"/>
              <a:gd name="connsiteY3" fmla="*/ 1592954 h 1626264"/>
              <a:gd name="connsiteX4" fmla="*/ 2371507 w 2519861"/>
              <a:gd name="connsiteY4" fmla="*/ 1443067 h 1626264"/>
              <a:gd name="connsiteX5" fmla="*/ 2289986 w 2519861"/>
              <a:gd name="connsiteY5" fmla="*/ 324407 h 1626264"/>
              <a:gd name="connsiteX6" fmla="*/ 326213 w 2519861"/>
              <a:gd name="connsiteY6" fmla="*/ 23126 h 1626264"/>
              <a:gd name="connsiteX0" fmla="*/ 1962901 w 2500364"/>
              <a:gd name="connsiteY0" fmla="*/ 0 h 1626264"/>
              <a:gd name="connsiteX1" fmla="*/ 251982 w 2500364"/>
              <a:gd name="connsiteY1" fmla="*/ 311253 h 1626264"/>
              <a:gd name="connsiteX2" fmla="*/ 118182 w 2500364"/>
              <a:gd name="connsiteY2" fmla="*/ 1493085 h 1626264"/>
              <a:gd name="connsiteX3" fmla="*/ 1310068 w 2500364"/>
              <a:gd name="connsiteY3" fmla="*/ 1592954 h 1626264"/>
              <a:gd name="connsiteX4" fmla="*/ 2371507 w 2500364"/>
              <a:gd name="connsiteY4" fmla="*/ 1443067 h 1626264"/>
              <a:gd name="connsiteX5" fmla="*/ 2289986 w 2500364"/>
              <a:gd name="connsiteY5" fmla="*/ 324407 h 1626264"/>
              <a:gd name="connsiteX6" fmla="*/ 642408 w 2500364"/>
              <a:gd name="connsiteY6" fmla="*/ 31672 h 1626264"/>
              <a:gd name="connsiteX0" fmla="*/ 1962901 w 2500364"/>
              <a:gd name="connsiteY0" fmla="*/ 0 h 1626264"/>
              <a:gd name="connsiteX1" fmla="*/ 251982 w 2500364"/>
              <a:gd name="connsiteY1" fmla="*/ 311253 h 1626264"/>
              <a:gd name="connsiteX2" fmla="*/ 118182 w 2500364"/>
              <a:gd name="connsiteY2" fmla="*/ 1493085 h 1626264"/>
              <a:gd name="connsiteX3" fmla="*/ 1310068 w 2500364"/>
              <a:gd name="connsiteY3" fmla="*/ 1592954 h 1626264"/>
              <a:gd name="connsiteX4" fmla="*/ 2371507 w 2500364"/>
              <a:gd name="connsiteY4" fmla="*/ 1443067 h 1626264"/>
              <a:gd name="connsiteX5" fmla="*/ 2289986 w 2500364"/>
              <a:gd name="connsiteY5" fmla="*/ 324407 h 1626264"/>
              <a:gd name="connsiteX6" fmla="*/ 642408 w 2500364"/>
              <a:gd name="connsiteY6" fmla="*/ 31672 h 1626264"/>
              <a:gd name="connsiteX0" fmla="*/ 1962901 w 2500364"/>
              <a:gd name="connsiteY0" fmla="*/ 0 h 1626264"/>
              <a:gd name="connsiteX1" fmla="*/ 251982 w 2500364"/>
              <a:gd name="connsiteY1" fmla="*/ 311253 h 1626264"/>
              <a:gd name="connsiteX2" fmla="*/ 118182 w 2500364"/>
              <a:gd name="connsiteY2" fmla="*/ 1493085 h 1626264"/>
              <a:gd name="connsiteX3" fmla="*/ 1310068 w 2500364"/>
              <a:gd name="connsiteY3" fmla="*/ 1592954 h 1626264"/>
              <a:gd name="connsiteX4" fmla="*/ 2371507 w 2500364"/>
              <a:gd name="connsiteY4" fmla="*/ 1443067 h 1626264"/>
              <a:gd name="connsiteX5" fmla="*/ 2289986 w 2500364"/>
              <a:gd name="connsiteY5" fmla="*/ 324407 h 1626264"/>
              <a:gd name="connsiteX6" fmla="*/ 642408 w 2500364"/>
              <a:gd name="connsiteY6" fmla="*/ 31672 h 1626264"/>
              <a:gd name="connsiteX0" fmla="*/ 1962901 w 2500364"/>
              <a:gd name="connsiteY0" fmla="*/ 0 h 1626264"/>
              <a:gd name="connsiteX1" fmla="*/ 251982 w 2500364"/>
              <a:gd name="connsiteY1" fmla="*/ 311253 h 1626264"/>
              <a:gd name="connsiteX2" fmla="*/ 118182 w 2500364"/>
              <a:gd name="connsiteY2" fmla="*/ 1493085 h 1626264"/>
              <a:gd name="connsiteX3" fmla="*/ 1310068 w 2500364"/>
              <a:gd name="connsiteY3" fmla="*/ 1592954 h 1626264"/>
              <a:gd name="connsiteX4" fmla="*/ 2371507 w 2500364"/>
              <a:gd name="connsiteY4" fmla="*/ 1443067 h 1626264"/>
              <a:gd name="connsiteX5" fmla="*/ 2289986 w 2500364"/>
              <a:gd name="connsiteY5" fmla="*/ 324407 h 1626264"/>
              <a:gd name="connsiteX6" fmla="*/ 642408 w 2500364"/>
              <a:gd name="connsiteY6" fmla="*/ 31672 h 1626264"/>
              <a:gd name="connsiteX0" fmla="*/ 1962901 w 2435874"/>
              <a:gd name="connsiteY0" fmla="*/ 0 h 1638909"/>
              <a:gd name="connsiteX1" fmla="*/ 251982 w 2435874"/>
              <a:gd name="connsiteY1" fmla="*/ 311253 h 1638909"/>
              <a:gd name="connsiteX2" fmla="*/ 118182 w 2435874"/>
              <a:gd name="connsiteY2" fmla="*/ 1493085 h 1638909"/>
              <a:gd name="connsiteX3" fmla="*/ 1310068 w 2435874"/>
              <a:gd name="connsiteY3" fmla="*/ 1592954 h 1638909"/>
              <a:gd name="connsiteX4" fmla="*/ 2243320 w 2435874"/>
              <a:gd name="connsiteY4" fmla="*/ 1519979 h 1638909"/>
              <a:gd name="connsiteX5" fmla="*/ 2289986 w 2435874"/>
              <a:gd name="connsiteY5" fmla="*/ 324407 h 1638909"/>
              <a:gd name="connsiteX6" fmla="*/ 642408 w 2435874"/>
              <a:gd name="connsiteY6" fmla="*/ 31672 h 1638909"/>
              <a:gd name="connsiteX0" fmla="*/ 1962901 w 2370287"/>
              <a:gd name="connsiteY0" fmla="*/ 0 h 1645451"/>
              <a:gd name="connsiteX1" fmla="*/ 251982 w 2370287"/>
              <a:gd name="connsiteY1" fmla="*/ 311253 h 1645451"/>
              <a:gd name="connsiteX2" fmla="*/ 118182 w 2370287"/>
              <a:gd name="connsiteY2" fmla="*/ 1493085 h 1645451"/>
              <a:gd name="connsiteX3" fmla="*/ 1310068 w 2370287"/>
              <a:gd name="connsiteY3" fmla="*/ 1592954 h 1645451"/>
              <a:gd name="connsiteX4" fmla="*/ 2243320 w 2370287"/>
              <a:gd name="connsiteY4" fmla="*/ 1519979 h 1645451"/>
              <a:gd name="connsiteX5" fmla="*/ 2187436 w 2370287"/>
              <a:gd name="connsiteY5" fmla="*/ 230403 h 1645451"/>
              <a:gd name="connsiteX6" fmla="*/ 642408 w 2370287"/>
              <a:gd name="connsiteY6" fmla="*/ 31672 h 1645451"/>
              <a:gd name="connsiteX0" fmla="*/ 1944916 w 2369393"/>
              <a:gd name="connsiteY0" fmla="*/ 0 h 1688180"/>
              <a:gd name="connsiteX1" fmla="*/ 251088 w 2369393"/>
              <a:gd name="connsiteY1" fmla="*/ 353982 h 1688180"/>
              <a:gd name="connsiteX2" fmla="*/ 117288 w 2369393"/>
              <a:gd name="connsiteY2" fmla="*/ 1535814 h 1688180"/>
              <a:gd name="connsiteX3" fmla="*/ 1309174 w 2369393"/>
              <a:gd name="connsiteY3" fmla="*/ 1635683 h 1688180"/>
              <a:gd name="connsiteX4" fmla="*/ 2242426 w 2369393"/>
              <a:gd name="connsiteY4" fmla="*/ 1562708 h 1688180"/>
              <a:gd name="connsiteX5" fmla="*/ 2186542 w 2369393"/>
              <a:gd name="connsiteY5" fmla="*/ 273132 h 1688180"/>
              <a:gd name="connsiteX6" fmla="*/ 641514 w 2369393"/>
              <a:gd name="connsiteY6" fmla="*/ 74401 h 1688180"/>
              <a:gd name="connsiteX0" fmla="*/ 1944916 w 2358788"/>
              <a:gd name="connsiteY0" fmla="*/ 0 h 1688180"/>
              <a:gd name="connsiteX1" fmla="*/ 251088 w 2358788"/>
              <a:gd name="connsiteY1" fmla="*/ 353982 h 1688180"/>
              <a:gd name="connsiteX2" fmla="*/ 117288 w 2358788"/>
              <a:gd name="connsiteY2" fmla="*/ 1535814 h 1688180"/>
              <a:gd name="connsiteX3" fmla="*/ 1309174 w 2358788"/>
              <a:gd name="connsiteY3" fmla="*/ 1635683 h 1688180"/>
              <a:gd name="connsiteX4" fmla="*/ 2242426 w 2358788"/>
              <a:gd name="connsiteY4" fmla="*/ 1562708 h 1688180"/>
              <a:gd name="connsiteX5" fmla="*/ 2186542 w 2358788"/>
              <a:gd name="connsiteY5" fmla="*/ 273132 h 1688180"/>
              <a:gd name="connsiteX6" fmla="*/ 812430 w 2358788"/>
              <a:gd name="connsiteY6" fmla="*/ 23126 h 1688180"/>
              <a:gd name="connsiteX0" fmla="*/ 1944916 w 2411007"/>
              <a:gd name="connsiteY0" fmla="*/ 0 h 1681047"/>
              <a:gd name="connsiteX1" fmla="*/ 251088 w 2411007"/>
              <a:gd name="connsiteY1" fmla="*/ 353982 h 1681047"/>
              <a:gd name="connsiteX2" fmla="*/ 117288 w 2411007"/>
              <a:gd name="connsiteY2" fmla="*/ 1535814 h 1681047"/>
              <a:gd name="connsiteX3" fmla="*/ 1309174 w 2411007"/>
              <a:gd name="connsiteY3" fmla="*/ 1635683 h 1681047"/>
              <a:gd name="connsiteX4" fmla="*/ 2242426 w 2411007"/>
              <a:gd name="connsiteY4" fmla="*/ 1562708 h 1681047"/>
              <a:gd name="connsiteX5" fmla="*/ 2272000 w 2411007"/>
              <a:gd name="connsiteY5" fmla="*/ 375682 h 1681047"/>
              <a:gd name="connsiteX6" fmla="*/ 812430 w 2411007"/>
              <a:gd name="connsiteY6" fmla="*/ 23126 h 1681047"/>
              <a:gd name="connsiteX0" fmla="*/ 1953907 w 2411452"/>
              <a:gd name="connsiteY0" fmla="*/ 36695 h 1657921"/>
              <a:gd name="connsiteX1" fmla="*/ 251533 w 2411452"/>
              <a:gd name="connsiteY1" fmla="*/ 330856 h 1657921"/>
              <a:gd name="connsiteX2" fmla="*/ 117733 w 2411452"/>
              <a:gd name="connsiteY2" fmla="*/ 1512688 h 1657921"/>
              <a:gd name="connsiteX3" fmla="*/ 1309619 w 2411452"/>
              <a:gd name="connsiteY3" fmla="*/ 1612557 h 1657921"/>
              <a:gd name="connsiteX4" fmla="*/ 2242871 w 2411452"/>
              <a:gd name="connsiteY4" fmla="*/ 1539582 h 1657921"/>
              <a:gd name="connsiteX5" fmla="*/ 2272445 w 2411452"/>
              <a:gd name="connsiteY5" fmla="*/ 352556 h 1657921"/>
              <a:gd name="connsiteX6" fmla="*/ 812875 w 2411452"/>
              <a:gd name="connsiteY6" fmla="*/ 0 h 1657921"/>
              <a:gd name="connsiteX0" fmla="*/ 1953907 w 2414477"/>
              <a:gd name="connsiteY0" fmla="*/ 0 h 1621226"/>
              <a:gd name="connsiteX1" fmla="*/ 251533 w 2414477"/>
              <a:gd name="connsiteY1" fmla="*/ 294161 h 1621226"/>
              <a:gd name="connsiteX2" fmla="*/ 117733 w 2414477"/>
              <a:gd name="connsiteY2" fmla="*/ 1475993 h 1621226"/>
              <a:gd name="connsiteX3" fmla="*/ 1309619 w 2414477"/>
              <a:gd name="connsiteY3" fmla="*/ 1575862 h 1621226"/>
              <a:gd name="connsiteX4" fmla="*/ 2242871 w 2414477"/>
              <a:gd name="connsiteY4" fmla="*/ 1502887 h 1621226"/>
              <a:gd name="connsiteX5" fmla="*/ 2272445 w 2414477"/>
              <a:gd name="connsiteY5" fmla="*/ 315861 h 1621226"/>
              <a:gd name="connsiteX6" fmla="*/ 770146 w 2414477"/>
              <a:gd name="connsiteY6" fmla="*/ 31671 h 1621226"/>
              <a:gd name="connsiteX0" fmla="*/ 1971895 w 2415373"/>
              <a:gd name="connsiteY0" fmla="*/ 96516 h 1589555"/>
              <a:gd name="connsiteX1" fmla="*/ 252429 w 2415373"/>
              <a:gd name="connsiteY1" fmla="*/ 262490 h 1589555"/>
              <a:gd name="connsiteX2" fmla="*/ 118629 w 2415373"/>
              <a:gd name="connsiteY2" fmla="*/ 1444322 h 1589555"/>
              <a:gd name="connsiteX3" fmla="*/ 1310515 w 2415373"/>
              <a:gd name="connsiteY3" fmla="*/ 1544191 h 1589555"/>
              <a:gd name="connsiteX4" fmla="*/ 2243767 w 2415373"/>
              <a:gd name="connsiteY4" fmla="*/ 1471216 h 1589555"/>
              <a:gd name="connsiteX5" fmla="*/ 2273341 w 2415373"/>
              <a:gd name="connsiteY5" fmla="*/ 284190 h 1589555"/>
              <a:gd name="connsiteX6" fmla="*/ 771042 w 2415373"/>
              <a:gd name="connsiteY6" fmla="*/ 0 h 1589555"/>
              <a:gd name="connsiteX0" fmla="*/ 1971895 w 2415373"/>
              <a:gd name="connsiteY0" fmla="*/ 0 h 1612680"/>
              <a:gd name="connsiteX1" fmla="*/ 252429 w 2415373"/>
              <a:gd name="connsiteY1" fmla="*/ 285615 h 1612680"/>
              <a:gd name="connsiteX2" fmla="*/ 118629 w 2415373"/>
              <a:gd name="connsiteY2" fmla="*/ 1467447 h 1612680"/>
              <a:gd name="connsiteX3" fmla="*/ 1310515 w 2415373"/>
              <a:gd name="connsiteY3" fmla="*/ 1567316 h 1612680"/>
              <a:gd name="connsiteX4" fmla="*/ 2243767 w 2415373"/>
              <a:gd name="connsiteY4" fmla="*/ 1494341 h 1612680"/>
              <a:gd name="connsiteX5" fmla="*/ 2273341 w 2415373"/>
              <a:gd name="connsiteY5" fmla="*/ 307315 h 1612680"/>
              <a:gd name="connsiteX6" fmla="*/ 771042 w 2415373"/>
              <a:gd name="connsiteY6" fmla="*/ 23125 h 1612680"/>
              <a:gd name="connsiteX0" fmla="*/ 1971895 w 2421445"/>
              <a:gd name="connsiteY0" fmla="*/ 28150 h 1640830"/>
              <a:gd name="connsiteX1" fmla="*/ 252429 w 2421445"/>
              <a:gd name="connsiteY1" fmla="*/ 313765 h 1640830"/>
              <a:gd name="connsiteX2" fmla="*/ 118629 w 2421445"/>
              <a:gd name="connsiteY2" fmla="*/ 1495597 h 1640830"/>
              <a:gd name="connsiteX3" fmla="*/ 1310515 w 2421445"/>
              <a:gd name="connsiteY3" fmla="*/ 1595466 h 1640830"/>
              <a:gd name="connsiteX4" fmla="*/ 2243767 w 2421445"/>
              <a:gd name="connsiteY4" fmla="*/ 1522491 h 1640830"/>
              <a:gd name="connsiteX5" fmla="*/ 2273341 w 2421445"/>
              <a:gd name="connsiteY5" fmla="*/ 335465 h 1640830"/>
              <a:gd name="connsiteX6" fmla="*/ 685584 w 2421445"/>
              <a:gd name="connsiteY6" fmla="*/ 0 h 164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21445" h="1640830">
                <a:moveTo>
                  <a:pt x="1971895" y="28150"/>
                </a:moveTo>
                <a:cubicBezTo>
                  <a:pt x="1335073" y="188696"/>
                  <a:pt x="561307" y="69190"/>
                  <a:pt x="252429" y="313765"/>
                </a:cubicBezTo>
                <a:cubicBezTo>
                  <a:pt x="-56449" y="558340"/>
                  <a:pt x="-57719" y="1281980"/>
                  <a:pt x="118629" y="1495597"/>
                </a:cubicBezTo>
                <a:cubicBezTo>
                  <a:pt x="294977" y="1709214"/>
                  <a:pt x="956325" y="1590984"/>
                  <a:pt x="1310515" y="1595466"/>
                </a:cubicBezTo>
                <a:cubicBezTo>
                  <a:pt x="1664705" y="1599948"/>
                  <a:pt x="2083296" y="1732491"/>
                  <a:pt x="2243767" y="1522491"/>
                </a:cubicBezTo>
                <a:cubicBezTo>
                  <a:pt x="2404238" y="1312491"/>
                  <a:pt x="2533038" y="589214"/>
                  <a:pt x="2273341" y="335465"/>
                </a:cubicBezTo>
                <a:cubicBezTo>
                  <a:pt x="2013644" y="81717"/>
                  <a:pt x="1535917" y="140922"/>
                  <a:pt x="685584" y="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219200" y="-75947"/>
            <a:ext cx="7772400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chemeClr val="tx2"/>
                </a:solidFill>
              </a:rPr>
              <a:t>Where does this topic fit in the big picture?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4FFED8-842C-40E7-9BA3-B96FD0213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370513E-CC6B-4688-84CD-7786F3725A67}" type="slidenum">
              <a:rPr lang="en-US" smtClean="0"/>
              <a:pPr algn="r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3529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08" y="2140048"/>
            <a:ext cx="6475956" cy="28140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9394" y="5207258"/>
            <a:ext cx="7211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Imports complex NASTRAN bulk datasets  </a:t>
            </a:r>
            <a:endParaRPr lang="en-US" sz="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Creates custom OP2 output stored in “portable” HDF5 data files</a:t>
            </a:r>
            <a:endParaRPr lang="en-US" sz="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Simplifies complex and time consuming model iteration process by tying together general purpose structural and multibody dynamics tools critical for GN&amp;C design and analysis</a:t>
            </a:r>
          </a:p>
        </p:txBody>
      </p:sp>
      <p:sp>
        <p:nvSpPr>
          <p:cNvPr id="7" name="CustomShape 1"/>
          <p:cNvSpPr/>
          <p:nvPr/>
        </p:nvSpPr>
        <p:spPr>
          <a:xfrm>
            <a:off x="815860" y="66495"/>
            <a:ext cx="7371118" cy="836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000" b="1" spc="-1" err="1">
                <a:solidFill>
                  <a:schemeClr val="tx2"/>
                </a:solidFill>
                <a:latin typeface="Arial"/>
              </a:rPr>
              <a:t>FModal</a:t>
            </a:r>
            <a:r>
              <a:rPr lang="en-US" sz="2000" b="1" spc="-1">
                <a:solidFill>
                  <a:schemeClr val="tx2"/>
                </a:solidFill>
                <a:latin typeface="Arial"/>
              </a:rPr>
              <a:t> – NASTRAN to Multibody Dynamics Pipeline </a:t>
            </a:r>
            <a:endParaRPr lang="en-US" sz="2000" b="1" strike="noStrike" spc="-1">
              <a:solidFill>
                <a:schemeClr val="tx2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5860" y="1307246"/>
            <a:ext cx="7918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/>
              <a:t>FModal</a:t>
            </a:r>
            <a:r>
              <a:rPr lang="en-US"/>
              <a:t>: a toolset written in C++ and Python that simplifies NASTRAN execution and data extraction for multibody dynamics tools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75E61C3-3996-4359-AE4F-2AC8E5E4C527}"/>
              </a:ext>
            </a:extLst>
          </p:cNvPr>
          <p:cNvSpPr txBox="1">
            <a:spLocks/>
          </p:cNvSpPr>
          <p:nvPr/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70513E-CC6B-4688-84CD-7786F3725A67}" type="slidenum">
              <a:rPr lang="en-US" smtClean="0"/>
              <a:pPr algn="r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05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10"/>
          </p:nvPr>
        </p:nvSpPr>
        <p:spPr>
          <a:xfrm>
            <a:off x="678248" y="257804"/>
            <a:ext cx="7272729" cy="54579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000" spc="-1"/>
              <a:t>Improving Flexible Body Dynamics Model Fidelity</a:t>
            </a:r>
            <a:endParaRPr lang="en-US" sz="2000" b="0" spc="-1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4F41743-BE78-4353-A577-EAA858E14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832" y="4441428"/>
            <a:ext cx="3228293" cy="17632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ED0D4F-7FB6-43E1-BBD2-BFE35407E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614" y="1890441"/>
            <a:ext cx="2968727" cy="176321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8B04EFD-8337-4000-82CA-B1E7747EA395}"/>
              </a:ext>
            </a:extLst>
          </p:cNvPr>
          <p:cNvSpPr txBox="1"/>
          <p:nvPr/>
        </p:nvSpPr>
        <p:spPr>
          <a:xfrm>
            <a:off x="4171516" y="1555246"/>
            <a:ext cx="5085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Flexible Body Mass Matrix </a:t>
            </a:r>
            <a:r>
              <a:rPr lang="en-US" sz="1600" b="1"/>
              <a:t>with</a:t>
            </a:r>
            <a:r>
              <a:rPr lang="en-US" sz="1600"/>
              <a:t> Modal Integrals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F656EE-040E-4F50-821F-0C503B4A1B18}"/>
              </a:ext>
            </a:extLst>
          </p:cNvPr>
          <p:cNvSpPr txBox="1"/>
          <p:nvPr/>
        </p:nvSpPr>
        <p:spPr>
          <a:xfrm>
            <a:off x="4196647" y="4012076"/>
            <a:ext cx="5341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Flexible Body Mass Matrix </a:t>
            </a:r>
            <a:r>
              <a:rPr lang="en-US" sz="1600" b="1"/>
              <a:t>without</a:t>
            </a:r>
            <a:r>
              <a:rPr lang="en-US" sz="1600"/>
              <a:t> Modal Integrals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D9AD8D-3EDF-4652-9F8E-EB222AFFB2D9}"/>
              </a:ext>
            </a:extLst>
          </p:cNvPr>
          <p:cNvSpPr/>
          <p:nvPr/>
        </p:nvSpPr>
        <p:spPr>
          <a:xfrm>
            <a:off x="5957974" y="5494790"/>
            <a:ext cx="1512916" cy="62129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28F640-006B-4963-A497-AC36C1C70519}"/>
              </a:ext>
            </a:extLst>
          </p:cNvPr>
          <p:cNvSpPr txBox="1"/>
          <p:nvPr/>
        </p:nvSpPr>
        <p:spPr>
          <a:xfrm>
            <a:off x="8124541" y="5574606"/>
            <a:ext cx="274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Rigid Body </a:t>
            </a:r>
          </a:p>
          <a:p>
            <a:r>
              <a:rPr lang="en-US" sz="1200"/>
              <a:t>Mass Matrix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0439DCE-2A96-4C91-A158-70325C11CF19}"/>
              </a:ext>
            </a:extLst>
          </p:cNvPr>
          <p:cNvCxnSpPr>
            <a:cxnSpLocks/>
          </p:cNvCxnSpPr>
          <p:nvPr/>
        </p:nvCxnSpPr>
        <p:spPr>
          <a:xfrm flipH="1">
            <a:off x="7618341" y="5805439"/>
            <a:ext cx="39013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3EE9C0A8-8D45-478F-AC95-8B8C4D392774}"/>
              </a:ext>
            </a:extLst>
          </p:cNvPr>
          <p:cNvSpPr/>
          <p:nvPr/>
        </p:nvSpPr>
        <p:spPr>
          <a:xfrm>
            <a:off x="5525712" y="2984164"/>
            <a:ext cx="432262" cy="5591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35732D-750B-4C6A-894E-6DBF1EB67D7D}"/>
              </a:ext>
            </a:extLst>
          </p:cNvPr>
          <p:cNvSpPr txBox="1"/>
          <p:nvPr/>
        </p:nvSpPr>
        <p:spPr>
          <a:xfrm>
            <a:off x="3863610" y="2994626"/>
            <a:ext cx="274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Rigid/Flex </a:t>
            </a:r>
            <a:br>
              <a:rPr lang="en-US" sz="1200"/>
            </a:br>
            <a:r>
              <a:rPr lang="en-US" sz="1200"/>
              <a:t>Coupling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6B7817A-E12A-4C00-AA11-F0C62D32691B}"/>
              </a:ext>
            </a:extLst>
          </p:cNvPr>
          <p:cNvCxnSpPr>
            <a:cxnSpLocks/>
          </p:cNvCxnSpPr>
          <p:nvPr/>
        </p:nvCxnSpPr>
        <p:spPr>
          <a:xfrm>
            <a:off x="4872879" y="3230028"/>
            <a:ext cx="43670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71991976-ED14-4C31-A57D-F6994485478C}"/>
              </a:ext>
            </a:extLst>
          </p:cNvPr>
          <p:cNvSpPr/>
          <p:nvPr/>
        </p:nvSpPr>
        <p:spPr>
          <a:xfrm>
            <a:off x="5525712" y="2177915"/>
            <a:ext cx="432262" cy="5591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7C67BB-1E8B-416A-9EA1-61CEF76F5AE1}"/>
              </a:ext>
            </a:extLst>
          </p:cNvPr>
          <p:cNvSpPr txBox="1"/>
          <p:nvPr/>
        </p:nvSpPr>
        <p:spPr>
          <a:xfrm>
            <a:off x="3390209" y="2215171"/>
            <a:ext cx="274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Modal Generalized</a:t>
            </a:r>
            <a:br>
              <a:rPr lang="en-US" sz="1200"/>
            </a:br>
            <a:r>
              <a:rPr lang="en-US" sz="1200"/>
              <a:t>Mass Matrix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341A08F-75AA-4906-A085-033045F3907D}"/>
              </a:ext>
            </a:extLst>
          </p:cNvPr>
          <p:cNvCxnSpPr>
            <a:cxnSpLocks/>
          </p:cNvCxnSpPr>
          <p:nvPr/>
        </p:nvCxnSpPr>
        <p:spPr>
          <a:xfrm>
            <a:off x="4872878" y="2458709"/>
            <a:ext cx="43670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FDD9475-3EB7-4EBD-AD9C-70AF7A0060B1}"/>
              </a:ext>
            </a:extLst>
          </p:cNvPr>
          <p:cNvSpPr txBox="1">
            <a:spLocks/>
          </p:cNvSpPr>
          <p:nvPr/>
        </p:nvSpPr>
        <p:spPr>
          <a:xfrm>
            <a:off x="407391" y="1677641"/>
            <a:ext cx="2743769" cy="39520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600"/>
              <a:t>Deformation dependency of flex body mass properties is commonly ignored because FEM data products are difficult to obtain</a:t>
            </a:r>
          </a:p>
          <a:p>
            <a:pPr>
              <a:spcBef>
                <a:spcPts val="600"/>
              </a:spcBef>
            </a:pPr>
            <a:endParaRPr lang="en-US" sz="1050"/>
          </a:p>
          <a:p>
            <a:pPr>
              <a:spcBef>
                <a:spcPts val="600"/>
              </a:spcBef>
            </a:pPr>
            <a:r>
              <a:rPr lang="en-US" sz="1600"/>
              <a:t>Modal integrals are needed to support models where there are </a:t>
            </a:r>
          </a:p>
          <a:p>
            <a:pPr lvl="1">
              <a:spcBef>
                <a:spcPts val="600"/>
              </a:spcBef>
            </a:pPr>
            <a:r>
              <a:rPr lang="en-US" sz="1600"/>
              <a:t>large deformations or angular rates</a:t>
            </a:r>
          </a:p>
          <a:p>
            <a:pPr lvl="1">
              <a:spcBef>
                <a:spcPts val="600"/>
              </a:spcBef>
            </a:pPr>
            <a:r>
              <a:rPr lang="en-US" sz="1600"/>
              <a:t>mode shapes that are non-orthogonal to rigid body motion (for example, with fixed-free models such as Craig-Bampton)</a:t>
            </a:r>
          </a:p>
          <a:p>
            <a:pPr marL="0" indent="0">
              <a:spcBef>
                <a:spcPts val="600"/>
              </a:spcBef>
              <a:buNone/>
            </a:pPr>
            <a:endParaRPr lang="en-US" sz="1600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BA9031B6-9C07-47BD-9C7E-EBDC0088CCD6}"/>
              </a:ext>
            </a:extLst>
          </p:cNvPr>
          <p:cNvSpPr txBox="1">
            <a:spLocks/>
          </p:cNvSpPr>
          <p:nvPr/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70513E-CC6B-4688-84CD-7786F3725A67}" type="slidenum">
              <a:rPr lang="en-US" smtClean="0"/>
              <a:pPr algn="r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48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10"/>
          </p:nvPr>
        </p:nvSpPr>
        <p:spPr>
          <a:xfrm>
            <a:off x="289007" y="210681"/>
            <a:ext cx="8229240" cy="545798"/>
          </a:xfrm>
        </p:spPr>
        <p:txBody>
          <a:bodyPr/>
          <a:lstStyle/>
          <a:p>
            <a:pPr algn="ctr"/>
            <a:r>
              <a:rPr lang="en-US"/>
              <a:t>FModal Processing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/>
          </p:nvPr>
        </p:nvSpPr>
        <p:spPr>
          <a:xfrm>
            <a:off x="450112" y="4052699"/>
            <a:ext cx="4294837" cy="33977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/>
              <a:t>FModal interface allows easy modification of GN&amp;C relevant NASTRAN output</a:t>
            </a:r>
          </a:p>
          <a:p>
            <a:pPr marL="457200" lvl="1"/>
            <a:r>
              <a:rPr lang="en-US" sz="1200"/>
              <a:t>Modal truncation</a:t>
            </a:r>
          </a:p>
          <a:p>
            <a:pPr marL="457200" lvl="1"/>
            <a:r>
              <a:rPr lang="en-US" sz="1200"/>
              <a:t>Fixed/free interfaces</a:t>
            </a:r>
          </a:p>
          <a:p>
            <a:pPr marL="457200" lvl="1"/>
            <a:r>
              <a:rPr lang="en-US" sz="1200"/>
              <a:t>Output coordinate transformations</a:t>
            </a:r>
          </a:p>
          <a:p>
            <a:pPr marL="457200" lvl="1"/>
            <a:endParaRPr lang="en-US" sz="1200"/>
          </a:p>
          <a:p>
            <a:pPr marL="0" indent="0">
              <a:buNone/>
            </a:pPr>
            <a:r>
              <a:rPr lang="en-US" sz="1400"/>
              <a:t>Standard HDF5 output includes</a:t>
            </a:r>
          </a:p>
          <a:p>
            <a:pPr marL="457200" lvl="1"/>
            <a:r>
              <a:rPr lang="en-US" sz="1200"/>
              <a:t>Grid point and coordinate system definitions</a:t>
            </a:r>
          </a:p>
          <a:p>
            <a:pPr marL="457200" lvl="1"/>
            <a:r>
              <a:rPr lang="en-US" sz="1200"/>
              <a:t>Mode shapes for both free and fixed interfaces</a:t>
            </a:r>
          </a:p>
          <a:p>
            <a:pPr marL="457200" lvl="1"/>
            <a:r>
              <a:rPr lang="en-US" sz="1200"/>
              <a:t>Physical (G-set) mass and stiffness matrices stored in sparse format</a:t>
            </a:r>
          </a:p>
          <a:p>
            <a:pPr marL="457200" lvl="1"/>
            <a:r>
              <a:rPr lang="en-US" sz="1200"/>
              <a:t>Rigid body mass properties about desired reference point</a:t>
            </a:r>
          </a:p>
          <a:p>
            <a:pPr marL="457200" lvl="1"/>
            <a:r>
              <a:rPr lang="en-US" sz="1200"/>
              <a:t>Mode shapes at all, or desired, grid points</a:t>
            </a:r>
          </a:p>
          <a:p>
            <a:pPr marL="457200" lvl="1"/>
            <a:r>
              <a:rPr lang="en-US" sz="1200"/>
              <a:t>Modal integrals</a:t>
            </a:r>
            <a:endParaRPr lang="en-US" sz="600"/>
          </a:p>
          <a:p>
            <a:pPr marL="457200" lvl="1" indent="0">
              <a:buNone/>
            </a:pPr>
            <a:endParaRPr lang="en-US" sz="1800"/>
          </a:p>
          <a:p>
            <a:endParaRPr lang="en-US" sz="1400"/>
          </a:p>
          <a:p>
            <a:endParaRPr lang="en-US" sz="1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74" y="3545403"/>
            <a:ext cx="2931194" cy="30076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52074" y="2989448"/>
            <a:ext cx="154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Sample </a:t>
            </a:r>
            <a:r>
              <a:rPr lang="en-US" sz="1400" b="1" err="1"/>
              <a:t>FModal</a:t>
            </a:r>
            <a:r>
              <a:rPr lang="en-US" sz="1400" b="1"/>
              <a:t> HDF5 File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7" y="1236660"/>
            <a:ext cx="8547034" cy="14928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439CFD-8563-4C1B-B454-5E4EB658E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15" y="2834215"/>
            <a:ext cx="1030721" cy="603007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CE787BC-686D-4F43-9C0F-4C0263AC49BA}"/>
              </a:ext>
            </a:extLst>
          </p:cNvPr>
          <p:cNvSpPr txBox="1">
            <a:spLocks/>
          </p:cNvSpPr>
          <p:nvPr/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70513E-CC6B-4688-84CD-7786F3725A67}" type="slidenum">
              <a:rPr lang="en-US" smtClean="0"/>
              <a:pPr algn="r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33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/>
          <p:cNvSpPr txBox="1"/>
          <p:nvPr/>
        </p:nvSpPr>
        <p:spPr>
          <a:xfrm>
            <a:off x="685800" y="-152280"/>
            <a:ext cx="7772040" cy="1142640"/>
          </a:xfrm>
          <a:prstGeom prst="rect">
            <a:avLst/>
          </a:prstGeom>
          <a:noFill/>
          <a:ln w="9360">
            <a:noFill/>
          </a:ln>
        </p:spPr>
        <p:txBody>
          <a:bodyPr lIns="91440" tIns="45720" rIns="91440" bIns="45720"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chemeClr val="tx2"/>
                </a:solidFill>
                <a:latin typeface="Arial"/>
              </a:rPr>
              <a:t>Importing NASTRAN Data</a:t>
            </a: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tx2"/>
                </a:solidFill>
              </a:rPr>
              <a:t>(Notebook: </a:t>
            </a:r>
            <a:r>
              <a:rPr lang="en-US" sz="2000" dirty="0">
                <a:solidFill>
                  <a:srgbClr val="0033CC"/>
                </a:solidFill>
                <a:hlinkClick r:id="rId2"/>
              </a:rPr>
              <a:t>F-FlexDynamics/02-NASTRAN_tbeam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  <a:endParaRPr lang="en-US" sz="2000" b="1" strike="noStrike" spc="-1" dirty="0">
              <a:solidFill>
                <a:schemeClr val="tx2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7488" y="1526108"/>
            <a:ext cx="75486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Run a NASTRAN model and import NASTRAN modal data.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CC5062A-D876-4180-B528-5DB7F8F6B608}"/>
              </a:ext>
            </a:extLst>
          </p:cNvPr>
          <p:cNvSpPr txBox="1">
            <a:spLocks/>
          </p:cNvSpPr>
          <p:nvPr/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70513E-CC6B-4688-84CD-7786F3725A67}" type="slidenum">
              <a:rPr lang="en-US" smtClean="0"/>
              <a:pPr algn="r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D538D0-E8B4-4BB0-9B30-3DC96F2F07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02" y="2682570"/>
            <a:ext cx="8547034" cy="149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03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10"/>
          </p:nvPr>
        </p:nvSpPr>
        <p:spPr>
          <a:xfrm>
            <a:off x="385501" y="188279"/>
            <a:ext cx="8229240" cy="545798"/>
          </a:xfrm>
        </p:spPr>
        <p:txBody>
          <a:bodyPr/>
          <a:lstStyle/>
          <a:p>
            <a:pPr algn="ctr"/>
            <a:r>
              <a:rPr lang="en-US" sz="2400"/>
              <a:t>ReadHDF5Flex </a:t>
            </a:r>
            <a:r>
              <a:rPr lang="en-US" sz="2400">
                <a:sym typeface="Symbol" panose="05050102010706020507" pitchFamily="18" charset="2"/>
              </a:rPr>
              <a:t> </a:t>
            </a:r>
            <a:r>
              <a:rPr lang="en-US" sz="2400" err="1"/>
              <a:t>FModal</a:t>
            </a:r>
            <a:r>
              <a:rPr lang="en-US" sz="2400"/>
              <a:t> to DARTS </a:t>
            </a:r>
            <a:br>
              <a:rPr lang="en-US" sz="2400"/>
            </a:br>
            <a:r>
              <a:rPr lang="en-US" sz="2400"/>
              <a:t>Multibody Dynamics</a:t>
            </a:r>
          </a:p>
        </p:txBody>
      </p:sp>
      <p:pic>
        <p:nvPicPr>
          <p:cNvPr id="29" name="Picture 1"/>
          <p:cNvPicPr/>
          <p:nvPr/>
        </p:nvPicPr>
        <p:blipFill>
          <a:blip r:embed="rId2"/>
          <a:stretch/>
        </p:blipFill>
        <p:spPr>
          <a:xfrm>
            <a:off x="251233" y="1903684"/>
            <a:ext cx="3323051" cy="3410714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37" name="TextBox 36"/>
          <p:cNvSpPr txBox="1"/>
          <p:nvPr/>
        </p:nvSpPr>
        <p:spPr>
          <a:xfrm>
            <a:off x="702244" y="1482369"/>
            <a:ext cx="2421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FModal HDF5 File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1820" y="1113037"/>
            <a:ext cx="4160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chemeClr val="tx2"/>
                </a:solidFill>
              </a:rPr>
              <a:t>DARTS Multibody Dynamics</a:t>
            </a:r>
          </a:p>
        </p:txBody>
      </p:sp>
      <p:sp>
        <p:nvSpPr>
          <p:cNvPr id="2" name="Right Arrow 1"/>
          <p:cNvSpPr/>
          <p:nvPr/>
        </p:nvSpPr>
        <p:spPr>
          <a:xfrm>
            <a:off x="3738274" y="3438083"/>
            <a:ext cx="661843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46DBA7-5A9C-4ED6-83E1-BF235B14D650}"/>
              </a:ext>
            </a:extLst>
          </p:cNvPr>
          <p:cNvGrpSpPr/>
          <p:nvPr/>
        </p:nvGrpSpPr>
        <p:grpSpPr>
          <a:xfrm>
            <a:off x="4606043" y="1552639"/>
            <a:ext cx="4234470" cy="4893759"/>
            <a:chOff x="4500121" y="1499874"/>
            <a:chExt cx="4643879" cy="541292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0121" y="4486809"/>
              <a:ext cx="4643879" cy="158773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521781" y="3609041"/>
              <a:ext cx="2057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>
                  <a:solidFill>
                    <a:srgbClr val="FF0000"/>
                  </a:solidFill>
                  <a:latin typeface="+mn-lt"/>
                </a:rPr>
                <a:t>Flex Nodes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>
              <a:off x="6945620" y="3970625"/>
              <a:ext cx="437150" cy="1173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H="1">
              <a:off x="5858770" y="4008664"/>
              <a:ext cx="226059" cy="609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5648070" y="6451138"/>
              <a:ext cx="2057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>
                  <a:solidFill>
                    <a:srgbClr val="FF0000"/>
                  </a:solidFill>
                  <a:latin typeface="+mn-lt"/>
                </a:rPr>
                <a:t>Flex Bodies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H="1" flipV="1">
              <a:off x="5782571" y="5524625"/>
              <a:ext cx="609599" cy="90253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V="1">
              <a:off x="7230370" y="5621771"/>
              <a:ext cx="634546" cy="90988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31" name="Group 4"/>
            <p:cNvGrpSpPr/>
            <p:nvPr/>
          </p:nvGrpSpPr>
          <p:grpSpPr>
            <a:xfrm>
              <a:off x="5278562" y="1750883"/>
              <a:ext cx="3197880" cy="1839600"/>
              <a:chOff x="5371200" y="4823280"/>
              <a:chExt cx="3197880" cy="1839600"/>
            </a:xfrm>
          </p:grpSpPr>
          <p:pic>
            <p:nvPicPr>
              <p:cNvPr id="32" name="Picture 6"/>
              <p:cNvPicPr/>
              <p:nvPr/>
            </p:nvPicPr>
            <p:blipFill>
              <a:blip r:embed="rId4"/>
              <a:stretch/>
            </p:blipFill>
            <p:spPr>
              <a:xfrm>
                <a:off x="5474160" y="4823280"/>
                <a:ext cx="3094920" cy="18396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3" name="CustomShape 5"/>
              <p:cNvSpPr/>
              <p:nvPr/>
            </p:nvSpPr>
            <p:spPr>
              <a:xfrm>
                <a:off x="5371200" y="5919480"/>
                <a:ext cx="2824200" cy="50688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custDash>
                  <a:ds d="400000" sp="300000"/>
                </a:custDash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4500121" y="1499874"/>
              <a:ext cx="4596582" cy="5305574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CCB930B1-3098-489F-91C5-8EE2B2B1DC67}"/>
              </a:ext>
            </a:extLst>
          </p:cNvPr>
          <p:cNvSpPr txBox="1">
            <a:spLocks/>
          </p:cNvSpPr>
          <p:nvPr/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70513E-CC6B-4688-84CD-7786F3725A67}" type="slidenum">
              <a:rPr lang="en-US" smtClean="0"/>
              <a:pPr algn="r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17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/>
          <p:cNvSpPr txBox="1"/>
          <p:nvPr/>
        </p:nvSpPr>
        <p:spPr>
          <a:xfrm>
            <a:off x="685799" y="48336"/>
            <a:ext cx="7772040" cy="1142640"/>
          </a:xfrm>
          <a:prstGeom prst="rect">
            <a:avLst/>
          </a:prstGeom>
          <a:noFill/>
          <a:ln w="9360">
            <a:noFill/>
          </a:ln>
        </p:spPr>
        <p:txBody>
          <a:bodyPr lIns="91440" tIns="45720" rIns="91440" bIns="45720"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 dirty="0">
                <a:solidFill>
                  <a:schemeClr val="tx2"/>
                </a:solidFill>
                <a:latin typeface="Arial"/>
              </a:rPr>
              <a:t>ReadHDF5Flex Utility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(Notebook: </a:t>
            </a:r>
            <a:r>
              <a:rPr lang="en-US" sz="2000" dirty="0">
                <a:solidFill>
                  <a:srgbClr val="0033CC"/>
                </a:solidFill>
                <a:hlinkClick r:id="rId2"/>
              </a:rPr>
              <a:t>F-FlexDynamics/03-ReadHDF5Flex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  <a:endParaRPr lang="en-US" sz="2000" b="1" spc="-1" dirty="0">
              <a:solidFill>
                <a:schemeClr val="tx2"/>
              </a:solidFill>
            </a:endParaRPr>
          </a:p>
          <a:p>
            <a:pPr algn="ctr">
              <a:lnSpc>
                <a:spcPct val="100000"/>
              </a:lnSpc>
            </a:pPr>
            <a:endParaRPr lang="en-US" sz="2800" b="1" strike="noStrike" spc="-1">
              <a:solidFill>
                <a:schemeClr val="tx2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7488" y="1654983"/>
            <a:ext cx="75486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Evaluate rigid body properties, grid point locations, mode shapes at specific grid points, modal integrals,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Build a DARTS model from an HDF5 flex file.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3886E9E-EDA7-4508-82E9-4BFF9DEE5E6F}"/>
              </a:ext>
            </a:extLst>
          </p:cNvPr>
          <p:cNvSpPr txBox="1">
            <a:spLocks/>
          </p:cNvSpPr>
          <p:nvPr/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70513E-CC6B-4688-84CD-7786F3725A67}" type="slidenum">
              <a:rPr lang="en-US" smtClean="0"/>
              <a:pPr algn="r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6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CustomShape 1"/>
          <p:cNvSpPr/>
          <p:nvPr/>
        </p:nvSpPr>
        <p:spPr>
          <a:xfrm>
            <a:off x="511877" y="2214880"/>
            <a:ext cx="8200800" cy="143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000" b="1" strike="noStrike" spc="-1">
                <a:solidFill>
                  <a:srgbClr val="000000"/>
                </a:solidFill>
                <a:latin typeface="Arial"/>
              </a:rPr>
              <a:t>Building Flexible Multibody Simulations with </a:t>
            </a:r>
            <a:r>
              <a:rPr lang="en-US" sz="4000" b="1" strike="noStrike" spc="-1" err="1">
                <a:solidFill>
                  <a:srgbClr val="000000"/>
                </a:solidFill>
                <a:latin typeface="Arial"/>
              </a:rPr>
              <a:t>Dshell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AF03EF1-54ED-43BC-B795-5A947749C548}"/>
              </a:ext>
            </a:extLst>
          </p:cNvPr>
          <p:cNvSpPr txBox="1">
            <a:spLocks/>
          </p:cNvSpPr>
          <p:nvPr/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70513E-CC6B-4688-84CD-7786F3725A67}" type="slidenum">
              <a:rPr lang="en-US" smtClean="0"/>
              <a:pPr algn="r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569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10"/>
          </p:nvPr>
        </p:nvSpPr>
        <p:spPr>
          <a:xfrm>
            <a:off x="1244433" y="169437"/>
            <a:ext cx="6431458" cy="545798"/>
          </a:xfrm>
        </p:spPr>
        <p:txBody>
          <a:bodyPr/>
          <a:lstStyle/>
          <a:p>
            <a:pPr algn="ctr"/>
            <a:r>
              <a:rPr lang="en-US" sz="2400"/>
              <a:t>Building Up a </a:t>
            </a:r>
            <a:r>
              <a:rPr lang="en-US" sz="2400" err="1"/>
              <a:t>Dshell</a:t>
            </a:r>
            <a:r>
              <a:rPr lang="en-US" sz="2400"/>
              <a:t> Simulation with </a:t>
            </a:r>
            <a:br>
              <a:rPr lang="en-US" sz="2400"/>
            </a:br>
            <a:r>
              <a:rPr lang="en-US" sz="2400"/>
              <a:t>Component FEM Bodies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7358" y="3015856"/>
            <a:ext cx="2680073" cy="5440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83401" y="2912319"/>
            <a:ext cx="1088571" cy="75111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FModal</a:t>
            </a:r>
          </a:p>
        </p:txBody>
      </p:sp>
      <p:cxnSp>
        <p:nvCxnSpPr>
          <p:cNvPr id="7" name="Straight Arrow Connector 6"/>
          <p:cNvCxnSpPr>
            <a:stCxn id="4" idx="0"/>
            <a:endCxn id="5" idx="1"/>
          </p:cNvCxnSpPr>
          <p:nvPr/>
        </p:nvCxnSpPr>
        <p:spPr>
          <a:xfrm flipV="1">
            <a:off x="1064699" y="3287876"/>
            <a:ext cx="718702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55862" y="5125048"/>
            <a:ext cx="1088571" cy="9346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Booster FEM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94287" y="5216835"/>
            <a:ext cx="1088571" cy="75111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FModal</a:t>
            </a:r>
          </a:p>
        </p:txBody>
      </p:sp>
      <p:cxnSp>
        <p:nvCxnSpPr>
          <p:cNvPr id="13" name="Straight Arrow Connector 12"/>
          <p:cNvCxnSpPr>
            <a:stCxn id="8" idx="3"/>
            <a:endCxn id="12" idx="1"/>
          </p:cNvCxnSpPr>
          <p:nvPr/>
        </p:nvCxnSpPr>
        <p:spPr>
          <a:xfrm>
            <a:off x="1244433" y="5592392"/>
            <a:ext cx="5498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3637931" y="2448544"/>
            <a:ext cx="3145969" cy="4019797"/>
            <a:chOff x="4114800" y="2084613"/>
            <a:chExt cx="3145969" cy="4019797"/>
          </a:xfrm>
        </p:grpSpPr>
        <p:sp>
          <p:nvSpPr>
            <p:cNvPr id="23" name="Rectangle 22"/>
            <p:cNvSpPr/>
            <p:nvPr/>
          </p:nvSpPr>
          <p:spPr>
            <a:xfrm>
              <a:off x="4114800" y="2084613"/>
              <a:ext cx="3145969" cy="40197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err="1"/>
                <a:t>Dshell</a:t>
              </a:r>
              <a:endParaRPr lang="en-US" b="1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82549" y="2711344"/>
              <a:ext cx="1182795" cy="101049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/>
                <a:t>DARTS</a:t>
              </a:r>
            </a:p>
            <a:p>
              <a:pPr algn="ctr"/>
              <a:r>
                <a:rPr lang="en-US" sz="1600" b="1"/>
                <a:t>Multibody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06155" y="4080474"/>
              <a:ext cx="1335585" cy="69421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/>
                <a:t>Engine</a:t>
              </a:r>
            </a:p>
            <a:p>
              <a:pPr algn="ctr"/>
              <a:r>
                <a:rPr lang="en-US" sz="1600" b="1"/>
                <a:t>Rigid Body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51679" y="5131935"/>
              <a:ext cx="1196673" cy="74319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/>
                <a:t>Engine</a:t>
              </a:r>
            </a:p>
            <a:p>
              <a:pPr algn="ctr"/>
              <a:r>
                <a:rPr lang="en-US" sz="1600" b="1"/>
                <a:t>Actuators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785231" y="5133317"/>
              <a:ext cx="1230579" cy="74319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/>
                <a:t>IMU</a:t>
              </a:r>
            </a:p>
            <a:p>
              <a:pPr algn="ctr"/>
              <a:r>
                <a:rPr lang="en-US" sz="1600" b="1"/>
                <a:t>Sensor</a:t>
              </a:r>
            </a:p>
          </p:txBody>
        </p:sp>
      </p:grpSp>
      <p:cxnSp>
        <p:nvCxnSpPr>
          <p:cNvPr id="38" name="Straight Arrow Connector 37"/>
          <p:cNvCxnSpPr>
            <a:stCxn id="5" idx="3"/>
          </p:cNvCxnSpPr>
          <p:nvPr/>
        </p:nvCxnSpPr>
        <p:spPr>
          <a:xfrm>
            <a:off x="2871972" y="3287876"/>
            <a:ext cx="76595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2" idx="3"/>
          </p:cNvCxnSpPr>
          <p:nvPr/>
        </p:nvCxnSpPr>
        <p:spPr>
          <a:xfrm>
            <a:off x="2882858" y="5592392"/>
            <a:ext cx="7550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783900" y="3262783"/>
            <a:ext cx="8203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783900" y="5599356"/>
            <a:ext cx="8203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888658" y="2901043"/>
            <a:ext cx="2254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Time domain simulation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888658" y="5237616"/>
            <a:ext cx="2322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Linear model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0629" y="1219037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/>
              <a:t>Component FEM models based on GN&amp;C needs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213232" y="1745550"/>
            <a:ext cx="4190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Select hinge types for multibody articulation and add actuator / sensor models in </a:t>
            </a:r>
            <a:r>
              <a:rPr lang="en-US" sz="1600" i="1" err="1"/>
              <a:t>Dshell</a:t>
            </a:r>
            <a:endParaRPr lang="en-US" sz="1600" i="1"/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F8C72049-7058-44DF-8E27-24BF7A5AD8E0}"/>
              </a:ext>
            </a:extLst>
          </p:cNvPr>
          <p:cNvSpPr txBox="1">
            <a:spLocks/>
          </p:cNvSpPr>
          <p:nvPr/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70513E-CC6B-4688-84CD-7786F3725A67}" type="slidenum">
              <a:rPr lang="en-US" smtClean="0"/>
              <a:pPr algn="r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00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/>
          <p:cNvSpPr txBox="1"/>
          <p:nvPr/>
        </p:nvSpPr>
        <p:spPr>
          <a:xfrm>
            <a:off x="574111" y="-144311"/>
            <a:ext cx="7772040" cy="1142640"/>
          </a:xfrm>
          <a:prstGeom prst="rect">
            <a:avLst/>
          </a:prstGeom>
          <a:noFill/>
          <a:ln w="9360">
            <a:noFill/>
          </a:ln>
        </p:spPr>
        <p:txBody>
          <a:bodyPr lIns="91440" tIns="45720" rIns="91440" bIns="45720" anchor="ctr"/>
          <a:lstStyle/>
          <a:p>
            <a:pPr algn="ctr">
              <a:lnSpc>
                <a:spcPct val="100000"/>
              </a:lnSpc>
            </a:pPr>
            <a:r>
              <a:rPr lang="en-US" sz="2800" b="1" spc="-1" dirty="0" err="1">
                <a:solidFill>
                  <a:schemeClr val="tx2"/>
                </a:solidFill>
              </a:rPr>
              <a:t>Dshell</a:t>
            </a:r>
            <a:r>
              <a:rPr lang="en-US" sz="2800" b="1" spc="-1" dirty="0">
                <a:solidFill>
                  <a:schemeClr val="tx2"/>
                </a:solidFill>
              </a:rPr>
              <a:t> Flexible Body Simulations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(Notebook: </a:t>
            </a:r>
            <a:r>
              <a:rPr lang="en-US" sz="2000" dirty="0">
                <a:solidFill>
                  <a:srgbClr val="0033CC"/>
                </a:solidFill>
                <a:hlinkClick r:id="rId2"/>
              </a:rPr>
              <a:t>F-FlexDynamics/04-FlexLVSensAct</a:t>
            </a:r>
            <a:r>
              <a:rPr lang="en-US" sz="2000">
                <a:solidFill>
                  <a:schemeClr val="tx2"/>
                </a:solidFill>
              </a:rPr>
              <a:t>)</a:t>
            </a:r>
            <a:endParaRPr lang="en-US" sz="2000" b="1" spc="-1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7668" y="1292905"/>
            <a:ext cx="75486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Create a </a:t>
            </a:r>
            <a:r>
              <a:rPr lang="en-US" sz="2000" b="1" err="1"/>
              <a:t>Dshell</a:t>
            </a:r>
            <a:r>
              <a:rPr lang="en-US" sz="2000" b="1"/>
              <a:t> simulation for flexible multibody systems with sensors and actuators.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2D52D39-A1DD-4831-9276-B1DDFA384CA0}"/>
              </a:ext>
            </a:extLst>
          </p:cNvPr>
          <p:cNvSpPr txBox="1">
            <a:spLocks/>
          </p:cNvSpPr>
          <p:nvPr/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70513E-CC6B-4688-84CD-7786F3725A67}" type="slidenum">
              <a:rPr lang="en-US" smtClean="0"/>
              <a:pPr algn="r"/>
              <a:t>28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E62A16-AF33-4AA3-95BF-40FBB2168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463" y="2295367"/>
            <a:ext cx="4591604" cy="407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21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/>
          <p:cNvSpPr txBox="1"/>
          <p:nvPr/>
        </p:nvSpPr>
        <p:spPr>
          <a:xfrm>
            <a:off x="685799" y="-237223"/>
            <a:ext cx="7772040" cy="1323439"/>
          </a:xfrm>
          <a:prstGeom prst="rect">
            <a:avLst/>
          </a:prstGeom>
          <a:noFill/>
          <a:ln w="9360">
            <a:noFill/>
          </a:ln>
        </p:spPr>
        <p:txBody>
          <a:bodyPr lIns="91440" tIns="45720" rIns="91440" bIns="45720" anchor="ctr"/>
          <a:lstStyle/>
          <a:p>
            <a:pPr algn="ctr">
              <a:lnSpc>
                <a:spcPct val="100000"/>
              </a:lnSpc>
            </a:pPr>
            <a:r>
              <a:rPr lang="en-US" sz="2400" b="1" spc="-1" dirty="0">
                <a:solidFill>
                  <a:schemeClr val="tx2"/>
                </a:solidFill>
              </a:rPr>
              <a:t>Rigid Multibody Spacecraft Simulation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(Notebook: </a:t>
            </a:r>
            <a:r>
              <a:rPr lang="en-US" sz="2000" dirty="0">
                <a:solidFill>
                  <a:srgbClr val="0033CC"/>
                </a:solidFill>
                <a:hlinkClick r:id="rId2"/>
              </a:rPr>
              <a:t>F-FlexDynamics/05-RigidSolarArray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  <a:endParaRPr lang="en-US" sz="2000" b="1" spc="-1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7487" y="1348137"/>
            <a:ext cx="75486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Build a rigid multibody dynamics time-domain simulation using HDF5 flex data.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673F58E-667F-4066-A86F-BF27649D2DE5}"/>
              </a:ext>
            </a:extLst>
          </p:cNvPr>
          <p:cNvSpPr txBox="1">
            <a:spLocks/>
          </p:cNvSpPr>
          <p:nvPr/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70513E-CC6B-4688-84CD-7786F3725A67}" type="slidenum">
              <a:rPr lang="en-US" smtClean="0"/>
              <a:pPr algn="r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8F4A98-FD3E-4160-A772-3E904E7F7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091" y="2448629"/>
            <a:ext cx="4616815" cy="320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62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685800" y="-152280"/>
            <a:ext cx="77720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chemeClr val="tx2"/>
                </a:solidFill>
                <a:latin typeface="Arial"/>
              </a:rPr>
              <a:t>References</a:t>
            </a:r>
            <a:endParaRPr lang="en-US" sz="3200" b="0" strike="noStrike" spc="-1">
              <a:solidFill>
                <a:schemeClr val="tx2"/>
              </a:solidFill>
              <a:latin typeface="Times New Roman"/>
            </a:endParaRPr>
          </a:p>
        </p:txBody>
      </p:sp>
      <p:sp>
        <p:nvSpPr>
          <p:cNvPr id="167" name="TextShape 2"/>
          <p:cNvSpPr txBox="1"/>
          <p:nvPr/>
        </p:nvSpPr>
        <p:spPr>
          <a:xfrm>
            <a:off x="685800" y="1782622"/>
            <a:ext cx="7772040" cy="4114440"/>
          </a:xfrm>
          <a:prstGeom prst="rect">
            <a:avLst/>
          </a:prstGeom>
          <a:noFill/>
          <a:ln w="9360">
            <a:noFill/>
          </a:ln>
        </p:spPr>
        <p:txBody>
          <a:bodyPr tIns="91440" bIns="91440"/>
          <a:lstStyle/>
          <a:p>
            <a:pPr marL="257040" indent="-256680">
              <a:lnSpc>
                <a:spcPct val="100000"/>
              </a:lnSpc>
            </a:pPr>
            <a:r>
              <a:rPr lang="en-US" sz="3200" b="0" u="sng" strike="noStrike" spc="-1" err="1">
                <a:solidFill>
                  <a:srgbClr val="0070C0"/>
                </a:solidFill>
                <a:uFillTx/>
                <a:latin typeface="Arial"/>
                <a:hlinkClick r:id="rId2"/>
              </a:rPr>
              <a:t>NdartsFlex</a:t>
            </a:r>
            <a:r>
              <a:rPr lang="en-US" sz="3200" b="0" u="sng" strike="noStrike" spc="-1">
                <a:solidFill>
                  <a:srgbClr val="0070C0"/>
                </a:solidFill>
                <a:uFillTx/>
                <a:latin typeface="Arial"/>
                <a:hlinkClick r:id="rId2"/>
              </a:rPr>
              <a:t> Sphinx docs</a:t>
            </a:r>
            <a:endParaRPr lang="en-US" sz="3200" b="0" strike="noStrike" spc="-1">
              <a:solidFill>
                <a:srgbClr val="0070C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3200" b="0" u="sng" strike="noStrike" spc="-1" err="1">
                <a:solidFill>
                  <a:srgbClr val="0070C0"/>
                </a:solidFill>
                <a:uFillTx/>
                <a:latin typeface="Arial"/>
                <a:hlinkClick r:id="rId3"/>
              </a:rPr>
              <a:t>NdartsFlex</a:t>
            </a:r>
            <a:r>
              <a:rPr lang="en-US" sz="3200" b="0" u="sng" strike="noStrike" spc="-1">
                <a:solidFill>
                  <a:srgbClr val="0070C0"/>
                </a:solidFill>
                <a:uFillTx/>
                <a:latin typeface="Arial"/>
                <a:hlinkClick r:id="rId3"/>
              </a:rPr>
              <a:t> </a:t>
            </a:r>
            <a:r>
              <a:rPr lang="en-US" sz="3200" b="0" u="sng" strike="noStrike" spc="-1" err="1">
                <a:solidFill>
                  <a:srgbClr val="0070C0"/>
                </a:solidFill>
                <a:uFillTx/>
                <a:latin typeface="Arial"/>
                <a:hlinkClick r:id="rId3"/>
              </a:rPr>
              <a:t>Doxygen</a:t>
            </a:r>
            <a:r>
              <a:rPr lang="en-US" sz="3200" b="0" u="sng" strike="noStrike" spc="-1">
                <a:solidFill>
                  <a:srgbClr val="0070C0"/>
                </a:solidFill>
                <a:uFillTx/>
                <a:latin typeface="Arial"/>
                <a:hlinkClick r:id="rId3"/>
              </a:rPr>
              <a:t> docs</a:t>
            </a:r>
            <a:endParaRPr lang="en-US" sz="3200" b="0" strike="noStrike" spc="-1">
              <a:solidFill>
                <a:srgbClr val="0070C0"/>
              </a:solidFill>
              <a:latin typeface="Arial"/>
            </a:endParaRPr>
          </a:p>
          <a:p>
            <a:pPr marL="257040" indent="-256680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CustomShape 3"/>
          <p:cNvSpPr/>
          <p:nvPr/>
        </p:nvSpPr>
        <p:spPr>
          <a:xfrm>
            <a:off x="685800" y="4207563"/>
            <a:ext cx="838152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See </a:t>
            </a:r>
            <a:r>
              <a:rPr lang="en-US" sz="3200" b="0" strike="noStrike" spc="-1" err="1">
                <a:solidFill>
                  <a:srgbClr val="3333CC"/>
                </a:solidFill>
                <a:latin typeface="Arial"/>
              </a:rPr>
              <a:t>NdartsFlex</a:t>
            </a:r>
            <a:r>
              <a:rPr lang="en-US" sz="3200" spc="-1">
                <a:latin typeface="Arial"/>
              </a:rPr>
              <a:t>,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b="0" strike="noStrike" spc="-1" err="1">
                <a:solidFill>
                  <a:srgbClr val="3333CC"/>
                </a:solidFill>
                <a:latin typeface="Arial"/>
              </a:rPr>
              <a:t>FModal</a:t>
            </a:r>
            <a:r>
              <a:rPr lang="en-US" sz="3200" spc="-1">
                <a:latin typeface="Arial"/>
              </a:rPr>
              <a:t>, and </a:t>
            </a:r>
            <a:r>
              <a:rPr lang="en-US" sz="3200" spc="-1" err="1">
                <a:solidFill>
                  <a:srgbClr val="0033CC"/>
                </a:solidFill>
                <a:latin typeface="Arial"/>
              </a:rPr>
              <a:t>NESCFlex</a:t>
            </a:r>
            <a:r>
              <a:rPr lang="en-US" sz="3200" b="0" strike="noStrike" spc="-1">
                <a:solidFill>
                  <a:srgbClr val="3333CC"/>
                </a:solidFill>
                <a:latin typeface="Arial"/>
              </a:rPr>
              <a:t> 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tests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7D16B4E-6E96-42C8-AA6B-324C30226190}"/>
              </a:ext>
            </a:extLst>
          </p:cNvPr>
          <p:cNvSpPr txBox="1">
            <a:spLocks/>
          </p:cNvSpPr>
          <p:nvPr/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70513E-CC6B-4688-84CD-7786F3725A67}" type="slidenum">
              <a:rPr lang="en-US" smtClean="0"/>
              <a:pPr algn="r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028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799" y="1354275"/>
            <a:ext cx="75486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Build a flexible multibody dynamics time-domain simulation using HDF5 flex data.</a:t>
            </a:r>
          </a:p>
        </p:txBody>
      </p:sp>
      <p:sp>
        <p:nvSpPr>
          <p:cNvPr id="6" name="TextShape 1">
            <a:extLst>
              <a:ext uri="{FF2B5EF4-FFF2-40B4-BE49-F238E27FC236}">
                <a16:creationId xmlns:a16="http://schemas.microsoft.com/office/drawing/2014/main" id="{1C9306D5-F593-4505-94EB-0929DE59159A}"/>
              </a:ext>
            </a:extLst>
          </p:cNvPr>
          <p:cNvSpPr txBox="1"/>
          <p:nvPr/>
        </p:nvSpPr>
        <p:spPr>
          <a:xfrm>
            <a:off x="685799" y="-237223"/>
            <a:ext cx="7772040" cy="1323439"/>
          </a:xfrm>
          <a:prstGeom prst="rect">
            <a:avLst/>
          </a:prstGeom>
          <a:noFill/>
          <a:ln w="9360">
            <a:noFill/>
          </a:ln>
        </p:spPr>
        <p:txBody>
          <a:bodyPr lIns="91440" tIns="45720" rIns="91440" bIns="45720" anchor="ctr"/>
          <a:lstStyle/>
          <a:p>
            <a:pPr algn="ctr">
              <a:lnSpc>
                <a:spcPct val="100000"/>
              </a:lnSpc>
            </a:pPr>
            <a:r>
              <a:rPr lang="en-US" sz="2400" b="1" spc="-1" dirty="0">
                <a:solidFill>
                  <a:schemeClr val="tx2"/>
                </a:solidFill>
              </a:rPr>
              <a:t>Flexible Multibody Spacecraft Simulation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(Notebook: </a:t>
            </a:r>
            <a:r>
              <a:rPr lang="en-US" sz="2000" dirty="0">
                <a:solidFill>
                  <a:srgbClr val="0033CC"/>
                </a:solidFill>
                <a:hlinkClick r:id="rId2"/>
              </a:rPr>
              <a:t>F-FlexDynamics/06-FlexSolarArray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  <a:endParaRPr lang="en-US" sz="2000" b="1" spc="-1">
              <a:solidFill>
                <a:schemeClr val="tx2"/>
              </a:solidFill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CB013B3-63C7-4127-B33B-F560B9F0A64C}"/>
              </a:ext>
            </a:extLst>
          </p:cNvPr>
          <p:cNvSpPr txBox="1">
            <a:spLocks/>
          </p:cNvSpPr>
          <p:nvPr/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70513E-CC6B-4688-84CD-7786F3725A67}" type="slidenum">
              <a:rPr lang="en-US" smtClean="0"/>
              <a:pPr algn="r"/>
              <a:t>30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184974-3FE2-4636-B0E1-CFAF22377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064" y="2436355"/>
            <a:ext cx="4999856" cy="349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69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10"/>
          </p:nvPr>
        </p:nvSpPr>
        <p:spPr>
          <a:xfrm>
            <a:off x="415090" y="227784"/>
            <a:ext cx="8229240" cy="545798"/>
          </a:xfrm>
        </p:spPr>
        <p:txBody>
          <a:bodyPr/>
          <a:lstStyle/>
          <a:p>
            <a:pPr algn="ctr"/>
            <a:r>
              <a:rPr lang="en-US" sz="3200" err="1"/>
              <a:t>Dshell</a:t>
            </a:r>
            <a:r>
              <a:rPr lang="en-US" sz="3200"/>
              <a:t> System Linearization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534812" y="3306941"/>
            <a:ext cx="2344830" cy="817770"/>
            <a:chOff x="1802176" y="1458576"/>
            <a:chExt cx="5138451" cy="2223617"/>
          </a:xfrm>
        </p:grpSpPr>
        <p:sp>
          <p:nvSpPr>
            <p:cNvPr id="35" name="Flowchart: Process 34"/>
            <p:cNvSpPr/>
            <p:nvPr/>
          </p:nvSpPr>
          <p:spPr>
            <a:xfrm>
              <a:off x="3205906" y="1458576"/>
              <a:ext cx="1257286" cy="815731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>
                  <a:solidFill>
                    <a:schemeClr val="tx1"/>
                  </a:solidFill>
                </a:rPr>
                <a:t>Controller</a:t>
              </a: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409941" y="1746411"/>
              <a:ext cx="258896" cy="2478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/>
            <p:cNvCxnSpPr>
              <a:endCxn id="35" idx="1"/>
            </p:cNvCxnSpPr>
            <p:nvPr/>
          </p:nvCxnSpPr>
          <p:spPr>
            <a:xfrm>
              <a:off x="2671590" y="1866440"/>
              <a:ext cx="534316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Flowchart: Process 39"/>
            <p:cNvSpPr/>
            <p:nvPr/>
          </p:nvSpPr>
          <p:spPr>
            <a:xfrm>
              <a:off x="5270810" y="1458576"/>
              <a:ext cx="1287899" cy="815731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>
                  <a:solidFill>
                    <a:schemeClr val="tx1"/>
                  </a:solidFill>
                </a:rPr>
                <a:t>Plant Dynamics</a:t>
              </a:r>
            </a:p>
          </p:txBody>
        </p:sp>
        <p:cxnSp>
          <p:nvCxnSpPr>
            <p:cNvPr id="41" name="Straight Arrow Connector 40"/>
            <p:cNvCxnSpPr>
              <a:stCxn id="35" idx="3"/>
              <a:endCxn id="40" idx="1"/>
            </p:cNvCxnSpPr>
            <p:nvPr/>
          </p:nvCxnSpPr>
          <p:spPr>
            <a:xfrm>
              <a:off x="4463192" y="1866442"/>
              <a:ext cx="80761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lowchart: Process 41"/>
            <p:cNvSpPr/>
            <p:nvPr/>
          </p:nvSpPr>
          <p:spPr>
            <a:xfrm>
              <a:off x="4238742" y="2870372"/>
              <a:ext cx="1111786" cy="811821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>
                  <a:solidFill>
                    <a:schemeClr val="tx1"/>
                  </a:solidFill>
                </a:rPr>
                <a:t>Sensor</a:t>
              </a:r>
              <a:endParaRPr lang="en-US" sz="900">
                <a:solidFill>
                  <a:schemeClr val="tx1"/>
                </a:solidFill>
              </a:endParaRPr>
            </a:p>
          </p:txBody>
        </p:sp>
        <p:cxnSp>
          <p:nvCxnSpPr>
            <p:cNvPr id="43" name="Straight Connector 42"/>
            <p:cNvCxnSpPr>
              <a:stCxn id="40" idx="3"/>
            </p:cNvCxnSpPr>
            <p:nvPr/>
          </p:nvCxnSpPr>
          <p:spPr>
            <a:xfrm>
              <a:off x="6558709" y="1866442"/>
              <a:ext cx="37641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6935120" y="1870350"/>
              <a:ext cx="5507" cy="14059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 flipV="1">
              <a:off x="2538467" y="3266001"/>
              <a:ext cx="1700276" cy="68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2538467" y="1987439"/>
              <a:ext cx="922" cy="12785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endCxn id="36" idx="2"/>
            </p:cNvCxnSpPr>
            <p:nvPr/>
          </p:nvCxnSpPr>
          <p:spPr>
            <a:xfrm>
              <a:off x="1802176" y="1870351"/>
              <a:ext cx="6077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 flipV="1">
              <a:off x="5350528" y="3262575"/>
              <a:ext cx="1584592" cy="102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7258747" y="2864400"/>
            <a:ext cx="1255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Linear System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CCDC796D-9615-4C91-9050-E9AC0D437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035" y="4434105"/>
            <a:ext cx="1841902" cy="141702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7AD9E65A-7D6F-4043-96F8-0EC0C938ACE5}"/>
              </a:ext>
            </a:extLst>
          </p:cNvPr>
          <p:cNvGrpSpPr/>
          <p:nvPr/>
        </p:nvGrpSpPr>
        <p:grpSpPr>
          <a:xfrm>
            <a:off x="2782117" y="3702874"/>
            <a:ext cx="2499510" cy="2715370"/>
            <a:chOff x="3460211" y="1663604"/>
            <a:chExt cx="3575917" cy="433443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DAEB686-EA39-4092-8C95-23E727E41D6A}"/>
                </a:ext>
              </a:extLst>
            </p:cNvPr>
            <p:cNvGrpSpPr/>
            <p:nvPr/>
          </p:nvGrpSpPr>
          <p:grpSpPr>
            <a:xfrm>
              <a:off x="3460211" y="2289935"/>
              <a:ext cx="3510643" cy="3708102"/>
              <a:chOff x="0" y="1990072"/>
              <a:chExt cx="4075840" cy="425484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5393FCFD-4AB3-4290-BD8C-4E0EE1A45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386400"/>
                <a:ext cx="1926601" cy="943641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2E4B5AC3-B58A-4657-BC30-C36E40291D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7016" y="3427731"/>
                <a:ext cx="1728824" cy="1728824"/>
              </a:xfrm>
              <a:prstGeom prst="rect">
                <a:avLst/>
              </a:prstGeom>
            </p:spPr>
          </p:pic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ACF3EA3-13E8-4CA6-BD7C-4578E614BA6C}"/>
                  </a:ext>
                </a:extLst>
              </p:cNvPr>
              <p:cNvSpPr/>
              <p:nvPr/>
            </p:nvSpPr>
            <p:spPr>
              <a:xfrm>
                <a:off x="1708508" y="5495322"/>
                <a:ext cx="1307168" cy="74959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/>
                  <a:t>GN&amp;C Algorithms</a:t>
                </a:r>
              </a:p>
            </p:txBody>
          </p: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8280D540-D5FE-44B4-91AB-021A5BCC9402}"/>
                  </a:ext>
                </a:extLst>
              </p:cNvPr>
              <p:cNvCxnSpPr/>
              <p:nvPr/>
            </p:nvCxnSpPr>
            <p:spPr>
              <a:xfrm>
                <a:off x="2907253" y="2794947"/>
                <a:ext cx="333260" cy="4296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A2D133F8-E14E-4AFA-91D2-C9EB31304E63}"/>
                  </a:ext>
                </a:extLst>
              </p:cNvPr>
              <p:cNvCxnSpPr/>
              <p:nvPr/>
            </p:nvCxnSpPr>
            <p:spPr>
              <a:xfrm flipH="1">
                <a:off x="2922837" y="4858220"/>
                <a:ext cx="185676" cy="4718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CBC5FBEC-5DB7-401F-A8F1-4E66B308DF11}"/>
                  </a:ext>
                </a:extLst>
              </p:cNvPr>
              <p:cNvCxnSpPr/>
              <p:nvPr/>
            </p:nvCxnSpPr>
            <p:spPr>
              <a:xfrm flipH="1" flipV="1">
                <a:off x="1449373" y="4983068"/>
                <a:ext cx="383764" cy="3469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C21CD7ED-D07A-41B0-B8C4-7F32E48E6D68}"/>
                  </a:ext>
                </a:extLst>
              </p:cNvPr>
              <p:cNvCxnSpPr/>
              <p:nvPr/>
            </p:nvCxnSpPr>
            <p:spPr>
              <a:xfrm flipV="1">
                <a:off x="647839" y="3547496"/>
                <a:ext cx="184104" cy="4304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AA261712-0B4F-4010-9F0E-2BCF38459C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104" y="1990072"/>
                <a:ext cx="1596987" cy="1579418"/>
              </a:xfrm>
              <a:prstGeom prst="rect">
                <a:avLst/>
              </a:prstGeom>
            </p:spPr>
          </p:pic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C4CD344-D3DD-4E45-BCB3-DF080986CB40}"/>
                </a:ext>
              </a:extLst>
            </p:cNvPr>
            <p:cNvSpPr txBox="1"/>
            <p:nvPr/>
          </p:nvSpPr>
          <p:spPr>
            <a:xfrm>
              <a:off x="4257720" y="1663604"/>
              <a:ext cx="2040506" cy="548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/>
                <a:t>DARTS Flexible Multibody Model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7B1649E-97E6-4538-870E-CEA0C3C166ED}"/>
                </a:ext>
              </a:extLst>
            </p:cNvPr>
            <p:cNvSpPr txBox="1"/>
            <p:nvPr/>
          </p:nvSpPr>
          <p:spPr>
            <a:xfrm>
              <a:off x="5977738" y="3425170"/>
              <a:ext cx="1058390" cy="313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Sensors</a:t>
              </a:r>
              <a:endParaRPr lang="en-US" sz="12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46EB10F-F75A-4A5D-A552-7AA587AA4F2C}"/>
                </a:ext>
              </a:extLst>
            </p:cNvPr>
            <p:cNvSpPr txBox="1"/>
            <p:nvPr/>
          </p:nvSpPr>
          <p:spPr>
            <a:xfrm>
              <a:off x="3702437" y="4070563"/>
              <a:ext cx="1383791" cy="313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Actuators</a:t>
              </a:r>
              <a:endParaRPr lang="en-US" sz="1200"/>
            </a:p>
          </p:txBody>
        </p:sp>
      </p:grpSp>
      <p:sp>
        <p:nvSpPr>
          <p:cNvPr id="64" name="Right Bracket 63">
            <a:extLst>
              <a:ext uri="{FF2B5EF4-FFF2-40B4-BE49-F238E27FC236}">
                <a16:creationId xmlns:a16="http://schemas.microsoft.com/office/drawing/2014/main" id="{6C3FFE2D-DA94-4ADB-A3DD-9B55325CDF0A}"/>
              </a:ext>
            </a:extLst>
          </p:cNvPr>
          <p:cNvSpPr/>
          <p:nvPr/>
        </p:nvSpPr>
        <p:spPr>
          <a:xfrm rot="16200000">
            <a:off x="3848548" y="2974427"/>
            <a:ext cx="118345" cy="1429930"/>
          </a:xfrm>
          <a:prstGeom prst="righ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85D907C-9F36-4AC6-B4CB-979C9D771F1F}"/>
              </a:ext>
            </a:extLst>
          </p:cNvPr>
          <p:cNvSpPr txBox="1"/>
          <p:nvPr/>
        </p:nvSpPr>
        <p:spPr>
          <a:xfrm>
            <a:off x="3590727" y="3328698"/>
            <a:ext cx="923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err="1"/>
              <a:t>Dshell</a:t>
            </a:r>
            <a:endParaRPr lang="en-US" sz="1400" b="1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F0663AB3-DBAB-498B-B6A4-565C575FB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11" y="3457909"/>
            <a:ext cx="1583579" cy="1465881"/>
          </a:xfrm>
          <a:prstGeom prst="rect">
            <a:avLst/>
          </a:prstGeom>
        </p:spPr>
      </p:pic>
      <p:sp>
        <p:nvSpPr>
          <p:cNvPr id="67" name="Left Arrow 36">
            <a:extLst>
              <a:ext uri="{FF2B5EF4-FFF2-40B4-BE49-F238E27FC236}">
                <a16:creationId xmlns:a16="http://schemas.microsoft.com/office/drawing/2014/main" id="{24EF3FA5-CDEB-4955-AEE0-D155B4E8EFEB}"/>
              </a:ext>
            </a:extLst>
          </p:cNvPr>
          <p:cNvSpPr/>
          <p:nvPr/>
        </p:nvSpPr>
        <p:spPr>
          <a:xfrm rot="10800000">
            <a:off x="2079005" y="4129041"/>
            <a:ext cx="644460" cy="222736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7EB5DB9-B9DC-4142-AFBA-F51D41DF7D05}"/>
              </a:ext>
            </a:extLst>
          </p:cNvPr>
          <p:cNvSpPr txBox="1"/>
          <p:nvPr/>
        </p:nvSpPr>
        <p:spPr>
          <a:xfrm>
            <a:off x="350485" y="3152267"/>
            <a:ext cx="1583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NASTRAN FEM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36904CD-A631-4952-B52E-E1E159A2632A}"/>
              </a:ext>
            </a:extLst>
          </p:cNvPr>
          <p:cNvSpPr txBox="1"/>
          <p:nvPr/>
        </p:nvSpPr>
        <p:spPr>
          <a:xfrm>
            <a:off x="1988529" y="3828691"/>
            <a:ext cx="923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err="1"/>
              <a:t>FModal</a:t>
            </a:r>
            <a:endParaRPr lang="en-US" sz="1400" b="1"/>
          </a:p>
        </p:txBody>
      </p:sp>
      <p:sp>
        <p:nvSpPr>
          <p:cNvPr id="70" name="Left Arrow 36">
            <a:extLst>
              <a:ext uri="{FF2B5EF4-FFF2-40B4-BE49-F238E27FC236}">
                <a16:creationId xmlns:a16="http://schemas.microsoft.com/office/drawing/2014/main" id="{FC1F3D5B-0E29-4B32-996F-0C795054D16A}"/>
              </a:ext>
            </a:extLst>
          </p:cNvPr>
          <p:cNvSpPr/>
          <p:nvPr/>
        </p:nvSpPr>
        <p:spPr>
          <a:xfrm rot="10800000">
            <a:off x="5505106" y="4435702"/>
            <a:ext cx="644460" cy="222736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E22D2ED-EBE9-4ED5-8B44-FB84EFCDF83B}"/>
              </a:ext>
            </a:extLst>
          </p:cNvPr>
          <p:cNvSpPr txBox="1"/>
          <p:nvPr/>
        </p:nvSpPr>
        <p:spPr>
          <a:xfrm>
            <a:off x="5101831" y="3890112"/>
            <a:ext cx="1475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Linearization and </a:t>
            </a:r>
            <a:br>
              <a:rPr lang="en-US" sz="1200" b="1"/>
            </a:br>
            <a:r>
              <a:rPr lang="en-US" sz="1200" b="1"/>
              <a:t>Linear Analysis</a:t>
            </a:r>
          </a:p>
        </p:txBody>
      </p:sp>
      <p:sp>
        <p:nvSpPr>
          <p:cNvPr id="72" name="CustomShape 3">
            <a:extLst>
              <a:ext uri="{FF2B5EF4-FFF2-40B4-BE49-F238E27FC236}">
                <a16:creationId xmlns:a16="http://schemas.microsoft.com/office/drawing/2014/main" id="{4BA455DF-E95A-4DEE-BEF3-7CAF73D41F64}"/>
              </a:ext>
            </a:extLst>
          </p:cNvPr>
          <p:cNvSpPr/>
          <p:nvPr/>
        </p:nvSpPr>
        <p:spPr>
          <a:xfrm>
            <a:off x="595021" y="1302297"/>
            <a:ext cx="8110340" cy="120462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Dshell</a:t>
            </a:r>
            <a:r>
              <a:rPr lang="en-US"/>
              <a:t> linearization allows arbitrary specification of system inputs and outputs for linear state space modeling.</a:t>
            </a:r>
          </a:p>
          <a:p>
            <a:endParaRPr lang="en-US" sz="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trike="noStrike" spc="-1">
                <a:latin typeface="Arial"/>
              </a:rPr>
              <a:t>Lin</a:t>
            </a:r>
            <a:r>
              <a:rPr lang="en-US" spc="-1">
                <a:latin typeface="Arial"/>
              </a:rPr>
              <a:t>earization includes all effects modeled in DARTS/</a:t>
            </a:r>
            <a:r>
              <a:rPr lang="en-US" spc="-1" err="1">
                <a:latin typeface="Arial"/>
              </a:rPr>
              <a:t>Dshell</a:t>
            </a:r>
            <a:r>
              <a:rPr lang="en-US" spc="-1">
                <a:latin typeface="Arial"/>
              </a:rPr>
              <a:t> </a:t>
            </a:r>
            <a:br>
              <a:rPr lang="en-US" spc="-1">
                <a:latin typeface="Arial"/>
              </a:rPr>
            </a:br>
            <a:r>
              <a:rPr lang="en-US" spc="-1">
                <a:latin typeface="Arial"/>
              </a:rPr>
              <a:t>(e.g., multibody dynamics, actuator dynamics, aeroelastic coupling, etc.)</a:t>
            </a:r>
            <a:endParaRPr lang="en-US" strike="noStrike" spc="-1">
              <a:latin typeface="Arial"/>
            </a:endParaRPr>
          </a:p>
        </p:txBody>
      </p:sp>
      <p:sp>
        <p:nvSpPr>
          <p:cNvPr id="73" name="Slide Number Placeholder 3">
            <a:extLst>
              <a:ext uri="{FF2B5EF4-FFF2-40B4-BE49-F238E27FC236}">
                <a16:creationId xmlns:a16="http://schemas.microsoft.com/office/drawing/2014/main" id="{96F480A2-FE6D-49F0-8D3F-CDDF721CC8BD}"/>
              </a:ext>
            </a:extLst>
          </p:cNvPr>
          <p:cNvSpPr txBox="1">
            <a:spLocks/>
          </p:cNvSpPr>
          <p:nvPr/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70513E-CC6B-4688-84CD-7786F3725A67}" type="slidenum">
              <a:rPr lang="en-US" smtClean="0"/>
              <a:pPr algn="r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418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7488" y="1495423"/>
            <a:ext cx="75486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Build a linear state space model with inputs and outputs, and compute system frequencies.</a:t>
            </a:r>
          </a:p>
        </p:txBody>
      </p:sp>
      <p:sp>
        <p:nvSpPr>
          <p:cNvPr id="6" name="TextShape 1">
            <a:extLst>
              <a:ext uri="{FF2B5EF4-FFF2-40B4-BE49-F238E27FC236}">
                <a16:creationId xmlns:a16="http://schemas.microsoft.com/office/drawing/2014/main" id="{48289963-D6E1-461F-AEE1-DB9731503311}"/>
              </a:ext>
            </a:extLst>
          </p:cNvPr>
          <p:cNvSpPr txBox="1"/>
          <p:nvPr/>
        </p:nvSpPr>
        <p:spPr>
          <a:xfrm>
            <a:off x="797488" y="-218812"/>
            <a:ext cx="7772040" cy="1323439"/>
          </a:xfrm>
          <a:prstGeom prst="rect">
            <a:avLst/>
          </a:prstGeom>
          <a:noFill/>
          <a:ln w="9360">
            <a:noFill/>
          </a:ln>
        </p:spPr>
        <p:txBody>
          <a:bodyPr lIns="91440" tIns="45720" rIns="91440" bIns="45720" anchor="ctr"/>
          <a:lstStyle/>
          <a:p>
            <a:pPr algn="ctr">
              <a:lnSpc>
                <a:spcPct val="100000"/>
              </a:lnSpc>
            </a:pPr>
            <a:r>
              <a:rPr lang="en-US" sz="2400" b="1" spc="-1" dirty="0">
                <a:solidFill>
                  <a:schemeClr val="tx2"/>
                </a:solidFill>
              </a:rPr>
              <a:t>Flexible Multibody System Linearization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(Notebook: </a:t>
            </a:r>
            <a:r>
              <a:rPr lang="en-US" sz="2000" dirty="0">
                <a:solidFill>
                  <a:srgbClr val="0033CC"/>
                </a:solidFill>
                <a:hlinkClick r:id="rId2"/>
              </a:rPr>
              <a:t>F-FlexDynamics/07-SystemLinearization</a:t>
            </a:r>
            <a:r>
              <a:rPr lang="en-US" sz="2000">
                <a:solidFill>
                  <a:schemeClr val="tx2"/>
                </a:solidFill>
              </a:rPr>
              <a:t>)</a:t>
            </a:r>
            <a:endParaRPr lang="en-US" sz="2000" b="1" spc="-1">
              <a:solidFill>
                <a:schemeClr val="tx2"/>
              </a:solidFill>
            </a:endParaRPr>
          </a:p>
        </p:txBody>
      </p:sp>
      <p:pic>
        <p:nvPicPr>
          <p:cNvPr id="42" name="Picture 39">
            <a:extLst>
              <a:ext uri="{FF2B5EF4-FFF2-40B4-BE49-F238E27FC236}">
                <a16:creationId xmlns:a16="http://schemas.microsoft.com/office/drawing/2014/main" id="{7C42AD69-6C98-43A1-AB52-ECE6CB58F09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266282" y="5847645"/>
            <a:ext cx="1316134" cy="674232"/>
          </a:xfrm>
          <a:prstGeom prst="rect">
            <a:avLst/>
          </a:prstGeom>
          <a:ln>
            <a:noFill/>
          </a:ln>
        </p:spPr>
      </p:pic>
      <p:pic>
        <p:nvPicPr>
          <p:cNvPr id="43" name="Picture 10">
            <a:extLst>
              <a:ext uri="{FF2B5EF4-FFF2-40B4-BE49-F238E27FC236}">
                <a16:creationId xmlns:a16="http://schemas.microsoft.com/office/drawing/2014/main" id="{C39CF3B0-6640-4CBD-88B3-4B92CBCBA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602" y="4925662"/>
            <a:ext cx="6337299" cy="371925"/>
          </a:xfrm>
          <a:prstGeom prst="rect">
            <a:avLst/>
          </a:prstGeom>
        </p:spPr>
      </p:pic>
      <p:sp>
        <p:nvSpPr>
          <p:cNvPr id="44" name="TextBox 11">
            <a:extLst>
              <a:ext uri="{FF2B5EF4-FFF2-40B4-BE49-F238E27FC236}">
                <a16:creationId xmlns:a16="http://schemas.microsoft.com/office/drawing/2014/main" id="{40C98C84-DAF8-4FA0-AFA1-40DA64809C0D}"/>
              </a:ext>
            </a:extLst>
          </p:cNvPr>
          <p:cNvSpPr txBox="1"/>
          <p:nvPr/>
        </p:nvSpPr>
        <p:spPr>
          <a:xfrm>
            <a:off x="5065516" y="6184761"/>
            <a:ext cx="2610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err="1"/>
              <a:t>DVar</a:t>
            </a:r>
            <a:r>
              <a:rPr lang="en-US" sz="2000"/>
              <a:t> spec nodes </a:t>
            </a:r>
          </a:p>
        </p:txBody>
      </p:sp>
      <p:cxnSp>
        <p:nvCxnSpPr>
          <p:cNvPr id="45" name="Straight Arrow Connector 12">
            <a:extLst>
              <a:ext uri="{FF2B5EF4-FFF2-40B4-BE49-F238E27FC236}">
                <a16:creationId xmlns:a16="http://schemas.microsoft.com/office/drawing/2014/main" id="{FF336287-8886-46EF-98F4-C41330B4868C}"/>
              </a:ext>
            </a:extLst>
          </p:cNvPr>
          <p:cNvCxnSpPr>
            <a:cxnSpLocks/>
          </p:cNvCxnSpPr>
          <p:nvPr/>
        </p:nvCxnSpPr>
        <p:spPr>
          <a:xfrm flipV="1">
            <a:off x="6627866" y="5417267"/>
            <a:ext cx="398899" cy="7152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4">
            <a:extLst>
              <a:ext uri="{FF2B5EF4-FFF2-40B4-BE49-F238E27FC236}">
                <a16:creationId xmlns:a16="http://schemas.microsoft.com/office/drawing/2014/main" id="{517A9603-FD4F-4504-BDFE-D09133207BF4}"/>
              </a:ext>
            </a:extLst>
          </p:cNvPr>
          <p:cNvCxnSpPr>
            <a:cxnSpLocks/>
          </p:cNvCxnSpPr>
          <p:nvPr/>
        </p:nvCxnSpPr>
        <p:spPr>
          <a:xfrm flipH="1" flipV="1">
            <a:off x="5283085" y="5417267"/>
            <a:ext cx="252410" cy="7107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5">
            <a:extLst>
              <a:ext uri="{FF2B5EF4-FFF2-40B4-BE49-F238E27FC236}">
                <a16:creationId xmlns:a16="http://schemas.microsoft.com/office/drawing/2014/main" id="{2576404B-17AD-44ED-8294-72F21529AE41}"/>
              </a:ext>
            </a:extLst>
          </p:cNvPr>
          <p:cNvCxnSpPr/>
          <p:nvPr/>
        </p:nvCxnSpPr>
        <p:spPr>
          <a:xfrm>
            <a:off x="1838406" y="5417267"/>
            <a:ext cx="0" cy="3106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C4CEB00-00FC-49BC-B20F-E2AAAEDD30F9}"/>
              </a:ext>
            </a:extLst>
          </p:cNvPr>
          <p:cNvGrpSpPr/>
          <p:nvPr/>
        </p:nvGrpSpPr>
        <p:grpSpPr>
          <a:xfrm>
            <a:off x="3252564" y="2367917"/>
            <a:ext cx="2445791" cy="2310297"/>
            <a:chOff x="5425068" y="2008180"/>
            <a:chExt cx="2302209" cy="2310297"/>
          </a:xfrm>
        </p:grpSpPr>
        <p:grpSp>
          <p:nvGrpSpPr>
            <p:cNvPr id="49" name="Group 3">
              <a:extLst>
                <a:ext uri="{FF2B5EF4-FFF2-40B4-BE49-F238E27FC236}">
                  <a16:creationId xmlns:a16="http://schemas.microsoft.com/office/drawing/2014/main" id="{D6CF1463-59AB-4A98-B1EE-845FEF2D8AA3}"/>
                </a:ext>
              </a:extLst>
            </p:cNvPr>
            <p:cNvGrpSpPr/>
            <p:nvPr/>
          </p:nvGrpSpPr>
          <p:grpSpPr>
            <a:xfrm>
              <a:off x="5425068" y="2008180"/>
              <a:ext cx="2302209" cy="2310297"/>
              <a:chOff x="5410080" y="1369440"/>
              <a:chExt cx="3496320" cy="2835360"/>
            </a:xfrm>
          </p:grpSpPr>
          <p:sp>
            <p:nvSpPr>
              <p:cNvPr id="51" name="CustomShape 4">
                <a:extLst>
                  <a:ext uri="{FF2B5EF4-FFF2-40B4-BE49-F238E27FC236}">
                    <a16:creationId xmlns:a16="http://schemas.microsoft.com/office/drawing/2014/main" id="{C62A92C9-A106-44A3-A0A6-990DF894F1D5}"/>
                  </a:ext>
                </a:extLst>
              </p:cNvPr>
              <p:cNvSpPr/>
              <p:nvPr/>
            </p:nvSpPr>
            <p:spPr>
              <a:xfrm>
                <a:off x="6547320" y="1369440"/>
                <a:ext cx="1197000" cy="771840"/>
              </a:xfrm>
              <a:prstGeom prst="roundRect">
                <a:avLst>
                  <a:gd name="adj" fmla="val 16667"/>
                </a:avLst>
              </a:prstGeom>
              <a:solidFill>
                <a:srgbClr val="CCFF99"/>
              </a:solidFill>
              <a:ln w="9360">
                <a:solidFill>
                  <a:schemeClr val="tx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CustomShape 5">
                <a:extLst>
                  <a:ext uri="{FF2B5EF4-FFF2-40B4-BE49-F238E27FC236}">
                    <a16:creationId xmlns:a16="http://schemas.microsoft.com/office/drawing/2014/main" id="{72AD67CB-2FB5-4B9E-96ED-D44838B8E8F8}"/>
                  </a:ext>
                </a:extLst>
              </p:cNvPr>
              <p:cNvSpPr/>
              <p:nvPr/>
            </p:nvSpPr>
            <p:spPr>
              <a:xfrm>
                <a:off x="6398640" y="1467000"/>
                <a:ext cx="1399680" cy="5774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200" b="1" i="1" strike="noStrike" spc="-1">
                    <a:solidFill>
                      <a:srgbClr val="000000"/>
                    </a:solidFill>
                    <a:latin typeface="Arial"/>
                  </a:rPr>
                  <a:t>Control</a:t>
                </a:r>
                <a:endParaRPr lang="en-US" sz="12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en-US" sz="1200" b="1" i="1" strike="noStrike" spc="-1">
                    <a:solidFill>
                      <a:srgbClr val="000000"/>
                    </a:solidFill>
                    <a:latin typeface="Arial"/>
                  </a:rPr>
                  <a:t> Software</a:t>
                </a:r>
                <a:endParaRPr lang="en-US" sz="1200" b="0" strike="noStrike" spc="-1">
                  <a:latin typeface="Arial"/>
                </a:endParaRPr>
              </a:p>
            </p:txBody>
          </p:sp>
          <p:sp>
            <p:nvSpPr>
              <p:cNvPr id="53" name="CustomShape 6">
                <a:extLst>
                  <a:ext uri="{FF2B5EF4-FFF2-40B4-BE49-F238E27FC236}">
                    <a16:creationId xmlns:a16="http://schemas.microsoft.com/office/drawing/2014/main" id="{D341EFC4-E561-4A3E-A418-360778599A88}"/>
                  </a:ext>
                </a:extLst>
              </p:cNvPr>
              <p:cNvSpPr/>
              <p:nvPr/>
            </p:nvSpPr>
            <p:spPr>
              <a:xfrm>
                <a:off x="5699520" y="2486160"/>
                <a:ext cx="2914920" cy="1718640"/>
              </a:xfrm>
              <a:prstGeom prst="rect">
                <a:avLst/>
              </a:prstGeom>
              <a:solidFill>
                <a:srgbClr val="FFFF66"/>
              </a:solidFill>
              <a:ln w="9360">
                <a:solidFill>
                  <a:schemeClr val="tx1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4" name="Group 7">
                <a:extLst>
                  <a:ext uri="{FF2B5EF4-FFF2-40B4-BE49-F238E27FC236}">
                    <a16:creationId xmlns:a16="http://schemas.microsoft.com/office/drawing/2014/main" id="{01EB185B-D699-4DA5-A046-93CD336233FA}"/>
                  </a:ext>
                </a:extLst>
              </p:cNvPr>
              <p:cNvGrpSpPr/>
              <p:nvPr/>
            </p:nvGrpSpPr>
            <p:grpSpPr>
              <a:xfrm>
                <a:off x="6805080" y="3058920"/>
                <a:ext cx="812160" cy="429480"/>
                <a:chOff x="6805080" y="3058920"/>
                <a:chExt cx="812160" cy="429480"/>
              </a:xfrm>
            </p:grpSpPr>
            <p:sp>
              <p:nvSpPr>
                <p:cNvPr id="77" name="CustomShape 8">
                  <a:extLst>
                    <a:ext uri="{FF2B5EF4-FFF2-40B4-BE49-F238E27FC236}">
                      <a16:creationId xmlns:a16="http://schemas.microsoft.com/office/drawing/2014/main" id="{72BA09D8-7D3A-4EF0-A43C-186BA4A1B791}"/>
                    </a:ext>
                  </a:extLst>
                </p:cNvPr>
                <p:cNvSpPr/>
                <p:nvPr/>
              </p:nvSpPr>
              <p:spPr>
                <a:xfrm>
                  <a:off x="6805080" y="3058920"/>
                  <a:ext cx="812160" cy="429480"/>
                </a:xfrm>
                <a:prstGeom prst="rect">
                  <a:avLst/>
                </a:prstGeom>
                <a:noFill/>
                <a:ln w="19080">
                  <a:solidFill>
                    <a:schemeClr val="tx1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78" name="Picture 33">
                  <a:extLst>
                    <a:ext uri="{FF2B5EF4-FFF2-40B4-BE49-F238E27FC236}">
                      <a16:creationId xmlns:a16="http://schemas.microsoft.com/office/drawing/2014/main" id="{EB76D872-7782-41E4-A34F-A1528B34635C}"/>
                    </a:ext>
                  </a:extLst>
                </p:cNvPr>
                <p:cNvPicPr/>
                <p:nvPr/>
              </p:nvPicPr>
              <p:blipFill>
                <a:blip r:embed="rId5"/>
                <a:srcRect l="19504" t="29663" r="11966" b="39284"/>
                <a:stretch/>
              </p:blipFill>
              <p:spPr>
                <a:xfrm>
                  <a:off x="6808680" y="3066120"/>
                  <a:ext cx="805320" cy="41544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79" name="CustomShape 9">
                  <a:extLst>
                    <a:ext uri="{FF2B5EF4-FFF2-40B4-BE49-F238E27FC236}">
                      <a16:creationId xmlns:a16="http://schemas.microsoft.com/office/drawing/2014/main" id="{BDC11C85-0706-4332-8FBE-69085A99BBA2}"/>
                    </a:ext>
                  </a:extLst>
                </p:cNvPr>
                <p:cNvSpPr/>
                <p:nvPr/>
              </p:nvSpPr>
              <p:spPr>
                <a:xfrm>
                  <a:off x="7013520" y="3066120"/>
                  <a:ext cx="426960" cy="1299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CustomShape 10">
                  <a:extLst>
                    <a:ext uri="{FF2B5EF4-FFF2-40B4-BE49-F238E27FC236}">
                      <a16:creationId xmlns:a16="http://schemas.microsoft.com/office/drawing/2014/main" id="{C92D53A2-A64B-4ACB-98FD-EE1286594F36}"/>
                    </a:ext>
                  </a:extLst>
                </p:cNvPr>
                <p:cNvSpPr/>
                <p:nvPr/>
              </p:nvSpPr>
              <p:spPr>
                <a:xfrm>
                  <a:off x="7098480" y="3354840"/>
                  <a:ext cx="112680" cy="1227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CustomShape 11">
                  <a:extLst>
                    <a:ext uri="{FF2B5EF4-FFF2-40B4-BE49-F238E27FC236}">
                      <a16:creationId xmlns:a16="http://schemas.microsoft.com/office/drawing/2014/main" id="{C10307BB-B066-47F8-BB1F-8758D0A01C58}"/>
                    </a:ext>
                  </a:extLst>
                </p:cNvPr>
                <p:cNvSpPr/>
                <p:nvPr/>
              </p:nvSpPr>
              <p:spPr>
                <a:xfrm>
                  <a:off x="7299720" y="3365640"/>
                  <a:ext cx="112680" cy="1159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CustomShape 12">
                  <a:extLst>
                    <a:ext uri="{FF2B5EF4-FFF2-40B4-BE49-F238E27FC236}">
                      <a16:creationId xmlns:a16="http://schemas.microsoft.com/office/drawing/2014/main" id="{0D8B01FF-AE07-4754-809D-12770BA472D8}"/>
                    </a:ext>
                  </a:extLst>
                </p:cNvPr>
                <p:cNvSpPr/>
                <p:nvPr/>
              </p:nvSpPr>
              <p:spPr>
                <a:xfrm>
                  <a:off x="7282080" y="3333960"/>
                  <a:ext cx="28080" cy="1263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5" name="Line 13">
                <a:extLst>
                  <a:ext uri="{FF2B5EF4-FFF2-40B4-BE49-F238E27FC236}">
                    <a16:creationId xmlns:a16="http://schemas.microsoft.com/office/drawing/2014/main" id="{648E1E5B-BF1E-46DD-93E6-374AB8B978ED}"/>
                  </a:ext>
                </a:extLst>
              </p:cNvPr>
              <p:cNvSpPr/>
              <p:nvPr/>
            </p:nvSpPr>
            <p:spPr>
              <a:xfrm>
                <a:off x="8201880" y="2798280"/>
                <a:ext cx="360" cy="859320"/>
              </a:xfrm>
              <a:prstGeom prst="line">
                <a:avLst/>
              </a:prstGeom>
              <a:ln w="19080" cap="rnd">
                <a:solidFill>
                  <a:schemeClr val="tx1"/>
                </a:solidFill>
                <a:custDash>
                  <a:ds d="100000" sp="100000"/>
                </a:custDash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6" name="Group 14">
                <a:extLst>
                  <a:ext uri="{FF2B5EF4-FFF2-40B4-BE49-F238E27FC236}">
                    <a16:creationId xmlns:a16="http://schemas.microsoft.com/office/drawing/2014/main" id="{1D4B69F5-4A41-4737-A808-C7BD1DFB4EDE}"/>
                  </a:ext>
                </a:extLst>
              </p:cNvPr>
              <p:cNvGrpSpPr/>
              <p:nvPr/>
            </p:nvGrpSpPr>
            <p:grpSpPr>
              <a:xfrm>
                <a:off x="8072280" y="2676960"/>
                <a:ext cx="240480" cy="1145880"/>
                <a:chOff x="8072280" y="2676960"/>
                <a:chExt cx="240480" cy="1145880"/>
              </a:xfrm>
            </p:grpSpPr>
            <p:sp>
              <p:nvSpPr>
                <p:cNvPr id="74" name="CustomShape 15">
                  <a:extLst>
                    <a:ext uri="{FF2B5EF4-FFF2-40B4-BE49-F238E27FC236}">
                      <a16:creationId xmlns:a16="http://schemas.microsoft.com/office/drawing/2014/main" id="{C56544AE-2661-4859-89F3-F39C16F6C0DC}"/>
                    </a:ext>
                  </a:extLst>
                </p:cNvPr>
                <p:cNvSpPr/>
                <p:nvPr/>
              </p:nvSpPr>
              <p:spPr>
                <a:xfrm>
                  <a:off x="8072280" y="3154680"/>
                  <a:ext cx="240480" cy="228600"/>
                </a:xfrm>
                <a:prstGeom prst="ellipse">
                  <a:avLst/>
                </a:prstGeom>
                <a:solidFill>
                  <a:srgbClr val="FF3300"/>
                </a:solidFill>
                <a:ln w="9360">
                  <a:solidFill>
                    <a:schemeClr val="tx1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CustomShape 16">
                  <a:extLst>
                    <a:ext uri="{FF2B5EF4-FFF2-40B4-BE49-F238E27FC236}">
                      <a16:creationId xmlns:a16="http://schemas.microsoft.com/office/drawing/2014/main" id="{B30C5B70-814A-47E3-80A9-EAFA4E5D6295}"/>
                    </a:ext>
                  </a:extLst>
                </p:cNvPr>
                <p:cNvSpPr/>
                <p:nvPr/>
              </p:nvSpPr>
              <p:spPr>
                <a:xfrm>
                  <a:off x="8072280" y="3594240"/>
                  <a:ext cx="240480" cy="228600"/>
                </a:xfrm>
                <a:prstGeom prst="ellipse">
                  <a:avLst/>
                </a:prstGeom>
                <a:solidFill>
                  <a:srgbClr val="FF3300"/>
                </a:solidFill>
                <a:ln w="9360">
                  <a:solidFill>
                    <a:schemeClr val="tx1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CustomShape 17">
                  <a:extLst>
                    <a:ext uri="{FF2B5EF4-FFF2-40B4-BE49-F238E27FC236}">
                      <a16:creationId xmlns:a16="http://schemas.microsoft.com/office/drawing/2014/main" id="{62F0C8B3-F161-4382-B99C-44BE429839BE}"/>
                    </a:ext>
                  </a:extLst>
                </p:cNvPr>
                <p:cNvSpPr/>
                <p:nvPr/>
              </p:nvSpPr>
              <p:spPr>
                <a:xfrm>
                  <a:off x="8072280" y="2676960"/>
                  <a:ext cx="240480" cy="228600"/>
                </a:xfrm>
                <a:prstGeom prst="ellipse">
                  <a:avLst/>
                </a:prstGeom>
                <a:solidFill>
                  <a:srgbClr val="FF3300"/>
                </a:solidFill>
                <a:ln w="9360">
                  <a:solidFill>
                    <a:schemeClr val="tx1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7" name="CustomShape 18">
                <a:extLst>
                  <a:ext uri="{FF2B5EF4-FFF2-40B4-BE49-F238E27FC236}">
                    <a16:creationId xmlns:a16="http://schemas.microsoft.com/office/drawing/2014/main" id="{7EE35482-1A05-49D8-B46F-3D26C96FD9C2}"/>
                  </a:ext>
                </a:extLst>
              </p:cNvPr>
              <p:cNvSpPr/>
              <p:nvPr/>
            </p:nvSpPr>
            <p:spPr>
              <a:xfrm>
                <a:off x="5833080" y="3875040"/>
                <a:ext cx="892800" cy="2732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200" b="1" i="1" strike="noStrike" spc="-1">
                    <a:solidFill>
                      <a:srgbClr val="000000"/>
                    </a:solidFill>
                    <a:latin typeface="Arial"/>
                  </a:rPr>
                  <a:t>Actuators</a:t>
                </a:r>
                <a:endParaRPr lang="en-US" sz="1200" b="0" strike="noStrike" spc="-1">
                  <a:latin typeface="Arial"/>
                </a:endParaRPr>
              </a:p>
            </p:txBody>
          </p:sp>
          <p:sp>
            <p:nvSpPr>
              <p:cNvPr id="58" name="CustomShape 19">
                <a:extLst>
                  <a:ext uri="{FF2B5EF4-FFF2-40B4-BE49-F238E27FC236}">
                    <a16:creationId xmlns:a16="http://schemas.microsoft.com/office/drawing/2014/main" id="{3FDF3C6A-D01F-4936-BD4A-B434A406C8F4}"/>
                  </a:ext>
                </a:extLst>
              </p:cNvPr>
              <p:cNvSpPr/>
              <p:nvPr/>
            </p:nvSpPr>
            <p:spPr>
              <a:xfrm>
                <a:off x="7692120" y="3875040"/>
                <a:ext cx="784440" cy="2732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/>
              <a:lstStyle/>
              <a:p>
                <a:pPr algn="ctr">
                  <a:lnSpc>
                    <a:spcPct val="100000"/>
                  </a:lnSpc>
                </a:pPr>
                <a:r>
                  <a:rPr lang="en-US" sz="1200" b="1" i="1" strike="noStrike" spc="-1">
                    <a:solidFill>
                      <a:srgbClr val="000000"/>
                    </a:solidFill>
                    <a:latin typeface="Arial"/>
                  </a:rPr>
                  <a:t>Sensors</a:t>
                </a:r>
                <a:endParaRPr lang="en-US" sz="1200" b="0" strike="noStrike" spc="-1">
                  <a:latin typeface="Arial"/>
                </a:endParaRPr>
              </a:p>
            </p:txBody>
          </p:sp>
          <p:sp>
            <p:nvSpPr>
              <p:cNvPr id="59" name="Line 20">
                <a:extLst>
                  <a:ext uri="{FF2B5EF4-FFF2-40B4-BE49-F238E27FC236}">
                    <a16:creationId xmlns:a16="http://schemas.microsoft.com/office/drawing/2014/main" id="{98C8ED23-C022-4ABA-A4A9-32875B2C0C11}"/>
                  </a:ext>
                </a:extLst>
              </p:cNvPr>
              <p:cNvSpPr/>
              <p:nvPr/>
            </p:nvSpPr>
            <p:spPr>
              <a:xfrm>
                <a:off x="6231240" y="2840040"/>
                <a:ext cx="360" cy="859320"/>
              </a:xfrm>
              <a:prstGeom prst="line">
                <a:avLst/>
              </a:prstGeom>
              <a:ln w="19080" cap="rnd">
                <a:solidFill>
                  <a:schemeClr val="tx1"/>
                </a:solidFill>
                <a:custDash>
                  <a:ds d="100000" sp="100000"/>
                </a:custDash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0" name="Group 21">
                <a:extLst>
                  <a:ext uri="{FF2B5EF4-FFF2-40B4-BE49-F238E27FC236}">
                    <a16:creationId xmlns:a16="http://schemas.microsoft.com/office/drawing/2014/main" id="{DA7F4C54-1317-4509-AE01-ACB5C9C2751B}"/>
                  </a:ext>
                </a:extLst>
              </p:cNvPr>
              <p:cNvGrpSpPr/>
              <p:nvPr/>
            </p:nvGrpSpPr>
            <p:grpSpPr>
              <a:xfrm>
                <a:off x="6101640" y="2676960"/>
                <a:ext cx="240480" cy="1145880"/>
                <a:chOff x="6101640" y="2676960"/>
                <a:chExt cx="240480" cy="1145880"/>
              </a:xfrm>
            </p:grpSpPr>
            <p:sp>
              <p:nvSpPr>
                <p:cNvPr id="71" name="CustomShape 22">
                  <a:extLst>
                    <a:ext uri="{FF2B5EF4-FFF2-40B4-BE49-F238E27FC236}">
                      <a16:creationId xmlns:a16="http://schemas.microsoft.com/office/drawing/2014/main" id="{CA545D39-05E3-4CE3-AD96-ACC9094C31BE}"/>
                    </a:ext>
                  </a:extLst>
                </p:cNvPr>
                <p:cNvSpPr/>
                <p:nvPr/>
              </p:nvSpPr>
              <p:spPr>
                <a:xfrm>
                  <a:off x="6101640" y="3154680"/>
                  <a:ext cx="240480" cy="228600"/>
                </a:xfrm>
                <a:prstGeom prst="ellipse">
                  <a:avLst/>
                </a:prstGeom>
                <a:solidFill>
                  <a:srgbClr val="FF3300"/>
                </a:solidFill>
                <a:ln w="9360">
                  <a:solidFill>
                    <a:schemeClr val="tx1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CustomShape 23">
                  <a:extLst>
                    <a:ext uri="{FF2B5EF4-FFF2-40B4-BE49-F238E27FC236}">
                      <a16:creationId xmlns:a16="http://schemas.microsoft.com/office/drawing/2014/main" id="{7F226647-E2C8-4C92-9030-97DDEAE70BF8}"/>
                    </a:ext>
                  </a:extLst>
                </p:cNvPr>
                <p:cNvSpPr/>
                <p:nvPr/>
              </p:nvSpPr>
              <p:spPr>
                <a:xfrm>
                  <a:off x="6101640" y="3594240"/>
                  <a:ext cx="240480" cy="228600"/>
                </a:xfrm>
                <a:prstGeom prst="ellipse">
                  <a:avLst/>
                </a:prstGeom>
                <a:solidFill>
                  <a:srgbClr val="FF3300"/>
                </a:solidFill>
                <a:ln w="9360">
                  <a:solidFill>
                    <a:schemeClr val="tx1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CustomShape 24">
                  <a:extLst>
                    <a:ext uri="{FF2B5EF4-FFF2-40B4-BE49-F238E27FC236}">
                      <a16:creationId xmlns:a16="http://schemas.microsoft.com/office/drawing/2014/main" id="{7E16F5AB-51A3-462F-BE87-91E2C0AC263B}"/>
                    </a:ext>
                  </a:extLst>
                </p:cNvPr>
                <p:cNvSpPr/>
                <p:nvPr/>
              </p:nvSpPr>
              <p:spPr>
                <a:xfrm>
                  <a:off x="6101640" y="2676960"/>
                  <a:ext cx="240480" cy="228600"/>
                </a:xfrm>
                <a:prstGeom prst="ellipse">
                  <a:avLst/>
                </a:prstGeom>
                <a:solidFill>
                  <a:srgbClr val="FF3300"/>
                </a:solidFill>
                <a:ln w="9360">
                  <a:solidFill>
                    <a:schemeClr val="tx1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1" name="Group 25">
                <a:extLst>
                  <a:ext uri="{FF2B5EF4-FFF2-40B4-BE49-F238E27FC236}">
                    <a16:creationId xmlns:a16="http://schemas.microsoft.com/office/drawing/2014/main" id="{6FB5EBDB-BA78-44D1-A3A0-D442CF950F5E}"/>
                  </a:ext>
                </a:extLst>
              </p:cNvPr>
              <p:cNvGrpSpPr/>
              <p:nvPr/>
            </p:nvGrpSpPr>
            <p:grpSpPr>
              <a:xfrm>
                <a:off x="6342120" y="2834280"/>
                <a:ext cx="462960" cy="874800"/>
                <a:chOff x="6342120" y="2834280"/>
                <a:chExt cx="462960" cy="874800"/>
              </a:xfrm>
            </p:grpSpPr>
            <p:sp>
              <p:nvSpPr>
                <p:cNvPr id="68" name="Line 26">
                  <a:extLst>
                    <a:ext uri="{FF2B5EF4-FFF2-40B4-BE49-F238E27FC236}">
                      <a16:creationId xmlns:a16="http://schemas.microsoft.com/office/drawing/2014/main" id="{0CAEC70E-CF83-474A-96B9-4DDA88A9FD5B}"/>
                    </a:ext>
                  </a:extLst>
                </p:cNvPr>
                <p:cNvSpPr/>
                <p:nvPr/>
              </p:nvSpPr>
              <p:spPr>
                <a:xfrm>
                  <a:off x="6342120" y="2834280"/>
                  <a:ext cx="462960" cy="301320"/>
                </a:xfrm>
                <a:prstGeom prst="line">
                  <a:avLst/>
                </a:prstGeom>
                <a:ln w="936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Line 27">
                  <a:extLst>
                    <a:ext uri="{FF2B5EF4-FFF2-40B4-BE49-F238E27FC236}">
                      <a16:creationId xmlns:a16="http://schemas.microsoft.com/office/drawing/2014/main" id="{C557DE8D-FFD8-4E16-ADE3-9392033C48DE}"/>
                    </a:ext>
                  </a:extLst>
                </p:cNvPr>
                <p:cNvSpPr/>
                <p:nvPr/>
              </p:nvSpPr>
              <p:spPr>
                <a:xfrm>
                  <a:off x="6342120" y="3265200"/>
                  <a:ext cx="462960" cy="360"/>
                </a:xfrm>
                <a:prstGeom prst="line">
                  <a:avLst/>
                </a:prstGeom>
                <a:ln w="936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28">
                  <a:extLst>
                    <a:ext uri="{FF2B5EF4-FFF2-40B4-BE49-F238E27FC236}">
                      <a16:creationId xmlns:a16="http://schemas.microsoft.com/office/drawing/2014/main" id="{37D3B631-584D-4B39-8CAE-26CF41E3777C}"/>
                    </a:ext>
                  </a:extLst>
                </p:cNvPr>
                <p:cNvSpPr/>
                <p:nvPr/>
              </p:nvSpPr>
              <p:spPr>
                <a:xfrm flipV="1">
                  <a:off x="6342120" y="3363840"/>
                  <a:ext cx="462960" cy="345240"/>
                </a:xfrm>
                <a:prstGeom prst="line">
                  <a:avLst/>
                </a:prstGeom>
                <a:ln w="936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2" name="Group 29">
                <a:extLst>
                  <a:ext uri="{FF2B5EF4-FFF2-40B4-BE49-F238E27FC236}">
                    <a16:creationId xmlns:a16="http://schemas.microsoft.com/office/drawing/2014/main" id="{49DC58DE-071A-49DB-A870-57EAB6B2A9CE}"/>
                  </a:ext>
                </a:extLst>
              </p:cNvPr>
              <p:cNvGrpSpPr/>
              <p:nvPr/>
            </p:nvGrpSpPr>
            <p:grpSpPr>
              <a:xfrm>
                <a:off x="7610400" y="2826360"/>
                <a:ext cx="462960" cy="846000"/>
                <a:chOff x="7610400" y="2826360"/>
                <a:chExt cx="462960" cy="846000"/>
              </a:xfrm>
            </p:grpSpPr>
            <p:sp>
              <p:nvSpPr>
                <p:cNvPr id="65" name="Line 30">
                  <a:extLst>
                    <a:ext uri="{FF2B5EF4-FFF2-40B4-BE49-F238E27FC236}">
                      <a16:creationId xmlns:a16="http://schemas.microsoft.com/office/drawing/2014/main" id="{C38BEAF0-29ED-4E7F-AD37-AEA289BCB848}"/>
                    </a:ext>
                  </a:extLst>
                </p:cNvPr>
                <p:cNvSpPr/>
                <p:nvPr/>
              </p:nvSpPr>
              <p:spPr>
                <a:xfrm flipH="1">
                  <a:off x="7610400" y="2826360"/>
                  <a:ext cx="462960" cy="291600"/>
                </a:xfrm>
                <a:prstGeom prst="line">
                  <a:avLst/>
                </a:prstGeom>
                <a:ln w="936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Line 31">
                  <a:extLst>
                    <a:ext uri="{FF2B5EF4-FFF2-40B4-BE49-F238E27FC236}">
                      <a16:creationId xmlns:a16="http://schemas.microsoft.com/office/drawing/2014/main" id="{1A69EB29-5D2A-4716-9BB1-7A4D60C91A37}"/>
                    </a:ext>
                  </a:extLst>
                </p:cNvPr>
                <p:cNvSpPr/>
                <p:nvPr/>
              </p:nvSpPr>
              <p:spPr>
                <a:xfrm flipH="1">
                  <a:off x="7610400" y="3243240"/>
                  <a:ext cx="462960" cy="360"/>
                </a:xfrm>
                <a:prstGeom prst="line">
                  <a:avLst/>
                </a:prstGeom>
                <a:ln w="936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Line 32">
                  <a:extLst>
                    <a:ext uri="{FF2B5EF4-FFF2-40B4-BE49-F238E27FC236}">
                      <a16:creationId xmlns:a16="http://schemas.microsoft.com/office/drawing/2014/main" id="{B99C0D6D-BCEB-427B-A886-FDAB25A0D2FB}"/>
                    </a:ext>
                  </a:extLst>
                </p:cNvPr>
                <p:cNvSpPr/>
                <p:nvPr/>
              </p:nvSpPr>
              <p:spPr>
                <a:xfrm flipH="1" flipV="1">
                  <a:off x="7610400" y="3338640"/>
                  <a:ext cx="462960" cy="333720"/>
                </a:xfrm>
                <a:prstGeom prst="line">
                  <a:avLst/>
                </a:prstGeom>
                <a:ln w="936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3" name="CustomShape 33">
                <a:extLst>
                  <a:ext uri="{FF2B5EF4-FFF2-40B4-BE49-F238E27FC236}">
                    <a16:creationId xmlns:a16="http://schemas.microsoft.com/office/drawing/2014/main" id="{CEC7A5FC-060E-4B9E-96D6-28C0C988FE23}"/>
                  </a:ext>
                </a:extLst>
              </p:cNvPr>
              <p:cNvSpPr/>
              <p:nvPr/>
            </p:nvSpPr>
            <p:spPr>
              <a:xfrm>
                <a:off x="7731000" y="1722600"/>
                <a:ext cx="1175400" cy="1667880"/>
              </a:xfrm>
              <a:custGeom>
                <a:avLst/>
                <a:gdLst/>
                <a:ahLst/>
                <a:cxnLst/>
                <a:rect l="l" t="t" r="r" b="b"/>
                <a:pathLst>
                  <a:path w="1955224" h="2304001">
                    <a:moveTo>
                      <a:pt x="0" y="3213"/>
                    </a:moveTo>
                    <a:lnTo>
                      <a:pt x="1955186" y="0"/>
                    </a:lnTo>
                    <a:cubicBezTo>
                      <a:pt x="1955751" y="755339"/>
                      <a:pt x="1949878" y="1548662"/>
                      <a:pt x="1950443" y="2304001"/>
                    </a:cubicBezTo>
                    <a:lnTo>
                      <a:pt x="1443789" y="2294025"/>
                    </a:lnTo>
                  </a:path>
                </a:pathLst>
              </a:custGeom>
              <a:noFill/>
              <a:ln w="41400">
                <a:solidFill>
                  <a:schemeClr val="tx1"/>
                </a:solidFill>
                <a:round/>
                <a:head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CustomShape 34">
                <a:extLst>
                  <a:ext uri="{FF2B5EF4-FFF2-40B4-BE49-F238E27FC236}">
                    <a16:creationId xmlns:a16="http://schemas.microsoft.com/office/drawing/2014/main" id="{2AD3006C-2A9F-4FA4-97E0-B7F3B8AAF70A}"/>
                  </a:ext>
                </a:extLst>
              </p:cNvPr>
              <p:cNvSpPr/>
              <p:nvPr/>
            </p:nvSpPr>
            <p:spPr>
              <a:xfrm flipH="1">
                <a:off x="5410080" y="1724760"/>
                <a:ext cx="1157040" cy="1645920"/>
              </a:xfrm>
              <a:custGeom>
                <a:avLst/>
                <a:gdLst/>
                <a:ahLst/>
                <a:cxnLst/>
                <a:rect l="l" t="t" r="r" b="b"/>
                <a:pathLst>
                  <a:path w="1924684" h="2273654">
                    <a:moveTo>
                      <a:pt x="0" y="0"/>
                    </a:moveTo>
                    <a:lnTo>
                      <a:pt x="1922989" y="2215"/>
                    </a:lnTo>
                    <a:lnTo>
                      <a:pt x="1924684" y="2273654"/>
                    </a:lnTo>
                    <a:cubicBezTo>
                      <a:pt x="1440238" y="2272138"/>
                      <a:pt x="1934675" y="2270622"/>
                      <a:pt x="1450229" y="2269106"/>
                    </a:cubicBezTo>
                  </a:path>
                </a:pathLst>
              </a:custGeom>
              <a:noFill/>
              <a:ln w="41400">
                <a:solidFill>
                  <a:schemeClr val="tx1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" name="CustomShape 35">
              <a:extLst>
                <a:ext uri="{FF2B5EF4-FFF2-40B4-BE49-F238E27FC236}">
                  <a16:creationId xmlns:a16="http://schemas.microsoft.com/office/drawing/2014/main" id="{2CF18EE6-B9B9-4ABC-A308-E49E7EE9FCBE}"/>
                </a:ext>
              </a:extLst>
            </p:cNvPr>
            <p:cNvSpPr/>
            <p:nvPr/>
          </p:nvSpPr>
          <p:spPr>
            <a:xfrm>
              <a:off x="6171004" y="2903896"/>
              <a:ext cx="900360" cy="4554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200" b="1" strike="noStrike" spc="-1">
                  <a:solidFill>
                    <a:srgbClr val="0000FF"/>
                  </a:solidFill>
                  <a:latin typeface="Arial"/>
                </a:rPr>
                <a:t>  Flexible </a:t>
              </a:r>
              <a:endParaRPr lang="en-US" sz="12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200" b="1" strike="noStrike" spc="-1">
                  <a:solidFill>
                    <a:srgbClr val="0000FF"/>
                  </a:solidFill>
                  <a:latin typeface="Arial"/>
                </a:rPr>
                <a:t>Multibody</a:t>
              </a:r>
              <a:endParaRPr lang="en-US" sz="1200" b="0" strike="noStrike" spc="-1">
                <a:latin typeface="Arial"/>
              </a:endParaRPr>
            </a:p>
          </p:txBody>
        </p:sp>
      </p:grpSp>
      <p:sp>
        <p:nvSpPr>
          <p:cNvPr id="88" name="Slide Number Placeholder 3">
            <a:extLst>
              <a:ext uri="{FF2B5EF4-FFF2-40B4-BE49-F238E27FC236}">
                <a16:creationId xmlns:a16="http://schemas.microsoft.com/office/drawing/2014/main" id="{BD4331DB-FF98-4DC8-B654-BC400FE6F0BC}"/>
              </a:ext>
            </a:extLst>
          </p:cNvPr>
          <p:cNvSpPr txBox="1">
            <a:spLocks/>
          </p:cNvSpPr>
          <p:nvPr/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70513E-CC6B-4688-84CD-7786F3725A67}" type="slidenum">
              <a:rPr lang="en-US" smtClean="0"/>
              <a:pPr algn="r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95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/>
          <p:cNvSpPr txBox="1"/>
          <p:nvPr/>
        </p:nvSpPr>
        <p:spPr>
          <a:xfrm>
            <a:off x="685800" y="-152280"/>
            <a:ext cx="7772040" cy="1142640"/>
          </a:xfrm>
          <a:prstGeom prst="rect">
            <a:avLst/>
          </a:prstGeom>
          <a:noFill/>
          <a:ln w="9360">
            <a:noFill/>
          </a:ln>
        </p:spPr>
        <p:txBody>
          <a:bodyPr lIns="91440" tIns="45720" rIns="91440" bIns="45720" anchor="ctr"/>
          <a:lstStyle/>
          <a:p>
            <a:pPr algn="ctr">
              <a:lnSpc>
                <a:spcPct val="100000"/>
              </a:lnSpc>
            </a:pPr>
            <a:r>
              <a:rPr lang="en-US" sz="2000" b="1" strike="noStrike" spc="-1" dirty="0">
                <a:solidFill>
                  <a:schemeClr val="tx2"/>
                </a:solidFill>
                <a:latin typeface="Arial"/>
              </a:rPr>
              <a:t>Generating Linearized Models for Multiple Configurations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(Notebook: </a:t>
            </a:r>
            <a:r>
              <a:rPr lang="en-US" sz="2000" dirty="0">
                <a:solidFill>
                  <a:srgbClr val="0033CC"/>
                </a:solidFill>
                <a:hlinkClick r:id="rId2"/>
              </a:rPr>
              <a:t>F-FlexDynamics/08-LinearizeMultipleConfig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  <a:endParaRPr lang="en-US" sz="2000" b="1" spc="-1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7488" y="1458601"/>
            <a:ext cx="75486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Generate multiple linear models for flexible body systems with varying configurations.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0CAAD-18E8-49DD-B082-BF882778A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270" y="3022275"/>
            <a:ext cx="2528077" cy="2580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57D815-F9A8-4874-B09B-AA0DD1F6E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53" y="3038347"/>
            <a:ext cx="2481129" cy="25648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1EDB55-526D-4F78-B7CA-3F0E7143C572}"/>
                  </a:ext>
                </a:extLst>
              </p:cNvPr>
              <p:cNvSpPr txBox="1"/>
              <p:nvPr/>
            </p:nvSpPr>
            <p:spPr>
              <a:xfrm>
                <a:off x="2371916" y="2634729"/>
                <a:ext cx="702372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1EDB55-526D-4F78-B7CA-3F0E7143C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916" y="2634729"/>
                <a:ext cx="702372" cy="283219"/>
              </a:xfrm>
              <a:prstGeom prst="rect">
                <a:avLst/>
              </a:prstGeom>
              <a:blipFill>
                <a:blip r:embed="rId5"/>
                <a:stretch>
                  <a:fillRect l="-6087" r="-3478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4835F3-3662-4D44-B758-72CD7F385D90}"/>
                  </a:ext>
                </a:extLst>
              </p:cNvPr>
              <p:cNvSpPr txBox="1"/>
              <p:nvPr/>
            </p:nvSpPr>
            <p:spPr>
              <a:xfrm>
                <a:off x="6026755" y="2634728"/>
                <a:ext cx="1003736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−45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4835F3-3662-4D44-B758-72CD7F385D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755" y="2634728"/>
                <a:ext cx="1003736" cy="283219"/>
              </a:xfrm>
              <a:prstGeom prst="rect">
                <a:avLst/>
              </a:prstGeom>
              <a:blipFill>
                <a:blip r:embed="rId6"/>
                <a:stretch>
                  <a:fillRect l="-4878" r="-2439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E37A3A9-A1FA-443D-83AD-6104E4CF471F}"/>
              </a:ext>
            </a:extLst>
          </p:cNvPr>
          <p:cNvSpPr txBox="1">
            <a:spLocks/>
          </p:cNvSpPr>
          <p:nvPr/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70513E-CC6B-4688-84CD-7786F3725A67}" type="slidenum">
              <a:rPr lang="en-US" smtClean="0"/>
              <a:pPr algn="r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56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Shape 1"/>
          <p:cNvSpPr txBox="1"/>
          <p:nvPr/>
        </p:nvSpPr>
        <p:spPr>
          <a:xfrm>
            <a:off x="542282" y="-71803"/>
            <a:ext cx="77720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800" b="1" spc="-1">
                <a:solidFill>
                  <a:schemeClr val="tx2"/>
                </a:solidFill>
                <a:latin typeface="Arial"/>
              </a:rPr>
              <a:t>Flexible Body Dynamics Significance</a:t>
            </a:r>
            <a:endParaRPr lang="en-US" sz="2800" b="0" strike="noStrike" spc="-1">
              <a:solidFill>
                <a:schemeClr val="tx2"/>
              </a:solidFill>
              <a:latin typeface="Times New Roman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A23AB9C0-26A5-4428-8278-0EC99C027026}"/>
              </a:ext>
            </a:extLst>
          </p:cNvPr>
          <p:cNvSpPr/>
          <p:nvPr/>
        </p:nvSpPr>
        <p:spPr>
          <a:xfrm>
            <a:off x="579624" y="1199523"/>
            <a:ext cx="7984751" cy="140771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pc="-1">
                <a:solidFill>
                  <a:srgbClr val="000000"/>
                </a:solidFill>
                <a:latin typeface="Arial"/>
              </a:rPr>
              <a:t>Flexible body effects can negatively impact control system stability and performance</a:t>
            </a:r>
          </a:p>
          <a:p>
            <a:pPr marL="743310" lvl="1" indent="-285750">
              <a:buClr>
                <a:srgbClr val="000000"/>
              </a:buClr>
              <a:buFont typeface="Symbol" panose="05050102010706020507" pitchFamily="18" charset="2"/>
              <a:buChar char="-"/>
            </a:pPr>
            <a:r>
              <a:rPr lang="en-US"/>
              <a:t>Underlying dynamics can be time-varying, multibody, and contain nonlinearities, rigid-flex coupling, and large mode sets</a:t>
            </a:r>
          </a:p>
          <a:p>
            <a:pPr marL="743310" lvl="1" indent="-285750">
              <a:buClr>
                <a:srgbClr val="000000"/>
              </a:buClr>
              <a:buFont typeface="Symbol" panose="05050102010706020507" pitchFamily="18" charset="2"/>
              <a:buChar char="-"/>
            </a:pPr>
            <a:r>
              <a:rPr lang="en-US"/>
              <a:t>This analysis is typically carried out for multiple channels, time segments and modal data sets, therefore requiring </a:t>
            </a:r>
            <a:r>
              <a:rPr lang="en-US" b="1"/>
              <a:t>many models</a:t>
            </a:r>
            <a:endParaRPr lang="en-US"/>
          </a:p>
          <a:p>
            <a:pPr marL="285840" indent="-285480">
              <a:buClr>
                <a:srgbClr val="000000"/>
              </a:buClr>
              <a:buFont typeface="Arial"/>
              <a:buChar char="•"/>
            </a:pPr>
            <a:endParaRPr lang="en-US"/>
          </a:p>
          <a:p>
            <a:pPr marL="743040" lvl="1" indent="-285480">
              <a:buClr>
                <a:srgbClr val="000000"/>
              </a:buClr>
              <a:buFont typeface="Arial"/>
              <a:buChar char="•"/>
            </a:pPr>
            <a:endParaRPr lang="en-US" strike="noStrike" spc="-1"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CE5174-B408-49CB-A46C-F028DA10C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64" y="5094197"/>
            <a:ext cx="3256199" cy="1339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ABB9A-BABA-47DD-95D1-1B46FB806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750" y="4732912"/>
            <a:ext cx="2620725" cy="1985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D3C7FF-0CA8-4DAB-9228-37EF74E7E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206" y="3329130"/>
            <a:ext cx="2467144" cy="18657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44E05E-7ADD-46F1-9732-5353C3BD4916}"/>
              </a:ext>
            </a:extLst>
          </p:cNvPr>
          <p:cNvSpPr txBox="1"/>
          <p:nvPr/>
        </p:nvSpPr>
        <p:spPr>
          <a:xfrm>
            <a:off x="7260692" y="3725151"/>
            <a:ext cx="1510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flex body effects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399BAA-B6B1-4978-A605-1C41D413D753}"/>
              </a:ext>
            </a:extLst>
          </p:cNvPr>
          <p:cNvCxnSpPr/>
          <p:nvPr/>
        </p:nvCxnSpPr>
        <p:spPr>
          <a:xfrm flipH="1">
            <a:off x="7488687" y="4124127"/>
            <a:ext cx="415023" cy="8542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05DB7F-0405-4079-964B-52129072B927}"/>
              </a:ext>
            </a:extLst>
          </p:cNvPr>
          <p:cNvCxnSpPr>
            <a:cxnSpLocks/>
          </p:cNvCxnSpPr>
          <p:nvPr/>
        </p:nvCxnSpPr>
        <p:spPr>
          <a:xfrm flipH="1">
            <a:off x="6313901" y="3898942"/>
            <a:ext cx="847471" cy="2251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CEBED57-5644-433A-A433-AAC48FE0C71D}"/>
              </a:ext>
            </a:extLst>
          </p:cNvPr>
          <p:cNvSpPr txBox="1"/>
          <p:nvPr/>
        </p:nvSpPr>
        <p:spPr>
          <a:xfrm>
            <a:off x="1739536" y="3365203"/>
            <a:ext cx="2467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Nichols plots (linear analysis)</a:t>
            </a:r>
            <a:r>
              <a:rPr lang="en-US" sz="1200"/>
              <a:t> illustrates the potential for controls-structures interaction</a:t>
            </a:r>
            <a:endParaRPr lang="en-US" sz="12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097FD9-2BC9-4524-BB78-33B40D568780}"/>
              </a:ext>
            </a:extLst>
          </p:cNvPr>
          <p:cNvSpPr txBox="1"/>
          <p:nvPr/>
        </p:nvSpPr>
        <p:spPr>
          <a:xfrm>
            <a:off x="4461180" y="5421854"/>
            <a:ext cx="2192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Time-domain nonlinear model </a:t>
            </a:r>
            <a:r>
              <a:rPr lang="en-US" sz="1200"/>
              <a:t>results illustrate undesirable pointing error due to control system interaction with structural modes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1BD00D-A0EC-4417-ABA1-C71AA3200C6C}"/>
              </a:ext>
            </a:extLst>
          </p:cNvPr>
          <p:cNvSpPr txBox="1"/>
          <p:nvPr/>
        </p:nvSpPr>
        <p:spPr>
          <a:xfrm>
            <a:off x="294232" y="4666689"/>
            <a:ext cx="1850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Sample Block Diagram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D51BC6-7BC3-4DF9-98B4-76C184438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370513E-CC6B-4688-84CD-7786F3725A67}" type="slidenum">
              <a:rPr lang="en-US" smtClean="0"/>
              <a:pPr algn="r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695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5815" y="1422705"/>
            <a:ext cx="6592370" cy="4943152"/>
          </a:xfrm>
          <a:prstGeom prst="rect">
            <a:avLst/>
          </a:prstGeom>
        </p:spPr>
      </p:pic>
      <p:sp>
        <p:nvSpPr>
          <p:cNvPr id="5" name="TextShape 1"/>
          <p:cNvSpPr txBox="1"/>
          <p:nvPr/>
        </p:nvSpPr>
        <p:spPr>
          <a:xfrm>
            <a:off x="575447" y="-35003"/>
            <a:ext cx="7772040" cy="114264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000" b="1" spc="-1">
                <a:solidFill>
                  <a:schemeClr val="tx2"/>
                </a:solidFill>
                <a:latin typeface="Arial"/>
              </a:rPr>
              <a:t>Flexible Launch Vehicle Closed-Loop Simulation</a:t>
            </a:r>
            <a:endParaRPr lang="en-US" sz="2000" b="0" strike="noStrike" spc="-1">
              <a:solidFill>
                <a:schemeClr val="tx2"/>
              </a:solidFill>
              <a:latin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334ECD-435C-4F73-A64E-810B3E7C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370513E-CC6B-4688-84CD-7786F3725A67}" type="slidenum">
              <a:rPr lang="en-US" smtClean="0"/>
              <a:pPr algn="r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251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 bwMode="auto">
          <a:xfrm>
            <a:off x="371859" y="1050956"/>
            <a:ext cx="5869699" cy="954107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6890106" y="1957944"/>
            <a:ext cx="2075169" cy="2045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7053012" y="4395950"/>
            <a:ext cx="2008651" cy="217842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4743690" y="4383203"/>
            <a:ext cx="2108722" cy="24436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2522070" y="4395950"/>
            <a:ext cx="2108722" cy="23600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285605" y="4401394"/>
            <a:ext cx="2146273" cy="23546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375568" y="2321315"/>
            <a:ext cx="5807958" cy="1459384"/>
          </a:xfrm>
          <a:prstGeom prst="roundRect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5331" y="2382313"/>
            <a:ext cx="3475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kern="0">
                <a:solidFill>
                  <a:srgbClr val="3333CC"/>
                </a:solidFill>
                <a:latin typeface="Arial"/>
              </a:rPr>
              <a:t>Mechanism Modeling</a:t>
            </a:r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3827" y="2767996"/>
            <a:ext cx="58696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kern="0">
                <a:solidFill>
                  <a:srgbClr val="C00000"/>
                </a:solidFill>
                <a:latin typeface="Arial"/>
              </a:rPr>
              <a:t>rigid/flex bodies, tree/graph topologies, serial/parallel mechanisms; smooth &amp; non-smooth dynamics, fast O(N) recursive algorithms, structure-based algorithms, variable topology, constraint embedding, hybrid dynamics, C++/Python, model importers/exporters</a:t>
            </a:r>
            <a:endParaRPr lang="en-US" sz="140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121" y="4472586"/>
            <a:ext cx="2632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kern="0">
                <a:solidFill>
                  <a:srgbClr val="3333CC"/>
                </a:solidFill>
                <a:latin typeface="Arial"/>
              </a:rPr>
              <a:t>Simulation</a:t>
            </a:r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71547" y="4458299"/>
            <a:ext cx="2632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kern="0">
                <a:solidFill>
                  <a:srgbClr val="3333CC"/>
                </a:solidFill>
                <a:latin typeface="Arial"/>
              </a:rPr>
              <a:t>Analysis</a:t>
            </a:r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11983" y="4476470"/>
            <a:ext cx="2632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kern="0">
                <a:solidFill>
                  <a:srgbClr val="3333CC"/>
                </a:solidFill>
                <a:latin typeface="Arial"/>
              </a:rPr>
              <a:t>Embedded </a:t>
            </a:r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99463" y="4498786"/>
            <a:ext cx="2632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kern="0">
                <a:solidFill>
                  <a:srgbClr val="3333CC"/>
                </a:solidFill>
                <a:latin typeface="Arial"/>
              </a:rPr>
              <a:t>Research </a:t>
            </a:r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7571" y="4848366"/>
            <a:ext cx="21975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kern="0">
                <a:solidFill>
                  <a:srgbClr val="C00000"/>
                </a:solidFill>
                <a:latin typeface="Arial"/>
              </a:rPr>
              <a:t>solve equations of motion, O(N) forward dynamics,</a:t>
            </a:r>
          </a:p>
          <a:p>
            <a:pPr algn="ctr"/>
            <a:r>
              <a:rPr lang="en-US" sz="1400" kern="0">
                <a:solidFill>
                  <a:srgbClr val="C00000"/>
                </a:solidFill>
                <a:latin typeface="Arial"/>
              </a:rPr>
              <a:t>real-time closed-loop simulations, ODE solver,</a:t>
            </a:r>
            <a:endParaRPr lang="en-US" sz="1400">
              <a:solidFill>
                <a:srgbClr val="C00000"/>
              </a:solidFill>
            </a:endParaRPr>
          </a:p>
          <a:p>
            <a:pPr algn="ctr"/>
            <a:r>
              <a:rPr lang="en-US" sz="1400" kern="0">
                <a:solidFill>
                  <a:srgbClr val="C00000"/>
                </a:solidFill>
                <a:latin typeface="Arial"/>
              </a:rPr>
              <a:t>closed-chain dynamics, contact &amp; collision dynamics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44775" y="4819155"/>
            <a:ext cx="21127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kern="0">
                <a:solidFill>
                  <a:srgbClr val="C00000"/>
                </a:solidFill>
                <a:latin typeface="Arial"/>
              </a:rPr>
              <a:t>kinematics, workspace analysis, Jacobians, inverse dynamics, mass matrix, manipulability, constraints,  grasp analysis, operational space inertia, under-actuated systems </a:t>
            </a:r>
            <a:endParaRPr lang="en-US" sz="140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98827" y="4795516"/>
            <a:ext cx="22179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kern="0">
                <a:solidFill>
                  <a:srgbClr val="C00000"/>
                </a:solidFill>
                <a:latin typeface="Arial"/>
              </a:rPr>
              <a:t>embedded real-time  models, Jacobians, collision free path planning, real-time control, gravity/load compensation, load balancing, feed-forward control, estimation, whole body motion control</a:t>
            </a:r>
            <a:endParaRPr lang="en-US" sz="140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04263" y="4863973"/>
            <a:ext cx="211276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kern="0">
                <a:solidFill>
                  <a:srgbClr val="C00000"/>
                </a:solidFill>
                <a:latin typeface="Arial"/>
              </a:rPr>
              <a:t>multibody dynamics algorithms &amp; formulations,</a:t>
            </a:r>
          </a:p>
          <a:p>
            <a:pPr algn="ctr"/>
            <a:r>
              <a:rPr lang="en-US" sz="1400" kern="0" err="1">
                <a:solidFill>
                  <a:srgbClr val="C00000"/>
                </a:solidFill>
                <a:latin typeface="Arial"/>
              </a:rPr>
              <a:t>diagonalized</a:t>
            </a:r>
            <a:r>
              <a:rPr lang="en-US" sz="1400" kern="0">
                <a:solidFill>
                  <a:srgbClr val="C00000"/>
                </a:solidFill>
                <a:latin typeface="Arial"/>
              </a:rPr>
              <a:t> dynamics, sensitivity analysis, constraint embedding, </a:t>
            </a:r>
            <a:r>
              <a:rPr lang="en-US" sz="1400" kern="0" err="1">
                <a:solidFill>
                  <a:srgbClr val="C00000"/>
                </a:solidFill>
                <a:latin typeface="Arial"/>
              </a:rPr>
              <a:t>Fixman</a:t>
            </a:r>
            <a:r>
              <a:rPr lang="en-US" sz="1400" kern="0">
                <a:solidFill>
                  <a:srgbClr val="C00000"/>
                </a:solidFill>
                <a:latin typeface="Arial"/>
              </a:rPr>
              <a:t> potential</a:t>
            </a:r>
            <a:endParaRPr lang="en-US" sz="140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9000" y="1957944"/>
            <a:ext cx="2632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kern="0">
                <a:solidFill>
                  <a:srgbClr val="3333CC"/>
                </a:solidFill>
                <a:latin typeface="Arial"/>
              </a:rPr>
              <a:t>Applications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50966" y="2353078"/>
            <a:ext cx="22143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kern="0">
                <a:solidFill>
                  <a:srgbClr val="C00000"/>
                </a:solidFill>
                <a:latin typeface="Arial"/>
              </a:rPr>
              <a:t>robotics, aerospace,</a:t>
            </a:r>
          </a:p>
          <a:p>
            <a:pPr algn="ctr"/>
            <a:r>
              <a:rPr lang="en-US" sz="1400" kern="0">
                <a:solidFill>
                  <a:srgbClr val="C00000"/>
                </a:solidFill>
                <a:latin typeface="Arial"/>
              </a:rPr>
              <a:t>spacecraft, landers, launch vehicles,</a:t>
            </a:r>
          </a:p>
          <a:p>
            <a:pPr algn="ctr"/>
            <a:r>
              <a:rPr lang="en-US" sz="1400" kern="0">
                <a:solidFill>
                  <a:srgbClr val="C00000"/>
                </a:solidFill>
                <a:latin typeface="Arial"/>
              </a:rPr>
              <a:t>ground vehicles,</a:t>
            </a:r>
          </a:p>
          <a:p>
            <a:pPr algn="ctr"/>
            <a:r>
              <a:rPr lang="en-US" sz="1400" kern="0">
                <a:solidFill>
                  <a:srgbClr val="C00000"/>
                </a:solidFill>
                <a:latin typeface="Arial"/>
              </a:rPr>
              <a:t>molecular dynamics</a:t>
            </a:r>
          </a:p>
          <a:p>
            <a:pPr algn="ctr"/>
            <a:r>
              <a:rPr lang="en-US" sz="1400" kern="0">
                <a:solidFill>
                  <a:srgbClr val="C00000"/>
                </a:solidFill>
                <a:latin typeface="Arial"/>
              </a:rPr>
              <a:t>biomechanics</a:t>
            </a:r>
            <a:endParaRPr lang="en-US" sz="1400">
              <a:solidFill>
                <a:srgbClr val="C0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1811392" y="3905546"/>
            <a:ext cx="304800" cy="4092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6265654" y="3057893"/>
            <a:ext cx="554100" cy="37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3499063" y="3905546"/>
            <a:ext cx="0" cy="4092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5468992" y="3905546"/>
            <a:ext cx="217246" cy="45254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6171550" y="3842299"/>
            <a:ext cx="962022" cy="5109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Rounded Rectangle 30"/>
          <p:cNvSpPr/>
          <p:nvPr/>
        </p:nvSpPr>
        <p:spPr bwMode="auto">
          <a:xfrm>
            <a:off x="473848" y="1179344"/>
            <a:ext cx="5616015" cy="6797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6049" y="1173559"/>
            <a:ext cx="5297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kern="0">
                <a:solidFill>
                  <a:srgbClr val="3333CC"/>
                </a:solidFill>
                <a:latin typeface="Arial"/>
              </a:rPr>
              <a:t>Spatial Operator Algebra (SOA) methodology</a:t>
            </a:r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4719" y="1502150"/>
            <a:ext cx="58696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kern="0">
                <a:solidFill>
                  <a:srgbClr val="C00000"/>
                </a:solidFill>
                <a:latin typeface="Arial"/>
              </a:rPr>
              <a:t>analytical minimal coordinates multibody dynamics</a:t>
            </a:r>
            <a:endParaRPr lang="en-US" sz="1400">
              <a:solidFill>
                <a:srgbClr val="C0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3422863" y="1889605"/>
            <a:ext cx="0" cy="3815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Title 1">
            <a:extLst>
              <a:ext uri="{FF2B5EF4-FFF2-40B4-BE49-F238E27FC236}">
                <a16:creationId xmlns:a16="http://schemas.microsoft.com/office/drawing/2014/main" id="{4B1B7F90-2D0E-46C7-AC0E-62306EE3B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600" y="-263756"/>
            <a:ext cx="3188400" cy="1469520"/>
          </a:xfrm>
        </p:spPr>
        <p:txBody>
          <a:bodyPr/>
          <a:lstStyle/>
          <a:p>
            <a:r>
              <a:rPr lang="en-US" sz="3600" b="1"/>
              <a:t> </a:t>
            </a:r>
            <a:r>
              <a:rPr lang="en-US" sz="3200" b="1">
                <a:solidFill>
                  <a:schemeClr val="tx2"/>
                </a:solidFill>
              </a:rPr>
              <a:t>DARTS Toolkit </a:t>
            </a:r>
            <a:endParaRPr lang="en-US" sz="3600" b="1">
              <a:solidFill>
                <a:schemeClr val="tx2"/>
              </a:solidFill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D3DE2D0-A9E6-4769-BBA1-ACA7B617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370513E-CC6B-4688-84CD-7786F3725A67}" type="slidenum">
              <a:rPr lang="en-US" smtClean="0"/>
              <a:pPr algn="r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138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1" grpId="0" animBg="1"/>
      <p:bldP spid="20" grpId="0" animBg="1"/>
      <p:bldP spid="19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31" grpId="0" animBg="1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10"/>
          </p:nvPr>
        </p:nvSpPr>
        <p:spPr>
          <a:xfrm>
            <a:off x="1659571" y="257244"/>
            <a:ext cx="8229240" cy="545798"/>
          </a:xfrm>
        </p:spPr>
        <p:txBody>
          <a:bodyPr/>
          <a:lstStyle/>
          <a:p>
            <a:r>
              <a:rPr lang="en-US"/>
              <a:t>GN&amp;C Flex Modeling Challenges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/>
          </p:nvPr>
        </p:nvSpPr>
        <p:spPr>
          <a:xfrm>
            <a:off x="544228" y="1263956"/>
            <a:ext cx="8229240" cy="834154"/>
          </a:xfrm>
        </p:spPr>
        <p:txBody>
          <a:bodyPr/>
          <a:lstStyle/>
          <a:p>
            <a:pPr marL="0" indent="0">
              <a:buNone/>
            </a:pPr>
            <a:r>
              <a:rPr lang="en-US" b="1" i="1"/>
              <a:t>Multiple specialties </a:t>
            </a:r>
            <a:r>
              <a:rPr lang="en-US" i="1"/>
              <a:t>and </a:t>
            </a:r>
            <a:r>
              <a:rPr lang="en-US" b="1" i="1"/>
              <a:t>domains</a:t>
            </a:r>
            <a:r>
              <a:rPr lang="en-US" i="1"/>
              <a:t> are involved, which require </a:t>
            </a:r>
            <a:r>
              <a:rPr lang="en-US" b="1" i="1"/>
              <a:t>hand-offs</a:t>
            </a:r>
            <a:r>
              <a:rPr lang="en-US" i="1"/>
              <a:t>, leading to disconnects and delays.  This adversely impacts ability to develop and refine G&amp;C models.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697BF7-D4DE-4D79-A026-7E251EB80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37" y="2286003"/>
            <a:ext cx="6331926" cy="2489598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CE158223-1D27-4B4F-B3DD-7E2FBB733F63}"/>
              </a:ext>
            </a:extLst>
          </p:cNvPr>
          <p:cNvSpPr/>
          <p:nvPr/>
        </p:nvSpPr>
        <p:spPr>
          <a:xfrm>
            <a:off x="544228" y="4963495"/>
            <a:ext cx="8229240" cy="45262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6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</a:pPr>
            <a:r>
              <a:rPr lang="en-US" sz="1600" spc="-1">
                <a:solidFill>
                  <a:srgbClr val="000000"/>
                </a:solidFill>
              </a:rPr>
              <a:t>Commonly faced challenges: </a:t>
            </a:r>
            <a:endParaRPr lang="en-US" sz="1600" spc="-1"/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Calibri"/>
              <a:buChar char="­"/>
            </a:pPr>
            <a:r>
              <a:rPr lang="en-US" sz="1600" spc="-1">
                <a:solidFill>
                  <a:srgbClr val="000000"/>
                </a:solidFill>
              </a:rPr>
              <a:t>Time-consuming design iterations</a:t>
            </a:r>
            <a:endParaRPr lang="en-US" sz="1600" spc="-1"/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Calibri"/>
              <a:buChar char="­"/>
            </a:pPr>
            <a:r>
              <a:rPr lang="en-US" sz="1600" spc="-1">
                <a:solidFill>
                  <a:srgbClr val="000000"/>
                </a:solidFill>
              </a:rPr>
              <a:t>Lack of GN&amp;C-focused sanity checks prior to model delivery</a:t>
            </a:r>
            <a:endParaRPr lang="en-US" sz="1600" spc="-1"/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Calibri"/>
              <a:buChar char="­"/>
            </a:pPr>
            <a:r>
              <a:rPr lang="en-US" sz="1600" spc="-1">
                <a:solidFill>
                  <a:srgbClr val="000000"/>
                </a:solidFill>
              </a:rPr>
              <a:t>Reliance on custom tool sets that can be difficult to modify and often incorporate complex dynamics in an ad-hoc manner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Calibri"/>
              <a:buChar char="­"/>
            </a:pPr>
            <a:r>
              <a:rPr lang="en-US" sz="1600" spc="-1">
                <a:solidFill>
                  <a:srgbClr val="000000"/>
                </a:solidFill>
              </a:rPr>
              <a:t>Costly code development to interface structures datasets with GN&amp;C tools</a:t>
            </a:r>
            <a:endParaRPr lang="en-US" sz="1600" spc="-1"/>
          </a:p>
          <a:p>
            <a:pPr marL="360">
              <a:buClr>
                <a:srgbClr val="000000"/>
              </a:buClr>
            </a:pPr>
            <a:endParaRPr lang="en-US" sz="1600"/>
          </a:p>
          <a:p>
            <a:pPr marL="743040" lvl="1" indent="-285480">
              <a:buClr>
                <a:srgbClr val="000000"/>
              </a:buClr>
              <a:buFont typeface="Arial"/>
              <a:buChar char="•"/>
            </a:pPr>
            <a:endParaRPr lang="en-US" sz="1600" strike="noStrike" spc="-1">
              <a:latin typeface="Arial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9E2668A9-397E-44A1-9CCF-1E5621A55ABD}"/>
              </a:ext>
            </a:extLst>
          </p:cNvPr>
          <p:cNvSpPr txBox="1">
            <a:spLocks/>
          </p:cNvSpPr>
          <p:nvPr/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70513E-CC6B-4688-84CD-7786F3725A67}" type="slidenum">
              <a:rPr lang="en-US" smtClean="0"/>
              <a:pPr algn="r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746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stomShape 1"/>
          <p:cNvSpPr/>
          <p:nvPr/>
        </p:nvSpPr>
        <p:spPr>
          <a:xfrm>
            <a:off x="2431652" y="103156"/>
            <a:ext cx="6878870" cy="836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chemeClr val="tx2"/>
                </a:solidFill>
                <a:latin typeface="Arial"/>
                <a:ea typeface="DejaVu Sans"/>
              </a:rPr>
              <a:t>FEM-to-GN&amp;C Pipeline</a:t>
            </a:r>
            <a:endParaRPr lang="en-US" sz="2800" b="0" strike="noStrike" spc="-1">
              <a:solidFill>
                <a:schemeClr val="tx2"/>
              </a:solidFill>
              <a:latin typeface="Arial"/>
            </a:endParaRPr>
          </a:p>
        </p:txBody>
      </p:sp>
      <p:sp>
        <p:nvSpPr>
          <p:cNvPr id="53" name="CustomShape 2">
            <a:extLst>
              <a:ext uri="{FF2B5EF4-FFF2-40B4-BE49-F238E27FC236}">
                <a16:creationId xmlns:a16="http://schemas.microsoft.com/office/drawing/2014/main" id="{9D6C2966-B0A4-4A38-AA78-D9A998794713}"/>
              </a:ext>
            </a:extLst>
          </p:cNvPr>
          <p:cNvSpPr/>
          <p:nvPr/>
        </p:nvSpPr>
        <p:spPr>
          <a:xfrm>
            <a:off x="400495" y="4217677"/>
            <a:ext cx="2276077" cy="14252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Vehicle </a:t>
            </a:r>
            <a:r>
              <a:rPr lang="en-US" sz="1600" b="1" strike="noStrike" spc="-1">
                <a:solidFill>
                  <a:schemeClr val="bg1"/>
                </a:solidFill>
                <a:latin typeface="Arial"/>
                <a:ea typeface="DejaVu Sans"/>
              </a:rPr>
              <a:t>Structure</a:t>
            </a:r>
            <a:endParaRPr lang="en-US" sz="1600" b="1" strike="noStrike" spc="-1">
              <a:solidFill>
                <a:schemeClr val="bg1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chemeClr val="bg1"/>
                </a:solidFill>
                <a:latin typeface="Arial"/>
                <a:ea typeface="DejaVu Sans"/>
              </a:rPr>
              <a:t>(e.g., NASTRAN)</a:t>
            </a:r>
            <a:endParaRPr lang="en-US" sz="1400" b="0" strike="noStrike" spc="-1">
              <a:solidFill>
                <a:schemeClr val="bg1"/>
              </a:solidFill>
              <a:latin typeface="Arial"/>
            </a:endParaRPr>
          </a:p>
        </p:txBody>
      </p:sp>
      <p:sp>
        <p:nvSpPr>
          <p:cNvPr id="54" name="CustomShape 4">
            <a:extLst>
              <a:ext uri="{FF2B5EF4-FFF2-40B4-BE49-F238E27FC236}">
                <a16:creationId xmlns:a16="http://schemas.microsoft.com/office/drawing/2014/main" id="{09DA6440-34E1-49A0-8A64-B610E900679A}"/>
              </a:ext>
            </a:extLst>
          </p:cNvPr>
          <p:cNvSpPr/>
          <p:nvPr/>
        </p:nvSpPr>
        <p:spPr>
          <a:xfrm>
            <a:off x="2781143" y="2291686"/>
            <a:ext cx="2839629" cy="129417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General Nonlinear Multibody Dynamics Model</a:t>
            </a:r>
            <a:endParaRPr lang="en-US" sz="1600" b="1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chemeClr val="bg1"/>
                </a:solidFill>
                <a:latin typeface="Arial"/>
                <a:ea typeface="DejaVu Sans"/>
              </a:rPr>
              <a:t>(e.g., DARTS)</a:t>
            </a:r>
            <a:endParaRPr lang="en-US" sz="1400" b="0" strike="noStrike" spc="-1">
              <a:solidFill>
                <a:schemeClr val="bg1"/>
              </a:solidFill>
              <a:latin typeface="Arial"/>
            </a:endParaRPr>
          </a:p>
        </p:txBody>
      </p:sp>
      <p:sp>
        <p:nvSpPr>
          <p:cNvPr id="55" name="CustomShape 13">
            <a:extLst>
              <a:ext uri="{FF2B5EF4-FFF2-40B4-BE49-F238E27FC236}">
                <a16:creationId xmlns:a16="http://schemas.microsoft.com/office/drawing/2014/main" id="{18311325-B456-427C-A8EC-826FFFDB884F}"/>
              </a:ext>
            </a:extLst>
          </p:cNvPr>
          <p:cNvSpPr/>
          <p:nvPr/>
        </p:nvSpPr>
        <p:spPr>
          <a:xfrm>
            <a:off x="6439509" y="1644595"/>
            <a:ext cx="2404696" cy="129418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600" b="1" spc="-1">
                <a:solidFill>
                  <a:srgbClr val="FFFFFF"/>
                </a:solidFill>
                <a:latin typeface="Arial"/>
                <a:ea typeface="DejaVu Sans"/>
              </a:rPr>
              <a:t>GN&amp;C </a:t>
            </a:r>
            <a:r>
              <a:rPr lang="en-US" sz="1600" b="1" strike="noStrike" spc="-1">
                <a:solidFill>
                  <a:srgbClr val="FFFFFF"/>
                </a:solidFill>
                <a:latin typeface="Arial"/>
                <a:ea typeface="DejaVu Sans"/>
              </a:rPr>
              <a:t>Time-Domain Simulations &amp; Testbeds</a:t>
            </a:r>
            <a:endParaRPr lang="en-US" sz="1600" b="1" strike="noStrike" spc="-1">
              <a:latin typeface="Arial"/>
            </a:endParaRPr>
          </a:p>
        </p:txBody>
      </p:sp>
      <p:sp>
        <p:nvSpPr>
          <p:cNvPr id="56" name="CustomShape 3">
            <a:extLst>
              <a:ext uri="{FF2B5EF4-FFF2-40B4-BE49-F238E27FC236}">
                <a16:creationId xmlns:a16="http://schemas.microsoft.com/office/drawing/2014/main" id="{C63CD854-FAA8-4A5D-B9F9-CE7DB8EC2321}"/>
              </a:ext>
            </a:extLst>
          </p:cNvPr>
          <p:cNvSpPr/>
          <p:nvPr/>
        </p:nvSpPr>
        <p:spPr>
          <a:xfrm>
            <a:off x="6325374" y="4281191"/>
            <a:ext cx="2632967" cy="142526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600" b="1" strike="noStrike" spc="-1">
                <a:solidFill>
                  <a:schemeClr val="bg1"/>
                </a:solidFill>
                <a:latin typeface="Arial"/>
                <a:ea typeface="DejaVu Sans"/>
              </a:rPr>
              <a:t>GN&amp;C Linearized</a:t>
            </a:r>
            <a:r>
              <a:rPr lang="en-US" sz="1600" b="1" spc="-1">
                <a:solidFill>
                  <a:schemeClr val="bg1"/>
                </a:solidFill>
                <a:latin typeface="Arial"/>
              </a:rPr>
              <a:t> </a:t>
            </a:r>
            <a:r>
              <a:rPr lang="en-US" sz="1600" b="1" strike="noStrike" spc="-1">
                <a:solidFill>
                  <a:schemeClr val="bg1"/>
                </a:solidFill>
                <a:latin typeface="Arial"/>
                <a:ea typeface="DejaVu Sans"/>
              </a:rPr>
              <a:t>Model</a:t>
            </a:r>
            <a:endParaRPr lang="en-US" sz="1600" b="1" strike="noStrike" spc="-1">
              <a:solidFill>
                <a:schemeClr val="bg1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chemeClr val="bg1"/>
                </a:solidFill>
                <a:latin typeface="Arial"/>
                <a:ea typeface="DejaVu Sans"/>
              </a:rPr>
              <a:t>(Control Design &amp; Analysis)</a:t>
            </a:r>
            <a:endParaRPr lang="en-US" sz="1400" b="0" strike="noStrike" spc="-1">
              <a:solidFill>
                <a:schemeClr val="bg1"/>
              </a:solidFill>
              <a:latin typeface="Arial"/>
            </a:endParaRPr>
          </a:p>
        </p:txBody>
      </p:sp>
      <p:sp>
        <p:nvSpPr>
          <p:cNvPr id="57" name="CustomShape 10">
            <a:extLst>
              <a:ext uri="{FF2B5EF4-FFF2-40B4-BE49-F238E27FC236}">
                <a16:creationId xmlns:a16="http://schemas.microsoft.com/office/drawing/2014/main" id="{A621CDF1-CFF7-4A50-AE38-962CD8D255AF}"/>
              </a:ext>
            </a:extLst>
          </p:cNvPr>
          <p:cNvSpPr/>
          <p:nvPr/>
        </p:nvSpPr>
        <p:spPr>
          <a:xfrm>
            <a:off x="280849" y="1287866"/>
            <a:ext cx="3788413" cy="7309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Captures all non-linear rigid-flex coupling effects</a:t>
            </a:r>
            <a:endParaRPr lang="en-US" sz="12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No iteration needed to include missing effects</a:t>
            </a:r>
            <a:endParaRPr lang="en-US" sz="12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Applies to arbitrary vehicle configuration</a:t>
            </a:r>
            <a:endParaRPr lang="en-US" sz="1200" b="0" strike="noStrike" spc="-1">
              <a:latin typeface="Arial"/>
            </a:endParaRPr>
          </a:p>
        </p:txBody>
      </p:sp>
      <p:cxnSp>
        <p:nvCxnSpPr>
          <p:cNvPr id="58" name="Curved Connector 2">
            <a:extLst>
              <a:ext uri="{FF2B5EF4-FFF2-40B4-BE49-F238E27FC236}">
                <a16:creationId xmlns:a16="http://schemas.microsoft.com/office/drawing/2014/main" id="{32DAA205-BCDB-41BA-BA0A-8C0742137199}"/>
              </a:ext>
            </a:extLst>
          </p:cNvPr>
          <p:cNvCxnSpPr>
            <a:cxnSpLocks/>
          </p:cNvCxnSpPr>
          <p:nvPr/>
        </p:nvCxnSpPr>
        <p:spPr>
          <a:xfrm rot="16200000" flipV="1">
            <a:off x="4030928" y="1683706"/>
            <a:ext cx="665131" cy="588462"/>
          </a:xfrm>
          <a:prstGeom prst="curvedConnector2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ustomShape 12">
            <a:extLst>
              <a:ext uri="{FF2B5EF4-FFF2-40B4-BE49-F238E27FC236}">
                <a16:creationId xmlns:a16="http://schemas.microsoft.com/office/drawing/2014/main" id="{37AA1C3E-D6DA-434D-84AA-A68EA1EE4465}"/>
              </a:ext>
            </a:extLst>
          </p:cNvPr>
          <p:cNvSpPr/>
          <p:nvPr/>
        </p:nvSpPr>
        <p:spPr>
          <a:xfrm>
            <a:off x="3655845" y="4570571"/>
            <a:ext cx="1783186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pc="-1">
                <a:solidFill>
                  <a:schemeClr val="accent6"/>
                </a:solidFill>
                <a:latin typeface="Arial"/>
                <a:ea typeface="DejaVu Sans"/>
              </a:rPr>
              <a:t>Design iteration</a:t>
            </a:r>
            <a:endParaRPr lang="en-US" sz="1800" b="0" strike="noStrike" spc="-1">
              <a:solidFill>
                <a:schemeClr val="accent6"/>
              </a:solidFill>
              <a:latin typeface="Arial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4B72B00-A40C-4578-B022-F0637E30D6DD}"/>
              </a:ext>
            </a:extLst>
          </p:cNvPr>
          <p:cNvCxnSpPr/>
          <p:nvPr/>
        </p:nvCxnSpPr>
        <p:spPr>
          <a:xfrm flipH="1">
            <a:off x="3299934" y="4995464"/>
            <a:ext cx="2402077" cy="9475"/>
          </a:xfrm>
          <a:prstGeom prst="straightConnector1">
            <a:avLst/>
          </a:prstGeom>
          <a:ln w="38100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ustomShape 5">
            <a:extLst>
              <a:ext uri="{FF2B5EF4-FFF2-40B4-BE49-F238E27FC236}">
                <a16:creationId xmlns:a16="http://schemas.microsoft.com/office/drawing/2014/main" id="{D2B5CDE0-04E4-4568-9255-C0DC49A394C6}"/>
              </a:ext>
            </a:extLst>
          </p:cNvPr>
          <p:cNvSpPr/>
          <p:nvPr/>
        </p:nvSpPr>
        <p:spPr>
          <a:xfrm rot="18568142">
            <a:off x="2257533" y="3751394"/>
            <a:ext cx="838080" cy="2743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62" name="CustomShape 12">
            <a:extLst>
              <a:ext uri="{FF2B5EF4-FFF2-40B4-BE49-F238E27FC236}">
                <a16:creationId xmlns:a16="http://schemas.microsoft.com/office/drawing/2014/main" id="{E30102CC-D054-42CE-90C3-2BF51EDDB14A}"/>
              </a:ext>
            </a:extLst>
          </p:cNvPr>
          <p:cNvSpPr/>
          <p:nvPr/>
        </p:nvSpPr>
        <p:spPr>
          <a:xfrm rot="18521242">
            <a:off x="1928641" y="3518076"/>
            <a:ext cx="931650" cy="427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pc="-1" err="1">
                <a:solidFill>
                  <a:schemeClr val="accent6"/>
                </a:solidFill>
                <a:latin typeface="Arial"/>
              </a:rPr>
              <a:t>FModal</a:t>
            </a:r>
            <a:endParaRPr lang="en-US" sz="1800" b="0" strike="noStrike" spc="-1">
              <a:solidFill>
                <a:schemeClr val="accent6"/>
              </a:solidFill>
              <a:latin typeface="Arial"/>
            </a:endParaRPr>
          </a:p>
        </p:txBody>
      </p:sp>
      <p:sp>
        <p:nvSpPr>
          <p:cNvPr id="63" name="CustomShape 6">
            <a:extLst>
              <a:ext uri="{FF2B5EF4-FFF2-40B4-BE49-F238E27FC236}">
                <a16:creationId xmlns:a16="http://schemas.microsoft.com/office/drawing/2014/main" id="{5B845E63-9362-41D8-A445-FE40EF7CF8FE}"/>
              </a:ext>
            </a:extLst>
          </p:cNvPr>
          <p:cNvSpPr/>
          <p:nvPr/>
        </p:nvSpPr>
        <p:spPr>
          <a:xfrm rot="2372899">
            <a:off x="5191570" y="3848930"/>
            <a:ext cx="1503680" cy="2743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64" name="CustomShape 12">
            <a:extLst>
              <a:ext uri="{FF2B5EF4-FFF2-40B4-BE49-F238E27FC236}">
                <a16:creationId xmlns:a16="http://schemas.microsoft.com/office/drawing/2014/main" id="{E051957A-D7D3-4889-B8A7-BCAE4E05C1F6}"/>
              </a:ext>
            </a:extLst>
          </p:cNvPr>
          <p:cNvSpPr/>
          <p:nvPr/>
        </p:nvSpPr>
        <p:spPr>
          <a:xfrm rot="2355360">
            <a:off x="5492939" y="3347665"/>
            <a:ext cx="1469929" cy="6946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pc="-1">
                <a:solidFill>
                  <a:schemeClr val="accent6"/>
                </a:solidFill>
                <a:latin typeface="Arial"/>
              </a:rPr>
              <a:t>Automated </a:t>
            </a:r>
          </a:p>
          <a:p>
            <a:pPr>
              <a:lnSpc>
                <a:spcPct val="100000"/>
              </a:lnSpc>
            </a:pPr>
            <a:r>
              <a:rPr lang="en-US" spc="-1">
                <a:solidFill>
                  <a:schemeClr val="accent6"/>
                </a:solidFill>
                <a:latin typeface="Arial"/>
              </a:rPr>
              <a:t>Linearization</a:t>
            </a:r>
            <a:endParaRPr lang="en-US" sz="1800" b="0" strike="noStrike" spc="-1">
              <a:solidFill>
                <a:schemeClr val="accent6"/>
              </a:solidFill>
              <a:latin typeface="Arial"/>
            </a:endParaRPr>
          </a:p>
        </p:txBody>
      </p:sp>
      <p:sp>
        <p:nvSpPr>
          <p:cNvPr id="65" name="CustomShape 14">
            <a:extLst>
              <a:ext uri="{FF2B5EF4-FFF2-40B4-BE49-F238E27FC236}">
                <a16:creationId xmlns:a16="http://schemas.microsoft.com/office/drawing/2014/main" id="{B079D991-4809-4DE3-9BD8-7DE6FC2CDC8F}"/>
              </a:ext>
            </a:extLst>
          </p:cNvPr>
          <p:cNvSpPr/>
          <p:nvPr/>
        </p:nvSpPr>
        <p:spPr>
          <a:xfrm rot="20215172">
            <a:off x="5644178" y="2447385"/>
            <a:ext cx="758686" cy="2743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66" name="CustomShape 10">
            <a:extLst>
              <a:ext uri="{FF2B5EF4-FFF2-40B4-BE49-F238E27FC236}">
                <a16:creationId xmlns:a16="http://schemas.microsoft.com/office/drawing/2014/main" id="{908DFFA0-A1C3-48DC-82F6-E8CD8E83592A}"/>
              </a:ext>
            </a:extLst>
          </p:cNvPr>
          <p:cNvSpPr/>
          <p:nvPr/>
        </p:nvSpPr>
        <p:spPr>
          <a:xfrm>
            <a:off x="2606765" y="5784537"/>
            <a:ext cx="3788413" cy="5029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Modify modal requirements and structural testing</a:t>
            </a:r>
            <a:endParaRPr lang="en-US" sz="12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200" spc="-1">
                <a:solidFill>
                  <a:srgbClr val="000000"/>
                </a:solidFill>
                <a:latin typeface="Arial"/>
                <a:ea typeface="DejaVu Sans"/>
              </a:rPr>
              <a:t>Iterate control system design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D66E79-29CC-4FFF-92EB-D996A7E29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370513E-CC6B-4688-84CD-7786F3725A67}" type="slidenum">
              <a:rPr lang="en-US" smtClean="0"/>
              <a:pPr algn="r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7697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1634554" y="85995"/>
            <a:ext cx="7371118" cy="836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chemeClr val="tx2"/>
                </a:solidFill>
                <a:latin typeface="Arial"/>
              </a:rPr>
              <a:t>Linear Structural Dynamics Modeling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1023845"/>
              </p:ext>
            </p:extLst>
          </p:nvPr>
        </p:nvGraphicFramePr>
        <p:xfrm>
          <a:off x="-863718" y="1709057"/>
          <a:ext cx="44958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108" y="2716256"/>
            <a:ext cx="2442699" cy="2143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82702" y="1576925"/>
            <a:ext cx="466746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b="1"/>
              <a:t>large</a:t>
            </a:r>
            <a:r>
              <a:rPr lang="en-US" sz="1600"/>
              <a:t> number of degrees of freedom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/>
              <a:t>small deformation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/>
              <a:t>nodal (physical) coordinates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/>
              <a:t>coupled linear equations of motion</a:t>
            </a:r>
          </a:p>
          <a:p>
            <a:pPr algn="l"/>
            <a:endParaRPr lang="en-US" sz="11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5544" y="3972326"/>
            <a:ext cx="4233505" cy="7162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82702" y="3334082"/>
            <a:ext cx="5064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b="1"/>
              <a:t>modal</a:t>
            </a:r>
            <a:r>
              <a:rPr lang="en-US" sz="1600"/>
              <a:t> (generalized) coordinates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/>
              <a:t>uncoupled linear equations of motion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82702" y="5019352"/>
            <a:ext cx="6113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b="1"/>
              <a:t>remove modes </a:t>
            </a:r>
            <a:r>
              <a:rPr lang="en-US" sz="1600"/>
              <a:t>that don’t contribute to points of interest (sensors, actuators, etc.)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/>
              <a:t>mode displacement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/>
              <a:t>balanced truncation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/>
              <a:t>residual modes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8262" y="5495577"/>
            <a:ext cx="2191524" cy="9253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33" y="4208830"/>
            <a:ext cx="784762" cy="227048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CBCEFFD3-2210-4AC4-97AD-416F40082F27}"/>
              </a:ext>
            </a:extLst>
          </p:cNvPr>
          <p:cNvSpPr txBox="1">
            <a:spLocks/>
          </p:cNvSpPr>
          <p:nvPr/>
        </p:nvSpPr>
        <p:spPr>
          <a:xfrm>
            <a:off x="7162920" y="6553080"/>
            <a:ext cx="1904760" cy="456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70513E-CC6B-4688-84CD-7786F3725A67}" type="slidenum">
              <a:rPr lang="en-US" smtClean="0"/>
              <a:pPr algn="r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522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8.23772"/>
  <p:tag name="ORIGINALWIDTH" val="1119.61"/>
  <p:tag name="LATEXADDIN" val="\documentclass{article}&#10;\usepackage{amsmath}&#10;\pagestyle{empty}&#10;\begin{document}&#10;&#10;$M\ddot{x} + C\dot{x} + Kx = F$&#10;&#10;&#10;\end{document}"/>
  <p:tag name="IGUANATEXSIZE" val="20"/>
  <p:tag name="IGUANATEXCURSOR" val="1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386.2017"/>
  <p:tag name="LATEXADDIN" val="\documentclass{article}&#10;\usepackage{amsmath}&#10;\pagestyle{empty}&#10;\begin{document}&#10;&#10;$x=\Phi\eta$&#10;&#10;&#10;\end{document}"/>
  <p:tag name="IGUANATEXSIZE" val="20"/>
  <p:tag name="IGUANATEXCURSOR" val="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7331"/>
  <p:tag name="ORIGINALWIDTH" val="962.8796"/>
  <p:tag name="LATEXADDIN" val="\documentclass{article}&#10;\usepackage{amsmath}&#10;\pagestyle{empty}&#10;\begin{document}&#10;&#10;&#10;$(K-\omega_i^2 M) \phi_i = 0$&#10;&#10;\end{document}"/>
  <p:tag name="IGUANATEXSIZE" val="20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8.23772"/>
  <p:tag name="ORIGINALWIDTH" val="1119.61"/>
  <p:tag name="LATEXADDIN" val="\documentclass{article}&#10;\usepackage{amsmath}&#10;\pagestyle{empty}&#10;\begin{document}&#10;&#10;$M\ddot{x} + C\dot{x} + Kx = F$&#10;&#10;&#10;\end{document}"/>
  <p:tag name="IGUANATEXSIZE" val="20"/>
  <p:tag name="IGUANATEXCURSOR" val="1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.2118"/>
  <p:tag name="ORIGINALWIDTH" val="1385.827"/>
  <p:tag name="LATEXADDIN" val="\documentclass{article}&#10;\usepackage{amsmath}&#10;\pagestyle{empty}&#10;\begin{document}&#10;&#10;$\begin{bmatrix} M_{rr} &amp; M_{rf} \\ M_{rf}^{\mathsf{T}}&amp;  M_{ff} \end{bmatrix} \begin{bmatrix} \ddot{q}_r \\ \ddot{q}_f \end{bmatrix} = \begin{bmatrix} F_r \\ F_f \end{bmatrix}$&#10;&#10;&#10;\end{document}"/>
  <p:tag name="IGUANATEXSIZE" val="20"/>
  <p:tag name="IGUANATEXCURSOR" val="13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40EEE18307F547AC19C250B980BA8A" ma:contentTypeVersion="14" ma:contentTypeDescription="Create a new document." ma:contentTypeScope="" ma:versionID="6c718c1e10055613db9ef01de60113f2">
  <xsd:schema xmlns:xsd="http://www.w3.org/2001/XMLSchema" xmlns:xs="http://www.w3.org/2001/XMLSchema" xmlns:p="http://schemas.microsoft.com/office/2006/metadata/properties" xmlns:ns2="a5b8aa99-f4fc-4d9c-b81c-966d4bd2c6c2" xmlns:ns3="77f052df-7cc9-46d5-9db7-08cc260ec36e" targetNamespace="http://schemas.microsoft.com/office/2006/metadata/properties" ma:root="true" ma:fieldsID="c6a56a772739a989cf025b45eb74bd52" ns2:_="" ns3:_="">
    <xsd:import namespace="a5b8aa99-f4fc-4d9c-b81c-966d4bd2c6c2"/>
    <xsd:import namespace="77f052df-7cc9-46d5-9db7-08cc260ec3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8aa99-f4fc-4d9c-b81c-966d4bd2c6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c2283c9-5dc3-4342-a46e-d374fcd978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f052df-7cc9-46d5-9db7-08cc260ec36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ba732455-c771-4ab1-9c68-b2c5020f38ce}" ma:internalName="TaxCatchAll" ma:showField="CatchAllData" ma:web="77f052df-7cc9-46d5-9db7-08cc260ec3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5b8aa99-f4fc-4d9c-b81c-966d4bd2c6c2">
      <Terms xmlns="http://schemas.microsoft.com/office/infopath/2007/PartnerControls"/>
    </lcf76f155ced4ddcb4097134ff3c332f>
    <TaxCatchAll xmlns="77f052df-7cc9-46d5-9db7-08cc260ec36e" xsi:nil="true"/>
  </documentManagement>
</p:properties>
</file>

<file path=customXml/itemProps1.xml><?xml version="1.0" encoding="utf-8"?>
<ds:datastoreItem xmlns:ds="http://schemas.openxmlformats.org/officeDocument/2006/customXml" ds:itemID="{1A35BDC5-E669-4A59-8F26-ABC3A9AC18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C7E6D9-298F-49CA-9D92-E775818711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b8aa99-f4fc-4d9c-b81c-966d4bd2c6c2"/>
    <ds:schemaRef ds:uri="77f052df-7cc9-46d5-9db7-08cc260e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43A529-D0CD-45EA-A272-15621CF95836}">
  <ds:schemaRefs>
    <ds:schemaRef ds:uri="http://schemas.microsoft.com/office/2006/documentManagement/types"/>
    <ds:schemaRef ds:uri="http://purl.org/dc/terms/"/>
    <ds:schemaRef ds:uri="http://www.w3.org/XML/1998/namespace"/>
    <ds:schemaRef ds:uri="a5b8aa99-f4fc-4d9c-b81c-966d4bd2c6c2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77f052df-7cc9-46d5-9db7-08cc260ec36e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1743</Words>
  <Application>Microsoft Office PowerPoint</Application>
  <PresentationFormat>On-screen Show (4:3)</PresentationFormat>
  <Paragraphs>329</Paragraphs>
  <Slides>33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Cambria Math</vt:lpstr>
      <vt:lpstr>Symbol</vt:lpstr>
      <vt:lpstr>Times New Roman</vt:lpstr>
      <vt:lpstr>Wingdings</vt:lpstr>
      <vt:lpstr>Office Theme</vt:lpstr>
      <vt:lpstr>Office Theme</vt:lpstr>
      <vt:lpstr>NdartsFlex Flexible Multibody Dynamics  2023 DARTS Lab Course</vt:lpstr>
      <vt:lpstr>PowerPoint Presentation</vt:lpstr>
      <vt:lpstr>PowerPoint Presentation</vt:lpstr>
      <vt:lpstr>PowerPoint Presentation</vt:lpstr>
      <vt:lpstr>PowerPoint Presentation</vt:lpstr>
      <vt:lpstr> DARTS Toolkit </vt:lpstr>
      <vt:lpstr>GN&amp;C Flex Modeling Challenges</vt:lpstr>
      <vt:lpstr>PowerPoint Presentation</vt:lpstr>
      <vt:lpstr>PowerPoint Presentation</vt:lpstr>
      <vt:lpstr>PowerPoint Presentation</vt:lpstr>
      <vt:lpstr>PowerPoint Presentation</vt:lpstr>
      <vt:lpstr>Mode Choice Effects Model Fidelity</vt:lpstr>
      <vt:lpstr>PowerPoint Presentation</vt:lpstr>
      <vt:lpstr>DARTS  Rigid/Flexible Real-Time Multibody Dynamics Engine</vt:lpstr>
      <vt:lpstr>Coupled Flexible Bodies in DARTS</vt:lpstr>
      <vt:lpstr>The DARTS Flex Multibody Solution</vt:lpstr>
      <vt:lpstr>NdartsFlex</vt:lpstr>
      <vt:lpstr>PowerPoint Presentation</vt:lpstr>
      <vt:lpstr>PowerPoint Presentation</vt:lpstr>
      <vt:lpstr>PowerPoint Presentation</vt:lpstr>
      <vt:lpstr>Improving Flexible Body Dynamics Model Fidelity</vt:lpstr>
      <vt:lpstr>FModal Processing</vt:lpstr>
      <vt:lpstr>PowerPoint Presentation</vt:lpstr>
      <vt:lpstr>ReadHDF5Flex  FModal to DARTS  Multibody Dynamics</vt:lpstr>
      <vt:lpstr>PowerPoint Presentation</vt:lpstr>
      <vt:lpstr>PowerPoint Presentation</vt:lpstr>
      <vt:lpstr>Building Up a Dshell Simulation with  Component FEM Bodies</vt:lpstr>
      <vt:lpstr>PowerPoint Presentation</vt:lpstr>
      <vt:lpstr>PowerPoint Presentation</vt:lpstr>
      <vt:lpstr>PowerPoint Presentation</vt:lpstr>
      <vt:lpstr>Dshell System Linearization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Ndarts overview</dc:title>
  <dc:subject/>
  <dc:creator>Abhi</dc:creator>
  <dc:description/>
  <cp:lastModifiedBy>Leake, Carl D (US 347J)</cp:lastModifiedBy>
  <cp:revision>19</cp:revision>
  <dcterms:created xsi:type="dcterms:W3CDTF">2010-07-11T02:56:52Z</dcterms:created>
  <dcterms:modified xsi:type="dcterms:W3CDTF">2024-11-21T15:52:09Z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17</vt:i4>
  </property>
  <property fmtid="{D5CDD505-2E9C-101B-9397-08002B2CF9AE}" pid="7" name="Notes">
    <vt:i4>22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183</vt:i4>
  </property>
  <property fmtid="{D5CDD505-2E9C-101B-9397-08002B2CF9AE}" pid="12" name="ContentTypeId">
    <vt:lpwstr>0x0101005640EEE18307F547AC19C250B980BA8A</vt:lpwstr>
  </property>
  <property fmtid="{D5CDD505-2E9C-101B-9397-08002B2CF9AE}" pid="13" name="MediaServiceImageTags">
    <vt:lpwstr/>
  </property>
</Properties>
</file>