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  <p:sldMasterId id="2147483670" r:id="rId5"/>
  </p:sldMasterIdLst>
  <p:notesMasterIdLst>
    <p:notesMasterId r:id="rId27"/>
  </p:notesMasterIdLst>
  <p:sldIdLst>
    <p:sldId id="256" r:id="rId6"/>
    <p:sldId id="1274" r:id="rId7"/>
    <p:sldId id="1266" r:id="rId8"/>
    <p:sldId id="1284" r:id="rId9"/>
    <p:sldId id="1316" r:id="rId10"/>
    <p:sldId id="1242" r:id="rId11"/>
    <p:sldId id="1272" r:id="rId12"/>
    <p:sldId id="1275" r:id="rId13"/>
    <p:sldId id="1294" r:id="rId14"/>
    <p:sldId id="1276" r:id="rId15"/>
    <p:sldId id="1287" r:id="rId16"/>
    <p:sldId id="1297" r:id="rId17"/>
    <p:sldId id="1226" r:id="rId18"/>
    <p:sldId id="1263" r:id="rId19"/>
    <p:sldId id="1305" r:id="rId20"/>
    <p:sldId id="1255" r:id="rId21"/>
    <p:sldId id="1235" r:id="rId22"/>
    <p:sldId id="1236" r:id="rId23"/>
    <p:sldId id="1314" r:id="rId24"/>
    <p:sldId id="1288" r:id="rId25"/>
    <p:sldId id="1307" r:id="rId2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B5122E-80C6-9B1D-1E03-B12FA18957DD}" v="3" dt="2024-11-20T21:09:45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89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8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90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85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ke, Carl D (US 347J)" userId="S::carl.leake@jpl.nasa.gov::514d19ed-ac25-4851-8813-e892f9be6a8e" providerId="AD" clId="Web-{D7B5122E-80C6-9B1D-1E03-B12FA18957DD}"/>
    <pc:docChg chg="modSld">
      <pc:chgData name="Leake, Carl D (US 347J)" userId="S::carl.leake@jpl.nasa.gov::514d19ed-ac25-4851-8813-e892f9be6a8e" providerId="AD" clId="Web-{D7B5122E-80C6-9B1D-1E03-B12FA18957DD}" dt="2024-11-20T21:09:45.269" v="2" actId="1076"/>
      <pc:docMkLst>
        <pc:docMk/>
      </pc:docMkLst>
      <pc:sldChg chg="addSp modSp">
        <pc:chgData name="Leake, Carl D (US 347J)" userId="S::carl.leake@jpl.nasa.gov::514d19ed-ac25-4851-8813-e892f9be6a8e" providerId="AD" clId="Web-{D7B5122E-80C6-9B1D-1E03-B12FA18957DD}" dt="2024-11-20T21:09:45.269" v="2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D7B5122E-80C6-9B1D-1E03-B12FA18957DD}" dt="2024-11-20T21:09:45.269" v="2" actId="1076"/>
          <ac:spMkLst>
            <pc:docMk/>
            <pc:sldMk cId="2186544531" sldId="256"/>
            <ac:spMk id="2" creationId="{05F05CAA-D2BA-9B7A-C6D4-9B12E3FC8098}"/>
          </ac:spMkLst>
        </pc:spChg>
        <pc:spChg chg="add">
          <ac:chgData name="Leake, Carl D (US 347J)" userId="S::carl.leake@jpl.nasa.gov::514d19ed-ac25-4851-8813-e892f9be6a8e" providerId="AD" clId="Web-{D7B5122E-80C6-9B1D-1E03-B12FA18957DD}" dt="2024-11-20T21:09:36.284" v="0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Elmquist, Asher (US 347J)" userId="S::asher.elmquist@jpl.nasa.gov::c43b51c1-8673-421c-ad65-63a1e47c685f" providerId="AD" clId="Web-{D56E7CF3-2CE0-E853-EA89-1C05470C1CA7}"/>
    <pc:docChg chg="addSld delSld modSld addMainMaster">
      <pc:chgData name="Elmquist, Asher (US 347J)" userId="S::asher.elmquist@jpl.nasa.gov::c43b51c1-8673-421c-ad65-63a1e47c685f" providerId="AD" clId="Web-{D56E7CF3-2CE0-E853-EA89-1C05470C1CA7}" dt="2023-08-01T12:36:34.323" v="3"/>
      <pc:docMkLst>
        <pc:docMk/>
      </pc:docMkLst>
      <pc:sldChg chg="delSp modSp mod modClrScheme chgLayout">
        <pc:chgData name="Elmquist, Asher (US 347J)" userId="S::asher.elmquist@jpl.nasa.gov::c43b51c1-8673-421c-ad65-63a1e47c685f" providerId="AD" clId="Web-{D56E7CF3-2CE0-E853-EA89-1C05470C1CA7}" dt="2023-08-01T12:36:34.323" v="3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D56E7CF3-2CE0-E853-EA89-1C05470C1CA7}" dt="2023-08-01T12:36:19.213" v="1"/>
          <ac:spMkLst>
            <pc:docMk/>
            <pc:sldMk cId="2186544531" sldId="256"/>
            <ac:spMk id="2" creationId="{05F05CAA-D2BA-9B7A-C6D4-9B12E3FC8098}"/>
          </ac:spMkLst>
        </pc:spChg>
        <pc:spChg chg="del mod ord">
          <ac:chgData name="Elmquist, Asher (US 347J)" userId="S::asher.elmquist@jpl.nasa.gov::c43b51c1-8673-421c-ad65-63a1e47c685f" providerId="AD" clId="Web-{D56E7CF3-2CE0-E853-EA89-1C05470C1CA7}" dt="2023-08-01T12:36:34.323" v="3"/>
          <ac:spMkLst>
            <pc:docMk/>
            <pc:sldMk cId="2186544531" sldId="256"/>
            <ac:spMk id="4" creationId="{C3C47C9D-057E-29C3-F746-D1C3DBB31C97}"/>
          </ac:spMkLst>
        </pc:spChg>
      </pc:sldChg>
      <pc:sldChg chg="add del">
        <pc:chgData name="Elmquist, Asher (US 347J)" userId="S::asher.elmquist@jpl.nasa.gov::c43b51c1-8673-421c-ad65-63a1e47c685f" providerId="AD" clId="Web-{D56E7CF3-2CE0-E853-EA89-1C05470C1CA7}" dt="2023-08-01T12:36:21.760" v="2"/>
        <pc:sldMkLst>
          <pc:docMk/>
          <pc:sldMk cId="3476049225" sldId="1317"/>
        </pc:sldMkLst>
      </pc:sldChg>
      <pc:sldMasterChg chg="add addSldLayout">
        <pc:chgData name="Elmquist, Asher (US 347J)" userId="S::asher.elmquist@jpl.nasa.gov::c43b51c1-8673-421c-ad65-63a1e47c685f" providerId="AD" clId="Web-{D56E7CF3-2CE0-E853-EA89-1C05470C1CA7}" dt="2023-08-01T12:35:47.681" v="0"/>
        <pc:sldMasterMkLst>
          <pc:docMk/>
          <pc:sldMasterMk cId="0" sldId="2147483670"/>
        </pc:sldMasterMkLst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0" sldId="2147483671"/>
          </pc:sldLayoutMkLst>
        </pc:sldLayoutChg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3274547264" sldId="2147483672"/>
          </pc:sldLayoutMkLst>
        </pc:sldLayoutChg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1054039556" sldId="2147483673"/>
          </pc:sldLayoutMkLst>
        </pc:sldLayoutChg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3324955478" sldId="2147483674"/>
          </pc:sldLayoutMkLst>
        </pc:sldLayoutChg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1453760164" sldId="2147483675"/>
          </pc:sldLayoutMkLst>
        </pc:sldLayoutChg>
        <pc:sldLayoutChg chg="add">
          <pc:chgData name="Elmquist, Asher (US 347J)" userId="S::asher.elmquist@jpl.nasa.gov::c43b51c1-8673-421c-ad65-63a1e47c685f" providerId="AD" clId="Web-{D56E7CF3-2CE0-E853-EA89-1C05470C1CA7}" dt="2023-08-01T12:35:47.681" v="0"/>
          <pc:sldLayoutMkLst>
            <pc:docMk/>
            <pc:sldMasterMk cId="0" sldId="2147483670"/>
            <pc:sldLayoutMk cId="2674933610" sldId="2147483676"/>
          </pc:sldLayoutMkLst>
        </pc:sldLayoutChg>
      </pc:sldMasterChg>
    </pc:docChg>
  </pc:docChgLst>
  <pc:docChgLst>
    <pc:chgData name="Leake, Carl D (US 347J)" userId="514d19ed-ac25-4851-8813-e892f9be6a8e" providerId="ADAL" clId="{C5B876D4-2314-49CC-B8B0-6672FC345A94}"/>
    <pc:docChg chg="custSel modMainMaster">
      <pc:chgData name="Leake, Carl D (US 347J)" userId="514d19ed-ac25-4851-8813-e892f9be6a8e" providerId="ADAL" clId="{C5B876D4-2314-49CC-B8B0-6672FC345A94}" dt="2024-11-21T15:48:25.747" v="1" actId="478"/>
      <pc:docMkLst>
        <pc:docMk/>
      </pc:docMkLst>
      <pc:sldMasterChg chg="modSldLayout">
        <pc:chgData name="Leake, Carl D (US 347J)" userId="514d19ed-ac25-4851-8813-e892f9be6a8e" providerId="ADAL" clId="{C5B876D4-2314-49CC-B8B0-6672FC345A94}" dt="2024-11-21T15:48:25.747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C5B876D4-2314-49CC-B8B0-6672FC345A94}" dt="2024-11-21T15:48:25.747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C5B876D4-2314-49CC-B8B0-6672FC345A94}" dt="2024-11-21T15:48:25.747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</pc:sldMasterChg>
      <pc:sldMasterChg chg="modSldLayout">
        <pc:chgData name="Leake, Carl D (US 347J)" userId="514d19ed-ac25-4851-8813-e892f9be6a8e" providerId="ADAL" clId="{C5B876D4-2314-49CC-B8B0-6672FC345A94}" dt="2024-11-21T15:48:20.817" v="0" actId="478"/>
        <pc:sldMasterMkLst>
          <pc:docMk/>
          <pc:sldMasterMk cId="0" sldId="2147483670"/>
        </pc:sldMasterMkLst>
        <pc:sldLayoutChg chg="delSp mod">
          <pc:chgData name="Leake, Carl D (US 347J)" userId="514d19ed-ac25-4851-8813-e892f9be6a8e" providerId="ADAL" clId="{C5B876D4-2314-49CC-B8B0-6672FC345A94}" dt="2024-11-21T15:48:20.817" v="0" actId="478"/>
          <pc:sldLayoutMkLst>
            <pc:docMk/>
            <pc:sldMasterMk cId="0" sldId="2147483670"/>
            <pc:sldLayoutMk cId="0" sldId="2147483671"/>
          </pc:sldLayoutMkLst>
          <pc:spChg chg="del">
            <ac:chgData name="Leake, Carl D (US 347J)" userId="514d19ed-ac25-4851-8813-e892f9be6a8e" providerId="ADAL" clId="{C5B876D4-2314-49CC-B8B0-6672FC345A94}" dt="2024-11-21T15:48:20.817" v="0" actId="478"/>
            <ac:spMkLst>
              <pc:docMk/>
              <pc:sldMasterMk cId="0" sldId="2147483670"/>
              <pc:sldLayoutMk cId="0" sldId="2147483671"/>
              <ac:spMk id="3" creationId="{2FF2FA33-65E5-4587-8DA8-ED19EE08E952}"/>
            </ac:spMkLst>
          </pc:spChg>
        </pc:sldLayoutChg>
      </pc:sldMasterChg>
    </pc:docChg>
  </pc:docChgLst>
  <pc:docChgLst>
    <pc:chgData name="Abhinandan Jain" userId="47000a42-4a64-498b-92b5-14cfe7b66dad" providerId="ADAL" clId="{9183713E-7F4A-4890-B59D-2D86503B9B1B}"/>
    <pc:docChg chg="modSld">
      <pc:chgData name="Abhinandan Jain" userId="47000a42-4a64-498b-92b5-14cfe7b66dad" providerId="ADAL" clId="{9183713E-7F4A-4890-B59D-2D86503B9B1B}" dt="2023-07-22T00:19:15.496" v="4"/>
      <pc:docMkLst>
        <pc:docMk/>
      </pc:docMkLst>
      <pc:sldChg chg="modSp">
        <pc:chgData name="Abhinandan Jain" userId="47000a42-4a64-498b-92b5-14cfe7b66dad" providerId="ADAL" clId="{9183713E-7F4A-4890-B59D-2D86503B9B1B}" dt="2023-07-22T00:19:15.496" v="4"/>
        <pc:sldMkLst>
          <pc:docMk/>
          <pc:sldMk cId="2186544531" sldId="256"/>
        </pc:sldMkLst>
        <pc:spChg chg="mod">
          <ac:chgData name="Abhinandan Jain" userId="47000a42-4a64-498b-92b5-14cfe7b66dad" providerId="ADAL" clId="{9183713E-7F4A-4890-B59D-2D86503B9B1B}" dt="2023-07-22T00:19:15.496" v="4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C44A-22E1-4619-94B4-A057E6DB87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/>
              <a:t>-</a:t>
            </a:r>
            <a:r>
              <a:rPr lang="en-US" sz="2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/>
              <a:t>(DARTS)</a:t>
            </a:r>
            <a:endParaRPr sz="22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/>
              <a:t>Laboratory</a:t>
            </a:r>
            <a:endParaRPr sz="2200" b="1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</a:rPr>
              <a:t>August 2023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bg>
      <p:bgPr>
        <a:solidFill>
          <a:srgbClr val="FFCCCC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20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2107-2179-44B0-AA1C-E3E8257F8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76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6" r:id="rId4"/>
    <p:sldLayoutId id="2147483665" r:id="rId5"/>
    <p:sldLayoutId id="2147483667" r:id="rId6"/>
    <p:sldLayoutId id="2147483668" r:id="rId7"/>
    <p:sldLayoutId id="2147483669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0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labnotebooks.jpl.nasa.gov/user-redirect/notebooks/course2023/B-Preliminaries/11-Frame2Frame/notebook.ipynb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labnotebooks.jpl.nasa.gov/user-redirect/notebooks/course2023/B-Preliminaries/12-SpiceFrames/notebook.ipynb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rtslab.jpl.nasa.gov/internal/www/DLabDocs/sphinx/external/DFrame/main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dartslab.jpl.nasa.gov/course2020_material/movies/1-DFrame.html" TargetMode="External"/><Relationship Id="rId5" Type="http://schemas.openxmlformats.org/officeDocument/2006/relationships/hyperlink" Target="https://dartslab.jpl.nasa.gov/course2020_material/presentations/Session-1/C-DFrame/Frames.pdf" TargetMode="External"/><Relationship Id="rId4" Type="http://schemas.openxmlformats.org/officeDocument/2006/relationships/hyperlink" Target="http://dartslab.jpl.nasa.gov/internal/www/DLabDocs/modules/DFrame/html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labnotebooks.jpl.nasa.gov/user-redirect/notebooks/course2023/B-Preliminaries/10-Frames/notebook.ipynb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158435"/>
            <a:ext cx="4126500" cy="2307299"/>
          </a:xfrm>
        </p:spPr>
        <p:txBody>
          <a:bodyPr/>
          <a:lstStyle/>
          <a:p>
            <a:r>
              <a:rPr lang="en-US"/>
              <a:t>Frames Layer</a:t>
            </a:r>
            <a:br>
              <a:rPr lang="en-US"/>
            </a:br>
            <a:br>
              <a:rPr lang="en-US"/>
            </a:br>
            <a:r>
              <a:rPr lang="en-US"/>
              <a:t>2023 DARTS Lab Course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94165-6ED8-4C21-A5C6-009DDF8AD0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Arbitrary pair of frames</a:t>
            </a:r>
            <a:endParaRPr lang="en-US" alt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9600" y="5536322"/>
            <a:ext cx="11119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2400" b="1">
                <a:solidFill>
                  <a:schemeClr val="accent1"/>
                </a:solidFill>
                <a:latin typeface="Arial" panose="020B0604020202020204" pitchFamily="34" charset="0"/>
              </a:rPr>
              <a:t>ChainedFrame2Frame</a:t>
            </a: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 class manages arbitrary </a:t>
            </a:r>
            <a:r>
              <a:rPr lang="en-US" altLang="en-US" sz="2400" err="1">
                <a:solidFill>
                  <a:schemeClr val="accent1"/>
                </a:solidFill>
                <a:latin typeface="Arial" panose="020B0604020202020204" pitchFamily="34" charset="0"/>
              </a:rPr>
              <a:t>oframe</a:t>
            </a: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/</a:t>
            </a:r>
            <a:r>
              <a:rPr lang="en-US" altLang="en-US" sz="2400" err="1">
                <a:solidFill>
                  <a:schemeClr val="accent1"/>
                </a:solidFill>
                <a:latin typeface="Arial" panose="020B0604020202020204" pitchFamily="34" charset="0"/>
              </a:rPr>
              <a:t>pframe</a:t>
            </a: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 pairs in the tree.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13" y="1521372"/>
            <a:ext cx="701717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5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373C8-F553-4770-91B4-E2E2DC551E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ChainedFrame2Frame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/>
              <a:t>ChainedFrame2Frame</a:t>
            </a:r>
            <a:r>
              <a:rPr lang="en-US" sz="2800"/>
              <a:t> instance are objects that have a beginning (</a:t>
            </a:r>
            <a:r>
              <a:rPr lang="en-US" sz="2800" err="1"/>
              <a:t>oframe</a:t>
            </a:r>
            <a:r>
              <a:rPr lang="en-US" sz="2800"/>
              <a:t>) and an end (</a:t>
            </a:r>
            <a:r>
              <a:rPr lang="en-US" sz="2800" err="1"/>
              <a:t>pframe</a:t>
            </a:r>
            <a:r>
              <a:rPr lang="en-US" sz="2800"/>
              <a:t>)</a:t>
            </a:r>
          </a:p>
          <a:p>
            <a:r>
              <a:rPr lang="en-US"/>
              <a:t>have all the smarts to chain together all the computations needed to compute the relative properties</a:t>
            </a:r>
          </a:p>
          <a:p>
            <a:r>
              <a:rPr lang="en-US"/>
              <a:t>know the connecting path</a:t>
            </a:r>
          </a:p>
          <a:p>
            <a:r>
              <a:rPr lang="en-US"/>
              <a:t>can do reversals across branches as needed</a:t>
            </a:r>
          </a:p>
          <a:p>
            <a:r>
              <a:rPr lang="en-US"/>
              <a:t>can handle changes to paths</a:t>
            </a:r>
          </a:p>
          <a:p>
            <a:r>
              <a:rPr lang="en-US"/>
              <a:t>only compute on demand</a:t>
            </a:r>
          </a:p>
          <a:p>
            <a:r>
              <a:rPr lang="en-US"/>
              <a:t>cache results, and </a:t>
            </a:r>
            <a:r>
              <a:rPr lang="en-US" err="1"/>
              <a:t>recompute</a:t>
            </a:r>
            <a:r>
              <a:rPr lang="en-US"/>
              <a:t> only if any of the edges has changed!</a:t>
            </a:r>
          </a:p>
        </p:txBody>
      </p:sp>
    </p:spTree>
    <p:extLst>
      <p:ext uri="{BB962C8B-B14F-4D97-AF65-F5344CB8AC3E}">
        <p14:creationId xmlns:p14="http://schemas.microsoft.com/office/powerpoint/2010/main" val="175573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B12CB-B4BB-40B6-9F1F-D99285FA05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Recipe for frame to frame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Create a frame container instance and populate it with frames, and form edges to connect them</a:t>
            </a:r>
          </a:p>
          <a:p>
            <a:r>
              <a:rPr lang="en-US"/>
              <a:t>Identify the </a:t>
            </a:r>
            <a:r>
              <a:rPr lang="en-US" b="1" err="1"/>
              <a:t>oframe</a:t>
            </a:r>
            <a:r>
              <a:rPr lang="en-US" b="1"/>
              <a:t>/</a:t>
            </a:r>
            <a:r>
              <a:rPr lang="en-US" b="1" err="1"/>
              <a:t>pframe</a:t>
            </a:r>
            <a:r>
              <a:rPr lang="en-US"/>
              <a:t> frame pair you are interested in</a:t>
            </a:r>
          </a:p>
          <a:p>
            <a:r>
              <a:rPr lang="en-US"/>
              <a:t>Use </a:t>
            </a:r>
            <a:r>
              <a:rPr lang="en-US" b="1"/>
              <a:t>oframe.frame2Frame(</a:t>
            </a:r>
            <a:r>
              <a:rPr lang="en-US" b="1" err="1"/>
              <a:t>pframe</a:t>
            </a:r>
            <a:r>
              <a:rPr lang="en-US" b="1"/>
              <a:t>)</a:t>
            </a:r>
            <a:r>
              <a:rPr lang="en-US"/>
              <a:t> method to get the Frame2Frame instance (edge or chained)</a:t>
            </a:r>
          </a:p>
          <a:p>
            <a:r>
              <a:rPr lang="en-US"/>
              <a:t>Use the frame to frame instance methods to get information</a:t>
            </a:r>
          </a:p>
          <a:p>
            <a:pPr lvl="1"/>
            <a:r>
              <a:rPr lang="en-US" sz="2000" b="1" err="1"/>
              <a:t>relTransform</a:t>
            </a:r>
            <a:r>
              <a:rPr lang="en-US" sz="2000" b="1"/>
              <a:t>(): </a:t>
            </a:r>
            <a:r>
              <a:rPr lang="en-US" sz="2000"/>
              <a:t>returns the relative pose</a:t>
            </a:r>
          </a:p>
          <a:p>
            <a:pPr lvl="1"/>
            <a:r>
              <a:rPr lang="en-US" sz="2000" b="1" err="1"/>
              <a:t>oframeDerivRelSpVel</a:t>
            </a:r>
            <a:r>
              <a:rPr lang="en-US" sz="2000" b="1"/>
              <a:t>(): </a:t>
            </a:r>
            <a:r>
              <a:rPr lang="en-US" sz="2000"/>
              <a:t>returns the relative spatial velocity as observed from the </a:t>
            </a:r>
            <a:r>
              <a:rPr lang="en-US" sz="2000" err="1"/>
              <a:t>oframe</a:t>
            </a:r>
            <a:endParaRPr lang="en-US" sz="2000"/>
          </a:p>
          <a:p>
            <a:pPr lvl="1"/>
            <a:r>
              <a:rPr lang="en-US" sz="2000" b="1" err="1"/>
              <a:t>oframeDerivRelSpAccel</a:t>
            </a:r>
            <a:r>
              <a:rPr lang="en-US" sz="2000" b="1"/>
              <a:t>(): </a:t>
            </a:r>
            <a:r>
              <a:rPr lang="en-US" sz="2000"/>
              <a:t>returns the relative spatial acceleration as observed from the </a:t>
            </a:r>
            <a:r>
              <a:rPr lang="en-US" sz="2000" err="1"/>
              <a:t>oframe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6261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98F0-0288-4FCF-A235-EBD2721EE0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Frame2Frame</a:t>
            </a:r>
            <a:br>
              <a:rPr lang="en-US"/>
            </a:br>
            <a:r>
              <a:rPr lang="en-US" sz="2000"/>
              <a:t>(Notebook: </a:t>
            </a:r>
            <a:r>
              <a:rPr lang="en-US" sz="2000">
                <a:hlinkClick r:id="rId2"/>
              </a:rPr>
              <a:t>B-Preliminaries/11-Frame2Frame</a:t>
            </a:r>
            <a:r>
              <a:rPr lang="en-US" sz="2000"/>
              <a:t>)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Creating a Frame2Frame</a:t>
            </a:r>
          </a:p>
          <a:p>
            <a:r>
              <a:rPr lang="en-US" sz="2800"/>
              <a:t>Making </a:t>
            </a:r>
            <a:r>
              <a:rPr lang="en-US" sz="2800" err="1"/>
              <a:t>relTransform</a:t>
            </a:r>
            <a:r>
              <a:rPr lang="en-US" sz="2800"/>
              <a:t>, </a:t>
            </a:r>
            <a:r>
              <a:rPr lang="en-US" sz="2800" err="1"/>
              <a:t>vels</a:t>
            </a:r>
            <a:r>
              <a:rPr lang="en-US" sz="2800"/>
              <a:t>, </a:t>
            </a:r>
            <a:r>
              <a:rPr lang="en-US" sz="2800" err="1"/>
              <a:t>accels</a:t>
            </a:r>
            <a:r>
              <a:rPr lang="en-US" sz="2800"/>
              <a:t> queries</a:t>
            </a:r>
          </a:p>
          <a:p>
            <a:r>
              <a:rPr lang="en-US" sz="2800"/>
              <a:t>Dumping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106" y="3016469"/>
            <a:ext cx="6210600" cy="32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7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D11D2-DE74-4302-808C-9AE0D486A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frames, have potentially </a:t>
            </a:r>
            <a:r>
              <a:rPr lang="en-US">
                <a:solidFill>
                  <a:schemeClr val="accent2"/>
                </a:solidFill>
              </a:rPr>
              <a:t>N(N-1) </a:t>
            </a:r>
            <a:r>
              <a:rPr lang="en-US"/>
              <a:t>frame to frame pairs</a:t>
            </a:r>
          </a:p>
          <a:p>
            <a:pPr lvl="1"/>
            <a:r>
              <a:rPr lang="en-US" sz="2000"/>
              <a:t>Too expensive to keep all combinations up to date </a:t>
            </a:r>
          </a:p>
          <a:p>
            <a:r>
              <a:rPr lang="en-US" b="1"/>
              <a:t>On demand </a:t>
            </a:r>
            <a:r>
              <a:rPr lang="en-US"/>
              <a:t>computation</a:t>
            </a:r>
          </a:p>
          <a:p>
            <a:pPr lvl="1"/>
            <a:r>
              <a:rPr lang="en-US" sz="2000" b="1"/>
              <a:t>Do not </a:t>
            </a:r>
            <a:r>
              <a:rPr lang="en-US" sz="2000"/>
              <a:t>compute and update properties of all existing frame 2 frame pairs with every motion – </a:t>
            </a:r>
            <a:r>
              <a:rPr lang="en-US" sz="2000" u="sng"/>
              <a:t>only on demand</a:t>
            </a:r>
          </a:p>
          <a:p>
            <a:r>
              <a:rPr lang="en-US" b="1"/>
              <a:t>Cache</a:t>
            </a:r>
            <a:r>
              <a:rPr lang="en-US"/>
              <a:t> frame to frame property values until a component edge value changes to make path value stale</a:t>
            </a:r>
          </a:p>
          <a:p>
            <a:pPr lvl="1"/>
            <a:r>
              <a:rPr lang="en-US" sz="2000"/>
              <a:t>Only </a:t>
            </a:r>
            <a:r>
              <a:rPr lang="en-US" sz="2000" err="1"/>
              <a:t>recompute</a:t>
            </a:r>
            <a:r>
              <a:rPr lang="en-US" sz="2000"/>
              <a:t> stale values</a:t>
            </a:r>
          </a:p>
        </p:txBody>
      </p:sp>
    </p:spTree>
    <p:extLst>
      <p:ext uri="{BB962C8B-B14F-4D97-AF65-F5344CB8AC3E}">
        <p14:creationId xmlns:p14="http://schemas.microsoft.com/office/powerpoint/2010/main" val="11371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 bwMode="auto">
          <a:xfrm>
            <a:off x="1810254" y="4540300"/>
            <a:ext cx="8739788" cy="2089404"/>
          </a:xfrm>
          <a:custGeom>
            <a:avLst/>
            <a:gdLst>
              <a:gd name="connsiteX0" fmla="*/ 0 w 8680985"/>
              <a:gd name="connsiteY0" fmla="*/ 1078372 h 2070636"/>
              <a:gd name="connsiteX1" fmla="*/ 4474234 w 8680985"/>
              <a:gd name="connsiteY1" fmla="*/ 1061119 h 2070636"/>
              <a:gd name="connsiteX2" fmla="*/ 5969479 w 8680985"/>
              <a:gd name="connsiteY2" fmla="*/ 158221 h 2070636"/>
              <a:gd name="connsiteX3" fmla="*/ 8223849 w 8680985"/>
              <a:gd name="connsiteY3" fmla="*/ 152470 h 2070636"/>
              <a:gd name="connsiteX4" fmla="*/ 8333117 w 8680985"/>
              <a:gd name="connsiteY4" fmla="*/ 1687972 h 2070636"/>
              <a:gd name="connsiteX5" fmla="*/ 4433977 w 8680985"/>
              <a:gd name="connsiteY5" fmla="*/ 2044530 h 2070636"/>
              <a:gd name="connsiteX6" fmla="*/ 97766 w 8680985"/>
              <a:gd name="connsiteY6" fmla="*/ 2015775 h 2070636"/>
              <a:gd name="connsiteX0" fmla="*/ 0 w 8680985"/>
              <a:gd name="connsiteY0" fmla="*/ 1078372 h 2070636"/>
              <a:gd name="connsiteX1" fmla="*/ 4474234 w 8680985"/>
              <a:gd name="connsiteY1" fmla="*/ 1061119 h 2070636"/>
              <a:gd name="connsiteX2" fmla="*/ 5969479 w 8680985"/>
              <a:gd name="connsiteY2" fmla="*/ 158221 h 2070636"/>
              <a:gd name="connsiteX3" fmla="*/ 8223849 w 8680985"/>
              <a:gd name="connsiteY3" fmla="*/ 152470 h 2070636"/>
              <a:gd name="connsiteX4" fmla="*/ 8333117 w 8680985"/>
              <a:gd name="connsiteY4" fmla="*/ 1687972 h 2070636"/>
              <a:gd name="connsiteX5" fmla="*/ 4433977 w 8680985"/>
              <a:gd name="connsiteY5" fmla="*/ 2044530 h 2070636"/>
              <a:gd name="connsiteX6" fmla="*/ 97766 w 8680985"/>
              <a:gd name="connsiteY6" fmla="*/ 2015775 h 2070636"/>
              <a:gd name="connsiteX7" fmla="*/ 0 w 8680985"/>
              <a:gd name="connsiteY7" fmla="*/ 1078372 h 2070636"/>
              <a:gd name="connsiteX0" fmla="*/ 0 w 8680985"/>
              <a:gd name="connsiteY0" fmla="*/ 1078372 h 2044530"/>
              <a:gd name="connsiteX1" fmla="*/ 4474234 w 8680985"/>
              <a:gd name="connsiteY1" fmla="*/ 1061119 h 2044530"/>
              <a:gd name="connsiteX2" fmla="*/ 5969479 w 8680985"/>
              <a:gd name="connsiteY2" fmla="*/ 158221 h 2044530"/>
              <a:gd name="connsiteX3" fmla="*/ 8223849 w 8680985"/>
              <a:gd name="connsiteY3" fmla="*/ 152470 h 2044530"/>
              <a:gd name="connsiteX4" fmla="*/ 8333117 w 8680985"/>
              <a:gd name="connsiteY4" fmla="*/ 1687972 h 2044530"/>
              <a:gd name="connsiteX5" fmla="*/ 4433977 w 8680985"/>
              <a:gd name="connsiteY5" fmla="*/ 2044530 h 2044530"/>
              <a:gd name="connsiteX6" fmla="*/ 5751 w 8680985"/>
              <a:gd name="connsiteY6" fmla="*/ 1900756 h 2044530"/>
              <a:gd name="connsiteX7" fmla="*/ 0 w 8680985"/>
              <a:gd name="connsiteY7" fmla="*/ 1078372 h 2044530"/>
              <a:gd name="connsiteX0" fmla="*/ 0 w 8680985"/>
              <a:gd name="connsiteY0" fmla="*/ 1078372 h 2044530"/>
              <a:gd name="connsiteX1" fmla="*/ 4474234 w 8680985"/>
              <a:gd name="connsiteY1" fmla="*/ 1061119 h 2044530"/>
              <a:gd name="connsiteX2" fmla="*/ 5969479 w 8680985"/>
              <a:gd name="connsiteY2" fmla="*/ 158221 h 2044530"/>
              <a:gd name="connsiteX3" fmla="*/ 8223849 w 8680985"/>
              <a:gd name="connsiteY3" fmla="*/ 152470 h 2044530"/>
              <a:gd name="connsiteX4" fmla="*/ 8333117 w 8680985"/>
              <a:gd name="connsiteY4" fmla="*/ 1687972 h 2044530"/>
              <a:gd name="connsiteX5" fmla="*/ 4433977 w 8680985"/>
              <a:gd name="connsiteY5" fmla="*/ 2044530 h 2044530"/>
              <a:gd name="connsiteX6" fmla="*/ 5751 w 8680985"/>
              <a:gd name="connsiteY6" fmla="*/ 1900756 h 2044530"/>
              <a:gd name="connsiteX7" fmla="*/ 0 w 8680985"/>
              <a:gd name="connsiteY7" fmla="*/ 1078372 h 2044530"/>
              <a:gd name="connsiteX0" fmla="*/ 34537 w 8715522"/>
              <a:gd name="connsiteY0" fmla="*/ 1078372 h 2044530"/>
              <a:gd name="connsiteX1" fmla="*/ 4508771 w 8715522"/>
              <a:gd name="connsiteY1" fmla="*/ 1061119 h 2044530"/>
              <a:gd name="connsiteX2" fmla="*/ 6004016 w 8715522"/>
              <a:gd name="connsiteY2" fmla="*/ 158221 h 2044530"/>
              <a:gd name="connsiteX3" fmla="*/ 8258386 w 8715522"/>
              <a:gd name="connsiteY3" fmla="*/ 152470 h 2044530"/>
              <a:gd name="connsiteX4" fmla="*/ 8367654 w 8715522"/>
              <a:gd name="connsiteY4" fmla="*/ 1687972 h 2044530"/>
              <a:gd name="connsiteX5" fmla="*/ 4468514 w 8715522"/>
              <a:gd name="connsiteY5" fmla="*/ 2044530 h 2044530"/>
              <a:gd name="connsiteX6" fmla="*/ 40288 w 8715522"/>
              <a:gd name="connsiteY6" fmla="*/ 1900756 h 2044530"/>
              <a:gd name="connsiteX7" fmla="*/ 34537 w 8715522"/>
              <a:gd name="connsiteY7" fmla="*/ 1078372 h 2044530"/>
              <a:gd name="connsiteX0" fmla="*/ 0 w 8819008"/>
              <a:gd name="connsiteY0" fmla="*/ 1164636 h 2044530"/>
              <a:gd name="connsiteX1" fmla="*/ 4612257 w 8819008"/>
              <a:gd name="connsiteY1" fmla="*/ 1061119 h 2044530"/>
              <a:gd name="connsiteX2" fmla="*/ 6107502 w 8819008"/>
              <a:gd name="connsiteY2" fmla="*/ 158221 h 2044530"/>
              <a:gd name="connsiteX3" fmla="*/ 8361872 w 8819008"/>
              <a:gd name="connsiteY3" fmla="*/ 152470 h 2044530"/>
              <a:gd name="connsiteX4" fmla="*/ 8471140 w 8819008"/>
              <a:gd name="connsiteY4" fmla="*/ 1687972 h 2044530"/>
              <a:gd name="connsiteX5" fmla="*/ 4572000 w 8819008"/>
              <a:gd name="connsiteY5" fmla="*/ 2044530 h 2044530"/>
              <a:gd name="connsiteX6" fmla="*/ 143774 w 8819008"/>
              <a:gd name="connsiteY6" fmla="*/ 1900756 h 2044530"/>
              <a:gd name="connsiteX7" fmla="*/ 0 w 8819008"/>
              <a:gd name="connsiteY7" fmla="*/ 1164636 h 2044530"/>
              <a:gd name="connsiteX0" fmla="*/ 0 w 8819008"/>
              <a:gd name="connsiteY0" fmla="*/ 1164636 h 2044530"/>
              <a:gd name="connsiteX1" fmla="*/ 4612257 w 8819008"/>
              <a:gd name="connsiteY1" fmla="*/ 1061119 h 2044530"/>
              <a:gd name="connsiteX2" fmla="*/ 6107502 w 8819008"/>
              <a:gd name="connsiteY2" fmla="*/ 158221 h 2044530"/>
              <a:gd name="connsiteX3" fmla="*/ 8361872 w 8819008"/>
              <a:gd name="connsiteY3" fmla="*/ 152470 h 2044530"/>
              <a:gd name="connsiteX4" fmla="*/ 8471140 w 8819008"/>
              <a:gd name="connsiteY4" fmla="*/ 1687972 h 2044530"/>
              <a:gd name="connsiteX5" fmla="*/ 4572000 w 8819008"/>
              <a:gd name="connsiteY5" fmla="*/ 2044530 h 2044530"/>
              <a:gd name="connsiteX6" fmla="*/ 143774 w 8819008"/>
              <a:gd name="connsiteY6" fmla="*/ 1900756 h 2044530"/>
              <a:gd name="connsiteX7" fmla="*/ 0 w 8819008"/>
              <a:gd name="connsiteY7" fmla="*/ 1164636 h 2044530"/>
              <a:gd name="connsiteX0" fmla="*/ 126546 w 8698264"/>
              <a:gd name="connsiteY0" fmla="*/ 1164636 h 2044530"/>
              <a:gd name="connsiteX1" fmla="*/ 4491513 w 8698264"/>
              <a:gd name="connsiteY1" fmla="*/ 1061119 h 2044530"/>
              <a:gd name="connsiteX2" fmla="*/ 5986758 w 8698264"/>
              <a:gd name="connsiteY2" fmla="*/ 158221 h 2044530"/>
              <a:gd name="connsiteX3" fmla="*/ 8241128 w 8698264"/>
              <a:gd name="connsiteY3" fmla="*/ 152470 h 2044530"/>
              <a:gd name="connsiteX4" fmla="*/ 8350396 w 8698264"/>
              <a:gd name="connsiteY4" fmla="*/ 1687972 h 2044530"/>
              <a:gd name="connsiteX5" fmla="*/ 4451256 w 8698264"/>
              <a:gd name="connsiteY5" fmla="*/ 2044530 h 2044530"/>
              <a:gd name="connsiteX6" fmla="*/ 23030 w 8698264"/>
              <a:gd name="connsiteY6" fmla="*/ 1900756 h 2044530"/>
              <a:gd name="connsiteX7" fmla="*/ 126546 w 8698264"/>
              <a:gd name="connsiteY7" fmla="*/ 1164636 h 2044530"/>
              <a:gd name="connsiteX0" fmla="*/ 142529 w 8714247"/>
              <a:gd name="connsiteY0" fmla="*/ 1164636 h 2044530"/>
              <a:gd name="connsiteX1" fmla="*/ 4507496 w 8714247"/>
              <a:gd name="connsiteY1" fmla="*/ 1061119 h 2044530"/>
              <a:gd name="connsiteX2" fmla="*/ 6002741 w 8714247"/>
              <a:gd name="connsiteY2" fmla="*/ 158221 h 2044530"/>
              <a:gd name="connsiteX3" fmla="*/ 8257111 w 8714247"/>
              <a:gd name="connsiteY3" fmla="*/ 152470 h 2044530"/>
              <a:gd name="connsiteX4" fmla="*/ 8366379 w 8714247"/>
              <a:gd name="connsiteY4" fmla="*/ 1687972 h 2044530"/>
              <a:gd name="connsiteX5" fmla="*/ 4467239 w 8714247"/>
              <a:gd name="connsiteY5" fmla="*/ 2044530 h 2044530"/>
              <a:gd name="connsiteX6" fmla="*/ 39013 w 8714247"/>
              <a:gd name="connsiteY6" fmla="*/ 1900756 h 2044530"/>
              <a:gd name="connsiteX7" fmla="*/ 142529 w 8714247"/>
              <a:gd name="connsiteY7" fmla="*/ 1164636 h 2044530"/>
              <a:gd name="connsiteX0" fmla="*/ 603472 w 9175190"/>
              <a:gd name="connsiteY0" fmla="*/ 1164636 h 2044530"/>
              <a:gd name="connsiteX1" fmla="*/ 4968439 w 9175190"/>
              <a:gd name="connsiteY1" fmla="*/ 1061119 h 2044530"/>
              <a:gd name="connsiteX2" fmla="*/ 6463684 w 9175190"/>
              <a:gd name="connsiteY2" fmla="*/ 158221 h 2044530"/>
              <a:gd name="connsiteX3" fmla="*/ 8718054 w 9175190"/>
              <a:gd name="connsiteY3" fmla="*/ 152470 h 2044530"/>
              <a:gd name="connsiteX4" fmla="*/ 8827322 w 9175190"/>
              <a:gd name="connsiteY4" fmla="*/ 1687972 h 2044530"/>
              <a:gd name="connsiteX5" fmla="*/ 4928182 w 9175190"/>
              <a:gd name="connsiteY5" fmla="*/ 2044530 h 2044530"/>
              <a:gd name="connsiteX6" fmla="*/ 499956 w 9175190"/>
              <a:gd name="connsiteY6" fmla="*/ 1900756 h 2044530"/>
              <a:gd name="connsiteX7" fmla="*/ 603472 w 9175190"/>
              <a:gd name="connsiteY7" fmla="*/ 1164636 h 2044530"/>
              <a:gd name="connsiteX0" fmla="*/ 919303 w 9491021"/>
              <a:gd name="connsiteY0" fmla="*/ 1164636 h 2044530"/>
              <a:gd name="connsiteX1" fmla="*/ 5284270 w 9491021"/>
              <a:gd name="connsiteY1" fmla="*/ 1061119 h 2044530"/>
              <a:gd name="connsiteX2" fmla="*/ 6779515 w 9491021"/>
              <a:gd name="connsiteY2" fmla="*/ 158221 h 2044530"/>
              <a:gd name="connsiteX3" fmla="*/ 9033885 w 9491021"/>
              <a:gd name="connsiteY3" fmla="*/ 152470 h 2044530"/>
              <a:gd name="connsiteX4" fmla="*/ 9143153 w 9491021"/>
              <a:gd name="connsiteY4" fmla="*/ 1687972 h 2044530"/>
              <a:gd name="connsiteX5" fmla="*/ 5244013 w 9491021"/>
              <a:gd name="connsiteY5" fmla="*/ 2044530 h 2044530"/>
              <a:gd name="connsiteX6" fmla="*/ 815787 w 9491021"/>
              <a:gd name="connsiteY6" fmla="*/ 1900756 h 2044530"/>
              <a:gd name="connsiteX7" fmla="*/ 919303 w 9491021"/>
              <a:gd name="connsiteY7" fmla="*/ 1164636 h 2044530"/>
              <a:gd name="connsiteX0" fmla="*/ 657488 w 9229206"/>
              <a:gd name="connsiteY0" fmla="*/ 1164636 h 2174679"/>
              <a:gd name="connsiteX1" fmla="*/ 5022455 w 9229206"/>
              <a:gd name="connsiteY1" fmla="*/ 1061119 h 2174679"/>
              <a:gd name="connsiteX2" fmla="*/ 6517700 w 9229206"/>
              <a:gd name="connsiteY2" fmla="*/ 158221 h 2174679"/>
              <a:gd name="connsiteX3" fmla="*/ 8772070 w 9229206"/>
              <a:gd name="connsiteY3" fmla="*/ 152470 h 2174679"/>
              <a:gd name="connsiteX4" fmla="*/ 8881338 w 9229206"/>
              <a:gd name="connsiteY4" fmla="*/ 1687972 h 2174679"/>
              <a:gd name="connsiteX5" fmla="*/ 4982198 w 9229206"/>
              <a:gd name="connsiteY5" fmla="*/ 2044530 h 2174679"/>
              <a:gd name="connsiteX6" fmla="*/ 553972 w 9229206"/>
              <a:gd name="connsiteY6" fmla="*/ 1900756 h 2174679"/>
              <a:gd name="connsiteX7" fmla="*/ 657488 w 9229206"/>
              <a:gd name="connsiteY7" fmla="*/ 1164636 h 2174679"/>
              <a:gd name="connsiteX0" fmla="*/ 544327 w 9116045"/>
              <a:gd name="connsiteY0" fmla="*/ 1164636 h 2174679"/>
              <a:gd name="connsiteX1" fmla="*/ 4909294 w 9116045"/>
              <a:gd name="connsiteY1" fmla="*/ 1061119 h 2174679"/>
              <a:gd name="connsiteX2" fmla="*/ 6404539 w 9116045"/>
              <a:gd name="connsiteY2" fmla="*/ 158221 h 2174679"/>
              <a:gd name="connsiteX3" fmla="*/ 8658909 w 9116045"/>
              <a:gd name="connsiteY3" fmla="*/ 152470 h 2174679"/>
              <a:gd name="connsiteX4" fmla="*/ 8768177 w 9116045"/>
              <a:gd name="connsiteY4" fmla="*/ 1687972 h 2174679"/>
              <a:gd name="connsiteX5" fmla="*/ 4869037 w 9116045"/>
              <a:gd name="connsiteY5" fmla="*/ 2044530 h 2174679"/>
              <a:gd name="connsiteX6" fmla="*/ 440811 w 9116045"/>
              <a:gd name="connsiteY6" fmla="*/ 1900756 h 2174679"/>
              <a:gd name="connsiteX7" fmla="*/ 544327 w 9116045"/>
              <a:gd name="connsiteY7" fmla="*/ 1164636 h 2174679"/>
              <a:gd name="connsiteX0" fmla="*/ 773934 w 8920082"/>
              <a:gd name="connsiteY0" fmla="*/ 963353 h 2044530"/>
              <a:gd name="connsiteX1" fmla="*/ 4713331 w 8920082"/>
              <a:gd name="connsiteY1" fmla="*/ 1061119 h 2044530"/>
              <a:gd name="connsiteX2" fmla="*/ 6208576 w 8920082"/>
              <a:gd name="connsiteY2" fmla="*/ 158221 h 2044530"/>
              <a:gd name="connsiteX3" fmla="*/ 8462946 w 8920082"/>
              <a:gd name="connsiteY3" fmla="*/ 152470 h 2044530"/>
              <a:gd name="connsiteX4" fmla="*/ 8572214 w 8920082"/>
              <a:gd name="connsiteY4" fmla="*/ 1687972 h 2044530"/>
              <a:gd name="connsiteX5" fmla="*/ 4673074 w 8920082"/>
              <a:gd name="connsiteY5" fmla="*/ 2044530 h 2044530"/>
              <a:gd name="connsiteX6" fmla="*/ 244848 w 8920082"/>
              <a:gd name="connsiteY6" fmla="*/ 1900756 h 2044530"/>
              <a:gd name="connsiteX7" fmla="*/ 773934 w 8920082"/>
              <a:gd name="connsiteY7" fmla="*/ 963353 h 2044530"/>
              <a:gd name="connsiteX0" fmla="*/ 593640 w 8739788"/>
              <a:gd name="connsiteY0" fmla="*/ 963353 h 2089404"/>
              <a:gd name="connsiteX1" fmla="*/ 4533037 w 8739788"/>
              <a:gd name="connsiteY1" fmla="*/ 1061119 h 2089404"/>
              <a:gd name="connsiteX2" fmla="*/ 6028282 w 8739788"/>
              <a:gd name="connsiteY2" fmla="*/ 158221 h 2089404"/>
              <a:gd name="connsiteX3" fmla="*/ 8282652 w 8739788"/>
              <a:gd name="connsiteY3" fmla="*/ 152470 h 2089404"/>
              <a:gd name="connsiteX4" fmla="*/ 8391920 w 8739788"/>
              <a:gd name="connsiteY4" fmla="*/ 1687972 h 2089404"/>
              <a:gd name="connsiteX5" fmla="*/ 4492780 w 8739788"/>
              <a:gd name="connsiteY5" fmla="*/ 2044530 h 2089404"/>
              <a:gd name="connsiteX6" fmla="*/ 421113 w 8739788"/>
              <a:gd name="connsiteY6" fmla="*/ 1964017 h 2089404"/>
              <a:gd name="connsiteX7" fmla="*/ 593640 w 8739788"/>
              <a:gd name="connsiteY7" fmla="*/ 963353 h 208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9788" h="2089404">
                <a:moveTo>
                  <a:pt x="593640" y="963353"/>
                </a:moveTo>
                <a:cubicBezTo>
                  <a:pt x="1278961" y="812870"/>
                  <a:pt x="3627263" y="1195308"/>
                  <a:pt x="4533037" y="1061119"/>
                </a:cubicBezTo>
                <a:cubicBezTo>
                  <a:pt x="5438811" y="926930"/>
                  <a:pt x="5403346" y="309662"/>
                  <a:pt x="6028282" y="158221"/>
                </a:cubicBezTo>
                <a:cubicBezTo>
                  <a:pt x="6653218" y="6780"/>
                  <a:pt x="7888712" y="-102489"/>
                  <a:pt x="8282652" y="152470"/>
                </a:cubicBezTo>
                <a:cubicBezTo>
                  <a:pt x="8676592" y="407428"/>
                  <a:pt x="9023565" y="1372629"/>
                  <a:pt x="8391920" y="1687972"/>
                </a:cubicBezTo>
                <a:cubicBezTo>
                  <a:pt x="7760275" y="2003315"/>
                  <a:pt x="5821248" y="1998523"/>
                  <a:pt x="4492780" y="2044530"/>
                </a:cubicBezTo>
                <a:cubicBezTo>
                  <a:pt x="3164312" y="2090537"/>
                  <a:pt x="1070970" y="2144213"/>
                  <a:pt x="421113" y="1964017"/>
                </a:cubicBezTo>
                <a:cubicBezTo>
                  <a:pt x="-228744" y="1783821"/>
                  <a:pt x="-91681" y="1113836"/>
                  <a:pt x="593640" y="963353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43734-AD6B-46B7-8BF9-0262E36BF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Frame2Frame’s are base classes for body hinges</a:t>
            </a: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/>
              <a:t>Family of frame to frame classes</a:t>
            </a:r>
          </a:p>
        </p:txBody>
      </p:sp>
      <p:sp>
        <p:nvSpPr>
          <p:cNvPr id="902148" name="Rectangle 4"/>
          <p:cNvSpPr>
            <a:spLocks noChangeArrowheads="1"/>
          </p:cNvSpPr>
          <p:nvPr/>
        </p:nvSpPr>
        <p:spPr bwMode="auto">
          <a:xfrm>
            <a:off x="4533899" y="2235200"/>
            <a:ext cx="2057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Frame2Frame</a:t>
            </a:r>
          </a:p>
        </p:txBody>
      </p:sp>
      <p:sp>
        <p:nvSpPr>
          <p:cNvPr id="902150" name="Rectangle 6"/>
          <p:cNvSpPr>
            <a:spLocks noChangeArrowheads="1"/>
          </p:cNvSpPr>
          <p:nvPr/>
        </p:nvSpPr>
        <p:spPr bwMode="auto">
          <a:xfrm>
            <a:off x="4132264" y="3362325"/>
            <a:ext cx="2819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EdgeFrame2Frame</a:t>
            </a:r>
          </a:p>
        </p:txBody>
      </p:sp>
      <p:sp>
        <p:nvSpPr>
          <p:cNvPr id="902152" name="Text Box 8"/>
          <p:cNvSpPr txBox="1">
            <a:spLocks noChangeArrowheads="1"/>
          </p:cNvSpPr>
          <p:nvPr/>
        </p:nvSpPr>
        <p:spPr bwMode="auto">
          <a:xfrm>
            <a:off x="2318212" y="3337153"/>
            <a:ext cx="1795463" cy="64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</a:pPr>
            <a:r>
              <a:rPr lang="en-US" altLang="en-US" sz="1800">
                <a:solidFill>
                  <a:schemeClr val="accent1"/>
                </a:solidFill>
                <a:latin typeface="Arial" panose="020B0604020202020204" pitchFamily="34" charset="0"/>
              </a:rPr>
              <a:t>Parent/child frame pair</a:t>
            </a:r>
          </a:p>
        </p:txBody>
      </p:sp>
      <p:sp>
        <p:nvSpPr>
          <p:cNvPr id="902153" name="Rectangle 9"/>
          <p:cNvSpPr>
            <a:spLocks noChangeArrowheads="1"/>
          </p:cNvSpPr>
          <p:nvPr/>
        </p:nvSpPr>
        <p:spPr bwMode="auto">
          <a:xfrm>
            <a:off x="1965325" y="4568825"/>
            <a:ext cx="3581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PrescribedFrame2Frame</a:t>
            </a:r>
          </a:p>
        </p:txBody>
      </p:sp>
      <p:sp>
        <p:nvSpPr>
          <p:cNvPr id="902155" name="Text Box 11"/>
          <p:cNvSpPr txBox="1">
            <a:spLocks noChangeArrowheads="1"/>
          </p:cNvSpPr>
          <p:nvPr/>
        </p:nvSpPr>
        <p:spPr bwMode="auto">
          <a:xfrm>
            <a:off x="5371827" y="4240017"/>
            <a:ext cx="1893220" cy="122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</a:pPr>
            <a:r>
              <a:rPr lang="en-US" altLang="en-US" sz="1800">
                <a:solidFill>
                  <a:schemeClr val="accent1"/>
                </a:solidFill>
                <a:latin typeface="Arial" panose="020B0604020202020204" pitchFamily="34" charset="0"/>
              </a:rPr>
              <a:t>Frame pair with user specified relative transforms</a:t>
            </a:r>
          </a:p>
        </p:txBody>
      </p:sp>
      <p:sp>
        <p:nvSpPr>
          <p:cNvPr id="902156" name="Rectangle 12"/>
          <p:cNvSpPr>
            <a:spLocks noChangeArrowheads="1"/>
          </p:cNvSpPr>
          <p:nvPr/>
        </p:nvSpPr>
        <p:spPr bwMode="auto">
          <a:xfrm>
            <a:off x="2343150" y="5783262"/>
            <a:ext cx="2819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err="1">
                <a:solidFill>
                  <a:schemeClr val="accent2"/>
                </a:solidFill>
              </a:rPr>
              <a:t>DartsSubHinge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902158" name="Text Box 14"/>
          <p:cNvSpPr txBox="1">
            <a:spLocks noChangeArrowheads="1"/>
          </p:cNvSpPr>
          <p:nvPr/>
        </p:nvSpPr>
        <p:spPr bwMode="auto">
          <a:xfrm>
            <a:off x="7921055" y="5740217"/>
            <a:ext cx="2085581" cy="36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</a:pPr>
            <a:r>
              <a:rPr lang="en-US" altLang="en-US" sz="1800">
                <a:solidFill>
                  <a:schemeClr val="accent1"/>
                </a:solidFill>
                <a:latin typeface="Arial" panose="020B0604020202020204" pitchFamily="34" charset="0"/>
              </a:rPr>
              <a:t>Darts body hinge</a:t>
            </a:r>
          </a:p>
        </p:txBody>
      </p:sp>
      <p:sp>
        <p:nvSpPr>
          <p:cNvPr id="902159" name="Rectangle 15"/>
          <p:cNvSpPr>
            <a:spLocks noChangeArrowheads="1"/>
          </p:cNvSpPr>
          <p:nvPr/>
        </p:nvSpPr>
        <p:spPr bwMode="auto">
          <a:xfrm>
            <a:off x="7622212" y="5073366"/>
            <a:ext cx="2384425" cy="5916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err="1">
                <a:solidFill>
                  <a:schemeClr val="accent2"/>
                </a:solidFill>
              </a:rPr>
              <a:t>DartsHinge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902161" name="Text Box 17"/>
          <p:cNvSpPr txBox="1">
            <a:spLocks noChangeArrowheads="1"/>
          </p:cNvSpPr>
          <p:nvPr/>
        </p:nvSpPr>
        <p:spPr bwMode="auto">
          <a:xfrm>
            <a:off x="5120347" y="5781253"/>
            <a:ext cx="1447800" cy="64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</a:pPr>
            <a:r>
              <a:rPr lang="en-US" altLang="en-US" sz="1800">
                <a:solidFill>
                  <a:schemeClr val="accent1"/>
                </a:solidFill>
                <a:latin typeface="Arial" panose="020B0604020202020204" pitchFamily="34" charset="0"/>
              </a:rPr>
              <a:t>Darts body </a:t>
            </a:r>
            <a:r>
              <a:rPr lang="en-US" altLang="en-US" sz="1800" err="1">
                <a:solidFill>
                  <a:schemeClr val="accent1"/>
                </a:solidFill>
                <a:latin typeface="Arial" panose="020B0604020202020204" pitchFamily="34" charset="0"/>
              </a:rPr>
              <a:t>subhinge</a:t>
            </a:r>
            <a:endParaRPr lang="en-US" altLang="en-US" sz="18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902162" name="Text Box 18"/>
          <p:cNvSpPr txBox="1">
            <a:spLocks noChangeArrowheads="1"/>
          </p:cNvSpPr>
          <p:nvPr/>
        </p:nvSpPr>
        <p:spPr bwMode="auto">
          <a:xfrm>
            <a:off x="2863688" y="2224555"/>
            <a:ext cx="1795462" cy="64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</a:pPr>
            <a:r>
              <a:rPr lang="en-US" altLang="en-US" sz="1800">
                <a:solidFill>
                  <a:schemeClr val="accent1"/>
                </a:solidFill>
                <a:latin typeface="Arial" panose="020B0604020202020204" pitchFamily="34" charset="0"/>
              </a:rPr>
              <a:t>Abstract base class</a:t>
            </a:r>
          </a:p>
        </p:txBody>
      </p:sp>
      <p:cxnSp>
        <p:nvCxnSpPr>
          <p:cNvPr id="902163" name="AutoShape 19"/>
          <p:cNvCxnSpPr>
            <a:cxnSpLocks noChangeShapeType="1"/>
            <a:endCxn id="902148" idx="2"/>
          </p:cNvCxnSpPr>
          <p:nvPr/>
        </p:nvCxnSpPr>
        <p:spPr bwMode="auto">
          <a:xfrm flipV="1">
            <a:off x="4996657" y="2844800"/>
            <a:ext cx="565942" cy="579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2169" name="AutoShape 25"/>
          <p:cNvCxnSpPr>
            <a:cxnSpLocks noChangeShapeType="1"/>
            <a:endCxn id="902153" idx="2"/>
          </p:cNvCxnSpPr>
          <p:nvPr/>
        </p:nvCxnSpPr>
        <p:spPr bwMode="auto">
          <a:xfrm flipV="1">
            <a:off x="3314701" y="5178426"/>
            <a:ext cx="441324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2170" name="AutoShape 26"/>
          <p:cNvCxnSpPr>
            <a:cxnSpLocks noChangeShapeType="1"/>
            <a:endCxn id="902150" idx="2"/>
          </p:cNvCxnSpPr>
          <p:nvPr/>
        </p:nvCxnSpPr>
        <p:spPr bwMode="auto">
          <a:xfrm flipV="1">
            <a:off x="3051175" y="3971926"/>
            <a:ext cx="2490788" cy="627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2171" name="AutoShape 27"/>
          <p:cNvCxnSpPr>
            <a:cxnSpLocks noChangeShapeType="1"/>
            <a:stCxn id="902159" idx="0"/>
            <a:endCxn id="902173" idx="2"/>
          </p:cNvCxnSpPr>
          <p:nvPr/>
        </p:nvCxnSpPr>
        <p:spPr bwMode="auto">
          <a:xfrm flipH="1" flipV="1">
            <a:off x="8801102" y="4124326"/>
            <a:ext cx="13323" cy="9490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2173" name="Rectangle 29"/>
          <p:cNvSpPr>
            <a:spLocks noChangeArrowheads="1"/>
          </p:cNvSpPr>
          <p:nvPr/>
        </p:nvSpPr>
        <p:spPr bwMode="auto">
          <a:xfrm>
            <a:off x="7162801" y="3514725"/>
            <a:ext cx="3276601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ChainedFrame2Frame</a:t>
            </a:r>
          </a:p>
        </p:txBody>
      </p:sp>
      <p:sp>
        <p:nvSpPr>
          <p:cNvPr id="902175" name="Text Box 31"/>
          <p:cNvSpPr txBox="1">
            <a:spLocks noChangeArrowheads="1"/>
          </p:cNvSpPr>
          <p:nvPr/>
        </p:nvSpPr>
        <p:spPr bwMode="auto">
          <a:xfrm>
            <a:off x="8749861" y="2590800"/>
            <a:ext cx="1795463" cy="93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</a:pPr>
            <a:r>
              <a:rPr lang="en-US" altLang="en-US" sz="1800">
                <a:solidFill>
                  <a:schemeClr val="accent1"/>
                </a:solidFill>
                <a:latin typeface="Arial" panose="020B0604020202020204" pitchFamily="34" charset="0"/>
              </a:rPr>
              <a:t>Sequence of connected Frame2Frames</a:t>
            </a:r>
          </a:p>
        </p:txBody>
      </p:sp>
      <p:cxnSp>
        <p:nvCxnSpPr>
          <p:cNvPr id="902176" name="AutoShape 32"/>
          <p:cNvCxnSpPr>
            <a:cxnSpLocks noChangeShapeType="1"/>
            <a:stCxn id="902173" idx="0"/>
            <a:endCxn id="902148" idx="2"/>
          </p:cNvCxnSpPr>
          <p:nvPr/>
        </p:nvCxnSpPr>
        <p:spPr bwMode="auto">
          <a:xfrm flipH="1" flipV="1">
            <a:off x="5562601" y="2844801"/>
            <a:ext cx="3238501" cy="669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2"/>
          <p:cNvSpPr/>
          <p:nvPr/>
        </p:nvSpPr>
        <p:spPr>
          <a:xfrm>
            <a:off x="6350795" y="5896945"/>
            <a:ext cx="1972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>
                <a:solidFill>
                  <a:schemeClr val="accent2"/>
                </a:solidFill>
                <a:latin typeface="Arial" panose="020B0604020202020204" pitchFamily="34" charset="0"/>
              </a:rPr>
              <a:t>Bodies specialization</a:t>
            </a:r>
            <a:endParaRPr lang="en-US" sz="1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60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D2ACFF-7BF4-48D5-AFE7-7ACCBDC345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479C9D8-F146-62FC-6452-96E59F82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Spice Frames</a:t>
            </a:r>
          </a:p>
        </p:txBody>
      </p:sp>
    </p:spTree>
    <p:extLst>
      <p:ext uri="{BB962C8B-B14F-4D97-AF65-F5344CB8AC3E}">
        <p14:creationId xmlns:p14="http://schemas.microsoft.com/office/powerpoint/2010/main" val="3966979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3EA9D-25B5-44A6-891C-447EF05E34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Spice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 err="1"/>
              <a:t>SpiceFrame</a:t>
            </a:r>
            <a:r>
              <a:rPr lang="en-US"/>
              <a:t> class is a Frame class with a NAIF id</a:t>
            </a:r>
          </a:p>
          <a:p>
            <a:r>
              <a:rPr lang="en-US"/>
              <a:t>The </a:t>
            </a:r>
            <a:r>
              <a:rPr lang="en-US" b="1"/>
              <a:t>SpiceFrame2Frame</a:t>
            </a:r>
            <a:r>
              <a:rPr lang="en-US"/>
              <a:t> class is a </a:t>
            </a:r>
            <a:r>
              <a:rPr lang="en-US" b="1"/>
              <a:t>EdgeFrame2Frame</a:t>
            </a:r>
            <a:r>
              <a:rPr lang="en-US"/>
              <a:t> class where the </a:t>
            </a:r>
            <a:r>
              <a:rPr lang="en-US" err="1"/>
              <a:t>oframe</a:t>
            </a:r>
            <a:r>
              <a:rPr lang="en-US"/>
              <a:t> &amp; </a:t>
            </a:r>
            <a:r>
              <a:rPr lang="en-US" err="1"/>
              <a:t>pframe</a:t>
            </a:r>
            <a:r>
              <a:rPr lang="en-US"/>
              <a:t> pair are both </a:t>
            </a:r>
            <a:r>
              <a:rPr lang="en-US" b="1" err="1"/>
              <a:t>SpiceFrame</a:t>
            </a:r>
            <a:r>
              <a:rPr lang="en-US"/>
              <a:t> instances</a:t>
            </a:r>
          </a:p>
          <a:p>
            <a:pPr lvl="1"/>
            <a:r>
              <a:rPr lang="en-US" sz="2000"/>
              <a:t>Can use the </a:t>
            </a:r>
            <a:r>
              <a:rPr lang="en-US" sz="2000" b="1"/>
              <a:t>Spice</a:t>
            </a:r>
            <a:r>
              <a:rPr lang="en-US" sz="2000"/>
              <a:t> library to query the location of celestial bodies (and spacecraft)</a:t>
            </a:r>
          </a:p>
        </p:txBody>
      </p:sp>
    </p:spTree>
    <p:extLst>
      <p:ext uri="{BB962C8B-B14F-4D97-AF65-F5344CB8AC3E}">
        <p14:creationId xmlns:p14="http://schemas.microsoft.com/office/powerpoint/2010/main" val="205141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FEC16-801E-4E97-AA23-A2A385EF1D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err="1"/>
              <a:t>SpiceFrame</a:t>
            </a:r>
            <a:br>
              <a:rPr lang="en-US"/>
            </a:br>
            <a:r>
              <a:rPr lang="en-US" sz="2000"/>
              <a:t>(Notebook: </a:t>
            </a:r>
            <a:r>
              <a:rPr lang="en-US" sz="2000">
                <a:hlinkClick r:id="rId2"/>
              </a:rPr>
              <a:t>B-Preliminaries/12-SpiceFrames</a:t>
            </a:r>
            <a:r>
              <a:rPr lang="en-US" sz="2000"/>
              <a:t>)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Creating </a:t>
            </a:r>
            <a:r>
              <a:rPr lang="en-US" err="1"/>
              <a:t>SpiceFrames</a:t>
            </a:r>
            <a:endParaRPr lang="en-US"/>
          </a:p>
          <a:p>
            <a:r>
              <a:rPr lang="en-US"/>
              <a:t>Querying planetary transforms</a:t>
            </a:r>
          </a:p>
          <a:p>
            <a:r>
              <a:rPr lang="en-US"/>
              <a:t>Changing times to change values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575" y="1558450"/>
            <a:ext cx="5105400" cy="37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2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 bwMode="auto">
          <a:xfrm>
            <a:off x="2438400" y="1219201"/>
            <a:ext cx="7635072" cy="3796553"/>
          </a:xfrm>
          <a:custGeom>
            <a:avLst/>
            <a:gdLst>
              <a:gd name="connsiteX0" fmla="*/ 1424838 w 7635072"/>
              <a:gd name="connsiteY0" fmla="*/ 265471 h 3785783"/>
              <a:gd name="connsiteX1" fmla="*/ 4077 w 7635072"/>
              <a:gd name="connsiteY1" fmla="*/ 1661651 h 3785783"/>
              <a:gd name="connsiteX2" fmla="*/ 1110206 w 7635072"/>
              <a:gd name="connsiteY2" fmla="*/ 3588774 h 3785783"/>
              <a:gd name="connsiteX3" fmla="*/ 4207367 w 7635072"/>
              <a:gd name="connsiteY3" fmla="*/ 3701845 h 3785783"/>
              <a:gd name="connsiteX4" fmla="*/ 6881741 w 7635072"/>
              <a:gd name="connsiteY4" fmla="*/ 3529780 h 3785783"/>
              <a:gd name="connsiteX5" fmla="*/ 7432348 w 7635072"/>
              <a:gd name="connsiteY5" fmla="*/ 968477 h 3785783"/>
              <a:gd name="connsiteX6" fmla="*/ 3892735 w 7635072"/>
              <a:gd name="connsiteY6" fmla="*/ 0 h 3785783"/>
              <a:gd name="connsiteX0" fmla="*/ 1424838 w 7635072"/>
              <a:gd name="connsiteY0" fmla="*/ 265471 h 3785783"/>
              <a:gd name="connsiteX1" fmla="*/ 4077 w 7635072"/>
              <a:gd name="connsiteY1" fmla="*/ 1661651 h 3785783"/>
              <a:gd name="connsiteX2" fmla="*/ 1110206 w 7635072"/>
              <a:gd name="connsiteY2" fmla="*/ 3588774 h 3785783"/>
              <a:gd name="connsiteX3" fmla="*/ 4207367 w 7635072"/>
              <a:gd name="connsiteY3" fmla="*/ 3701845 h 3785783"/>
              <a:gd name="connsiteX4" fmla="*/ 6881741 w 7635072"/>
              <a:gd name="connsiteY4" fmla="*/ 3529780 h 3785783"/>
              <a:gd name="connsiteX5" fmla="*/ 7432348 w 7635072"/>
              <a:gd name="connsiteY5" fmla="*/ 968477 h 3785783"/>
              <a:gd name="connsiteX6" fmla="*/ 3892735 w 7635072"/>
              <a:gd name="connsiteY6" fmla="*/ 0 h 3785783"/>
              <a:gd name="connsiteX7" fmla="*/ 1424838 w 7635072"/>
              <a:gd name="connsiteY7" fmla="*/ 265471 h 3785783"/>
              <a:gd name="connsiteX0" fmla="*/ 1424838 w 7635072"/>
              <a:gd name="connsiteY0" fmla="*/ 276241 h 3796553"/>
              <a:gd name="connsiteX1" fmla="*/ 4077 w 7635072"/>
              <a:gd name="connsiteY1" fmla="*/ 1672421 h 3796553"/>
              <a:gd name="connsiteX2" fmla="*/ 1110206 w 7635072"/>
              <a:gd name="connsiteY2" fmla="*/ 3599544 h 3796553"/>
              <a:gd name="connsiteX3" fmla="*/ 4207367 w 7635072"/>
              <a:gd name="connsiteY3" fmla="*/ 3712615 h 3796553"/>
              <a:gd name="connsiteX4" fmla="*/ 6881741 w 7635072"/>
              <a:gd name="connsiteY4" fmla="*/ 3540550 h 3796553"/>
              <a:gd name="connsiteX5" fmla="*/ 7432348 w 7635072"/>
              <a:gd name="connsiteY5" fmla="*/ 979247 h 3796553"/>
              <a:gd name="connsiteX6" fmla="*/ 3892735 w 7635072"/>
              <a:gd name="connsiteY6" fmla="*/ 10770 h 3796553"/>
              <a:gd name="connsiteX7" fmla="*/ 1424838 w 7635072"/>
              <a:gd name="connsiteY7" fmla="*/ 276241 h 3796553"/>
              <a:gd name="connsiteX0" fmla="*/ 1424838 w 7635072"/>
              <a:gd name="connsiteY0" fmla="*/ 276241 h 3796553"/>
              <a:gd name="connsiteX1" fmla="*/ 4077 w 7635072"/>
              <a:gd name="connsiteY1" fmla="*/ 1672421 h 3796553"/>
              <a:gd name="connsiteX2" fmla="*/ 1110206 w 7635072"/>
              <a:gd name="connsiteY2" fmla="*/ 3599544 h 3796553"/>
              <a:gd name="connsiteX3" fmla="*/ 4207367 w 7635072"/>
              <a:gd name="connsiteY3" fmla="*/ 3712615 h 3796553"/>
              <a:gd name="connsiteX4" fmla="*/ 6881741 w 7635072"/>
              <a:gd name="connsiteY4" fmla="*/ 3540550 h 3796553"/>
              <a:gd name="connsiteX5" fmla="*/ 7432348 w 7635072"/>
              <a:gd name="connsiteY5" fmla="*/ 979247 h 3796553"/>
              <a:gd name="connsiteX6" fmla="*/ 3892735 w 7635072"/>
              <a:gd name="connsiteY6" fmla="*/ 10770 h 3796553"/>
              <a:gd name="connsiteX7" fmla="*/ 1424838 w 7635072"/>
              <a:gd name="connsiteY7" fmla="*/ 276241 h 379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5072" h="3796553">
                <a:moveTo>
                  <a:pt x="1424838" y="276241"/>
                </a:moveTo>
                <a:cubicBezTo>
                  <a:pt x="602206" y="364731"/>
                  <a:pt x="56516" y="1118537"/>
                  <a:pt x="4077" y="1672421"/>
                </a:cubicBezTo>
                <a:cubicBezTo>
                  <a:pt x="-48362" y="2226305"/>
                  <a:pt x="409658" y="3259512"/>
                  <a:pt x="1110206" y="3599544"/>
                </a:cubicBezTo>
                <a:cubicBezTo>
                  <a:pt x="1810754" y="3939576"/>
                  <a:pt x="3245445" y="3722447"/>
                  <a:pt x="4207367" y="3712615"/>
                </a:cubicBezTo>
                <a:cubicBezTo>
                  <a:pt x="5169289" y="3702783"/>
                  <a:pt x="6344244" y="3996111"/>
                  <a:pt x="6881741" y="3540550"/>
                </a:cubicBezTo>
                <a:cubicBezTo>
                  <a:pt x="7419238" y="3084989"/>
                  <a:pt x="7930516" y="1567544"/>
                  <a:pt x="7432348" y="979247"/>
                </a:cubicBezTo>
                <a:cubicBezTo>
                  <a:pt x="6934180" y="390950"/>
                  <a:pt x="4715367" y="-77720"/>
                  <a:pt x="3892735" y="10770"/>
                </a:cubicBezTo>
                <a:lnTo>
                  <a:pt x="1424838" y="27624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3534D-1F4A-4474-A7F6-67E27F4FAB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Frames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5117504"/>
            <a:ext cx="11193502" cy="1392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The frames layer provides a unifying foundation for most of the simulation related objects, allowing pose </a:t>
            </a:r>
            <a:r>
              <a:rPr lang="en-US" err="1">
                <a:solidFill>
                  <a:schemeClr val="accent1"/>
                </a:solidFill>
              </a:rPr>
              <a:t>etc</a:t>
            </a:r>
            <a:r>
              <a:rPr lang="en-US">
                <a:solidFill>
                  <a:schemeClr val="accent1"/>
                </a:solidFill>
              </a:rPr>
              <a:t> queries to be easily made across diverse domains.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705600" y="3565343"/>
            <a:ext cx="1905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Celestial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bodies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7162800" y="2041343"/>
            <a:ext cx="1905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Multibody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world</a:t>
            </a:r>
            <a:endParaRPr lang="en-US" sz="36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038600" y="3741569"/>
            <a:ext cx="1905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Control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frames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05200" y="2332703"/>
            <a:ext cx="21336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Visualization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b="1">
                <a:latin typeface="+mn-lt"/>
              </a:rPr>
              <a:t>frames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0430" y="1579679"/>
            <a:ext cx="2188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i="1">
                <a:solidFill>
                  <a:schemeClr val="accent1"/>
                </a:solidFill>
              </a:rPr>
              <a:t>Frames Layer</a:t>
            </a:r>
          </a:p>
        </p:txBody>
      </p:sp>
    </p:spTree>
    <p:extLst>
      <p:ext uri="{BB962C8B-B14F-4D97-AF65-F5344CB8AC3E}">
        <p14:creationId xmlns:p14="http://schemas.microsoft.com/office/powerpoint/2010/main" val="214644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5D21BB-8C6F-410B-8C05-D77B096CE2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tree of frames</a:t>
            </a:r>
            <a:endParaRPr lang="en-US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126CB-1465-1BD0-2EE6-1B412B6DF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621" y="4261323"/>
            <a:ext cx="11193502" cy="2012816"/>
          </a:xfrm>
        </p:spPr>
        <p:txBody>
          <a:bodyPr>
            <a:normAutofit/>
          </a:bodyPr>
          <a:lstStyle/>
          <a:p>
            <a:r>
              <a:rPr lang="en-US"/>
              <a:t>Examples of frames: </a:t>
            </a:r>
          </a:p>
          <a:p>
            <a:pPr lvl="1"/>
            <a:r>
              <a:rPr lang="en-US" sz="2000"/>
              <a:t>location of a thruster on the s/c bus</a:t>
            </a:r>
          </a:p>
          <a:p>
            <a:pPr lvl="1"/>
            <a:r>
              <a:rPr lang="en-US" sz="2000"/>
              <a:t>the motion of a pair of frames due to hinge articulation</a:t>
            </a:r>
          </a:p>
          <a:p>
            <a:pPr lvl="1"/>
            <a:r>
              <a:rPr lang="en-US" sz="2000"/>
              <a:t>the motion of the moon </a:t>
            </a:r>
            <a:r>
              <a:rPr lang="en-US" sz="2000" err="1"/>
              <a:t>wrt</a:t>
            </a:r>
            <a:r>
              <a:rPr lang="en-US" sz="2000"/>
              <a:t> to the earth; the earth </a:t>
            </a:r>
            <a:r>
              <a:rPr lang="en-US" sz="2000" err="1"/>
              <a:t>wrt</a:t>
            </a:r>
            <a:r>
              <a:rPr lang="en-US" sz="2000"/>
              <a:t> the sun etc.</a:t>
            </a:r>
          </a:p>
          <a:p>
            <a:pPr marL="342900" eaLnBrk="0" hangingPunct="0">
              <a:spcBef>
                <a:spcPct val="20000"/>
              </a:spcBef>
            </a:pPr>
            <a:r>
              <a:rPr lang="en-US" altLang="en-US" sz="2200">
                <a:latin typeface="Arial" panose="020B0604020202020204" pitchFamily="34" charset="0"/>
              </a:rPr>
              <a:t>Frames form a tree with edges defining transform between adjacent ones </a:t>
            </a:r>
          </a:p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219200"/>
            <a:ext cx="5494381" cy="3024526"/>
          </a:xfrm>
          <a:prstGeom prst="rect">
            <a:avLst/>
          </a:prstGeom>
        </p:spPr>
      </p:pic>
      <p:sp>
        <p:nvSpPr>
          <p:cNvPr id="5" name="Shape 199"/>
          <p:cNvSpPr txBox="1">
            <a:spLocks/>
          </p:cNvSpPr>
          <p:nvPr/>
        </p:nvSpPr>
        <p:spPr bwMode="auto">
          <a:xfrm>
            <a:off x="1289031" y="2427678"/>
            <a:ext cx="2895600" cy="7847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81438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071563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3287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6716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6pPr>
            <a:lvl7pPr marL="20145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7pPr>
            <a:lvl8pPr marL="23574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8pPr>
            <a:lvl9pPr marL="2700338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2000" u="sng" err="1">
                <a:solidFill>
                  <a:schemeClr val="hlink"/>
                </a:solidFill>
                <a:hlinkClick r:id="rId3"/>
              </a:rPr>
              <a:t>DFrame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 Sphinx docs</a:t>
            </a:r>
            <a:endParaRPr lang="en-US" sz="2000" u="sng">
              <a:solidFill>
                <a:schemeClr val="hlink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u="sng" err="1">
                <a:solidFill>
                  <a:schemeClr val="hlink"/>
                </a:solidFill>
                <a:hlinkClick r:id="rId4"/>
              </a:rPr>
              <a:t>DFrame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 Doxygen docs</a:t>
            </a:r>
            <a:endParaRPr lang="en-US" sz="2000" u="sng">
              <a:solidFill>
                <a:schemeClr val="hlink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" sz="20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9418" y="3684667"/>
            <a:ext cx="3504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accent2"/>
                </a:solidFill>
              </a:rPr>
              <a:t>Course 2020 </a:t>
            </a:r>
            <a:r>
              <a:rPr lang="en-US" sz="2000" b="1">
                <a:solidFill>
                  <a:schemeClr val="accent2"/>
                </a:solidFill>
                <a:hlinkClick r:id="rId5"/>
              </a:rPr>
              <a:t>slides</a:t>
            </a:r>
            <a:r>
              <a:rPr lang="en-US" sz="2000" b="1">
                <a:solidFill>
                  <a:schemeClr val="accent2"/>
                </a:solidFill>
              </a:rPr>
              <a:t> &amp; </a:t>
            </a:r>
            <a:r>
              <a:rPr lang="en-US" sz="2000" b="1">
                <a:solidFill>
                  <a:schemeClr val="accent2"/>
                </a:solidFill>
                <a:hlinkClick r:id="rId6"/>
              </a:rPr>
              <a:t>video</a:t>
            </a:r>
            <a:endParaRPr lang="en-US" sz="20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0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09B0C9-97CB-4B0C-AFEA-E4DD2FBA5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0830902" cy="5084088"/>
          </a:xfrm>
        </p:spPr>
        <p:txBody>
          <a:bodyPr>
            <a:normAutofit fontScale="92500" lnSpcReduction="20000"/>
          </a:bodyPr>
          <a:lstStyle/>
          <a:p>
            <a:r>
              <a:rPr lang="en-US" sz="2000"/>
              <a:t>What are frames?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Any point of interest, </a:t>
            </a:r>
            <a:r>
              <a:rPr lang="en-US" sz="1600" err="1">
                <a:solidFill>
                  <a:schemeClr val="accent2"/>
                </a:solidFill>
              </a:rPr>
              <a:t>eg</a:t>
            </a:r>
            <a:r>
              <a:rPr lang="en-US" sz="1600">
                <a:solidFill>
                  <a:schemeClr val="accent2"/>
                </a:solidFill>
              </a:rPr>
              <a:t>. bodies, attachment points, terrains, celestial bodies, center of mass location and instances of the Frame class.</a:t>
            </a:r>
          </a:p>
          <a:p>
            <a:r>
              <a:rPr lang="en-US" sz="2000"/>
              <a:t>What are frame to frames?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These are Frame2Frame instances for a </a:t>
            </a:r>
            <a:r>
              <a:rPr lang="en-US" sz="1600" err="1">
                <a:solidFill>
                  <a:schemeClr val="accent2"/>
                </a:solidFill>
              </a:rPr>
              <a:t>oframe</a:t>
            </a:r>
            <a:r>
              <a:rPr lang="en-US" sz="1600">
                <a:solidFill>
                  <a:schemeClr val="accent2"/>
                </a:solidFill>
              </a:rPr>
              <a:t>/</a:t>
            </a:r>
            <a:r>
              <a:rPr lang="en-US" sz="1600" err="1">
                <a:solidFill>
                  <a:schemeClr val="accent2"/>
                </a:solidFill>
              </a:rPr>
              <a:t>pframe</a:t>
            </a:r>
            <a:r>
              <a:rPr lang="en-US" sz="1600">
                <a:solidFill>
                  <a:schemeClr val="accent2"/>
                </a:solidFill>
              </a:rPr>
              <a:t> pair that can provide relative pose, velocity etc. information</a:t>
            </a:r>
          </a:p>
          <a:p>
            <a:r>
              <a:rPr lang="en-US" sz="2000"/>
              <a:t>How can we get position/attitude, velocities of arbitrary frames?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By using the from.frame2Frame(to) chained frame to frame</a:t>
            </a:r>
          </a:p>
          <a:p>
            <a:r>
              <a:rPr lang="en-US" sz="2000"/>
              <a:t>What does the frame layer buy you?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Does away with custom user code for querying relative pose information.</a:t>
            </a:r>
          </a:p>
          <a:p>
            <a:r>
              <a:rPr lang="en-US" sz="2000"/>
              <a:t>How are the computational costs low despite the flexibility?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By use of lazy evaluation and data caching.</a:t>
            </a:r>
          </a:p>
          <a:p>
            <a:r>
              <a:rPr lang="en-US" sz="2000"/>
              <a:t>What are key classes derived from the frame classes?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Bodies, nodes, </a:t>
            </a:r>
            <a:r>
              <a:rPr lang="en-US" sz="1600" err="1">
                <a:solidFill>
                  <a:schemeClr val="accent2"/>
                </a:solidFill>
              </a:rPr>
              <a:t>subhinges</a:t>
            </a:r>
            <a:r>
              <a:rPr lang="en-US" sz="1600">
                <a:solidFill>
                  <a:schemeClr val="accent2"/>
                </a:solidFill>
              </a:rPr>
              <a:t> and hinges are derived from these classes.</a:t>
            </a:r>
          </a:p>
          <a:p>
            <a:r>
              <a:rPr lang="en-US" sz="2000"/>
              <a:t>What are </a:t>
            </a:r>
            <a:r>
              <a:rPr lang="en-US" sz="2000" err="1"/>
              <a:t>SpiceFrames</a:t>
            </a:r>
            <a:r>
              <a:rPr lang="en-US" sz="2000"/>
              <a:t>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Frames with NAIF ids whose pose is obtained via the Spice library.</a:t>
            </a:r>
          </a:p>
          <a:p>
            <a:r>
              <a:rPr lang="en-US" sz="2000"/>
              <a:t>What is the a way to visualize frames?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By using the </a:t>
            </a:r>
            <a:r>
              <a:rPr lang="en-US" sz="1600" err="1">
                <a:solidFill>
                  <a:schemeClr val="accent2"/>
                </a:solidFill>
              </a:rPr>
              <a:t>viz</a:t>
            </a:r>
            <a:r>
              <a:rPr lang="en-US" sz="1600">
                <a:solidFill>
                  <a:schemeClr val="accent2"/>
                </a:solidFill>
              </a:rPr>
              <a:t> show() and showFrame2Frame() methods.</a:t>
            </a:r>
          </a:p>
          <a:p>
            <a:endParaRPr lang="en-US" sz="2000"/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05496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EE025-D9F0-4BF3-9320-4D0F53A3FE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glossed over/skipped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More exotic methods</a:t>
            </a:r>
          </a:p>
          <a:p>
            <a:pPr lvl="1"/>
            <a:r>
              <a:rPr lang="en-US" sz="2000"/>
              <a:t>other derivatives</a:t>
            </a:r>
          </a:p>
          <a:p>
            <a:pPr lvl="1"/>
            <a:r>
              <a:rPr lang="en-US" sz="2000"/>
              <a:t>Coriolis terms</a:t>
            </a:r>
          </a:p>
          <a:p>
            <a:r>
              <a:rPr lang="en-US"/>
              <a:t>Can attach/detach frames</a:t>
            </a:r>
          </a:p>
          <a:p>
            <a:r>
              <a:rPr lang="en-US"/>
              <a:t>Fixed, prescribed, and unrotated frames</a:t>
            </a:r>
          </a:p>
          <a:p>
            <a:r>
              <a:rPr lang="en-US"/>
              <a:t>looking up frames</a:t>
            </a:r>
          </a:p>
          <a:p>
            <a:r>
              <a:rPr lang="en-US"/>
              <a:t>dumping frames tree</a:t>
            </a:r>
          </a:p>
          <a:p>
            <a:r>
              <a:rPr lang="en-US"/>
              <a:t>Defining custom update callbacks for transforms, velocities, etc.</a:t>
            </a:r>
          </a:p>
        </p:txBody>
      </p:sp>
    </p:spTree>
    <p:extLst>
      <p:ext uri="{BB962C8B-B14F-4D97-AF65-F5344CB8AC3E}">
        <p14:creationId xmlns:p14="http://schemas.microsoft.com/office/powerpoint/2010/main" val="364314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153145-613F-4F7B-AA99-13709A03D2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Simulations can have </a:t>
            </a:r>
            <a:r>
              <a:rPr lang="en-US" altLang="en-US" b="1"/>
              <a:t>many</a:t>
            </a:r>
            <a:r>
              <a:rPr lang="en-US" altLang="en-US"/>
              <a:t> moving frames, e.g.</a:t>
            </a:r>
          </a:p>
          <a:p>
            <a:pPr lvl="1"/>
            <a:r>
              <a:rPr lang="en-US" altLang="en-US" sz="2000"/>
              <a:t>Bodies, nodes, planetary bodies, CM frame …</a:t>
            </a:r>
          </a:p>
          <a:p>
            <a:r>
              <a:rPr lang="en-US"/>
              <a:t>Often, ask what is the pose (position/velocity etc.) of a frame?</a:t>
            </a:r>
          </a:p>
          <a:p>
            <a:pPr lvl="1"/>
            <a:r>
              <a:rPr lang="en-US" sz="2000"/>
              <a:t>These are </a:t>
            </a:r>
            <a:r>
              <a:rPr lang="en-US" sz="2000">
                <a:solidFill>
                  <a:schemeClr val="accent2"/>
                </a:solidFill>
              </a:rPr>
              <a:t>INCOMPLETE</a:t>
            </a:r>
            <a:r>
              <a:rPr lang="en-US" sz="2000"/>
              <a:t> questions! There is an unspecified but implied “from” frame (often inertial frame)</a:t>
            </a:r>
          </a:p>
          <a:p>
            <a:r>
              <a:rPr lang="en-US"/>
              <a:t>Steps involve sequences of Phi/</a:t>
            </a:r>
            <a:r>
              <a:rPr lang="en-US" err="1"/>
              <a:t>PhiStar</a:t>
            </a:r>
            <a:r>
              <a:rPr lang="en-US"/>
              <a:t> </a:t>
            </a:r>
            <a:r>
              <a:rPr lang="en-US" err="1"/>
              <a:t>etc</a:t>
            </a:r>
            <a:r>
              <a:rPr lang="en-US"/>
              <a:t> transformations across path in the tree</a:t>
            </a:r>
          </a:p>
          <a:p>
            <a:pPr lvl="1"/>
            <a:r>
              <a:rPr lang="en-US" sz="2000"/>
              <a:t>Error prone, time consuming and tedious</a:t>
            </a:r>
            <a:endParaRPr lang="en-US" altLang="en-US" sz="2000"/>
          </a:p>
          <a:p>
            <a:r>
              <a:rPr lang="en-US"/>
              <a:t>The </a:t>
            </a:r>
            <a:r>
              <a:rPr lang="en-US" b="1" err="1"/>
              <a:t>DFrame</a:t>
            </a:r>
            <a:r>
              <a:rPr lang="en-US" b="1"/>
              <a:t> </a:t>
            </a:r>
            <a:r>
              <a:rPr lang="en-US"/>
              <a:t>frames layer provides a simple way to make such queries for arbitrary pair of frames</a:t>
            </a:r>
          </a:p>
        </p:txBody>
      </p:sp>
    </p:spTree>
    <p:extLst>
      <p:ext uri="{BB962C8B-B14F-4D97-AF65-F5344CB8AC3E}">
        <p14:creationId xmlns:p14="http://schemas.microsoft.com/office/powerpoint/2010/main" val="11412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407975-6212-4A77-8CDB-4283CF0809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730D1B7-8EB9-7710-F8CF-0EB79090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/>
              <a:t>Frame &amp; Frame2Frame </a:t>
            </a:r>
            <a:br>
              <a:rPr lang="en-US" sz="4400" b="1"/>
            </a:br>
            <a:r>
              <a:rPr lang="en-US" sz="4400" b="1"/>
              <a:t>software classes</a:t>
            </a:r>
            <a:br>
              <a:rPr lang="en-US" sz="4400" b="1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D60DB-1E73-4A22-B827-49CDE1B170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Working with </a:t>
            </a:r>
            <a:r>
              <a:rPr lang="en-US" sz="2800" err="1"/>
              <a:t>DFrame</a:t>
            </a:r>
            <a:r>
              <a:rPr lang="en-US" sz="2800"/>
              <a:t>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DFrame</a:t>
            </a:r>
            <a:r>
              <a:rPr lang="en-US"/>
              <a:t> module provides the </a:t>
            </a:r>
            <a:r>
              <a:rPr lang="en-US" b="1"/>
              <a:t>Frame</a:t>
            </a:r>
            <a:r>
              <a:rPr lang="en-US"/>
              <a:t> and </a:t>
            </a:r>
            <a:r>
              <a:rPr lang="en-US" b="1"/>
              <a:t>Frame2Frame</a:t>
            </a:r>
            <a:r>
              <a:rPr lang="en-US"/>
              <a:t> classes</a:t>
            </a:r>
          </a:p>
          <a:p>
            <a:pPr lvl="0"/>
            <a:r>
              <a:rPr lang="en-US">
                <a:solidFill>
                  <a:srgbClr val="000000"/>
                </a:solidFill>
              </a:rPr>
              <a:t>The </a:t>
            </a:r>
            <a:r>
              <a:rPr lang="en-US" b="1" err="1">
                <a:solidFill>
                  <a:srgbClr val="000000"/>
                </a:solidFill>
              </a:rPr>
              <a:t>FrameContainer</a:t>
            </a:r>
            <a:r>
              <a:rPr lang="en-US">
                <a:solidFill>
                  <a:srgbClr val="000000"/>
                </a:solidFill>
              </a:rPr>
              <a:t> class is a container class for all frames</a:t>
            </a:r>
          </a:p>
          <a:p>
            <a:pPr lvl="0"/>
            <a:r>
              <a:rPr lang="en-US">
                <a:solidFill>
                  <a:srgbClr val="000000"/>
                </a:solidFill>
              </a:rPr>
              <a:t>Some frames come for free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Bodies, nodes, planetary bodies are automatically Frame instances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Frames for CM locations are automatically created</a:t>
            </a:r>
          </a:p>
          <a:p>
            <a:r>
              <a:rPr lang="en-US">
                <a:solidFill>
                  <a:srgbClr val="000000"/>
                </a:solidFill>
              </a:rPr>
              <a:t>However, users can create, add, or reattach arbitrary frames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Users/simulation is only responsible for updating the transform etc. properties of each parent/child frame pair edge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For rigid attachments, this is a one time step</a:t>
            </a:r>
          </a:p>
        </p:txBody>
      </p:sp>
    </p:spTree>
    <p:extLst>
      <p:ext uri="{BB962C8B-B14F-4D97-AF65-F5344CB8AC3E}">
        <p14:creationId xmlns:p14="http://schemas.microsoft.com/office/powerpoint/2010/main" val="199197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B82A6-D1A4-4E21-A493-43FCAF3D7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Frames</a:t>
            </a:r>
            <a:br>
              <a:rPr lang="en-US"/>
            </a:br>
            <a:r>
              <a:rPr lang="en-US" sz="2000"/>
              <a:t>(Notebook: </a:t>
            </a:r>
            <a:r>
              <a:rPr lang="en-US" sz="2000">
                <a:hlinkClick r:id="rId2"/>
              </a:rPr>
              <a:t>B-Preliminaries/10-Frames</a:t>
            </a:r>
            <a:r>
              <a:rPr lang="en-US" sz="2000"/>
              <a:t>)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Creating</a:t>
            </a:r>
          </a:p>
          <a:p>
            <a:r>
              <a:rPr lang="en-US"/>
              <a:t>Attaching</a:t>
            </a:r>
          </a:p>
          <a:p>
            <a:r>
              <a:rPr lang="en-US"/>
              <a:t>Showing in 3D graphics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3429000"/>
            <a:ext cx="5822751" cy="320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1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4421-79F3-4981-877B-3750DCFD87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Frame’s are base classes for Bodies &amp; Nodes</a:t>
            </a:r>
          </a:p>
        </p:txBody>
      </p:sp>
      <p:pic>
        <p:nvPicPr>
          <p:cNvPr id="27652" name="Picture 4" descr="nodeClasse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9611" y="1892300"/>
            <a:ext cx="7696200" cy="337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 bwMode="auto">
          <a:xfrm>
            <a:off x="1471120" y="2584794"/>
            <a:ext cx="8285421" cy="3429026"/>
          </a:xfrm>
          <a:custGeom>
            <a:avLst/>
            <a:gdLst>
              <a:gd name="connsiteX0" fmla="*/ 3765443 w 8732062"/>
              <a:gd name="connsiteY0" fmla="*/ 23565 h 3726472"/>
              <a:gd name="connsiteX1" fmla="*/ 550666 w 8732062"/>
              <a:gd name="connsiteY1" fmla="*/ 472139 h 3726472"/>
              <a:gd name="connsiteX2" fmla="*/ 389639 w 8732062"/>
              <a:gd name="connsiteY2" fmla="*/ 3232591 h 3726472"/>
              <a:gd name="connsiteX3" fmla="*/ 4490062 w 8732062"/>
              <a:gd name="connsiteY3" fmla="*/ 3715671 h 3726472"/>
              <a:gd name="connsiteX4" fmla="*/ 8481217 w 8732062"/>
              <a:gd name="connsiteY4" fmla="*/ 3244093 h 3726472"/>
              <a:gd name="connsiteX5" fmla="*/ 7980885 w 8732062"/>
              <a:gd name="connsiteY5" fmla="*/ 167339 h 3726472"/>
              <a:gd name="connsiteX0" fmla="*/ 3765443 w 8732062"/>
              <a:gd name="connsiteY0" fmla="*/ 23565 h 3726472"/>
              <a:gd name="connsiteX1" fmla="*/ 550666 w 8732062"/>
              <a:gd name="connsiteY1" fmla="*/ 472139 h 3726472"/>
              <a:gd name="connsiteX2" fmla="*/ 389639 w 8732062"/>
              <a:gd name="connsiteY2" fmla="*/ 3232591 h 3726472"/>
              <a:gd name="connsiteX3" fmla="*/ 4490062 w 8732062"/>
              <a:gd name="connsiteY3" fmla="*/ 3715671 h 3726472"/>
              <a:gd name="connsiteX4" fmla="*/ 8481217 w 8732062"/>
              <a:gd name="connsiteY4" fmla="*/ 3244093 h 3726472"/>
              <a:gd name="connsiteX5" fmla="*/ 7980885 w 8732062"/>
              <a:gd name="connsiteY5" fmla="*/ 167339 h 3726472"/>
              <a:gd name="connsiteX6" fmla="*/ 3765443 w 8732062"/>
              <a:gd name="connsiteY6" fmla="*/ 23565 h 3726472"/>
              <a:gd name="connsiteX0" fmla="*/ 3765443 w 8977657"/>
              <a:gd name="connsiteY0" fmla="*/ 23565 h 3726472"/>
              <a:gd name="connsiteX1" fmla="*/ 550666 w 8977657"/>
              <a:gd name="connsiteY1" fmla="*/ 472139 h 3726472"/>
              <a:gd name="connsiteX2" fmla="*/ 389639 w 8977657"/>
              <a:gd name="connsiteY2" fmla="*/ 3232591 h 3726472"/>
              <a:gd name="connsiteX3" fmla="*/ 4490062 w 8977657"/>
              <a:gd name="connsiteY3" fmla="*/ 3715671 h 3726472"/>
              <a:gd name="connsiteX4" fmla="*/ 8481217 w 8977657"/>
              <a:gd name="connsiteY4" fmla="*/ 3244093 h 3726472"/>
              <a:gd name="connsiteX5" fmla="*/ 7980885 w 8977657"/>
              <a:gd name="connsiteY5" fmla="*/ 167339 h 3726472"/>
              <a:gd name="connsiteX6" fmla="*/ 3765443 w 8977657"/>
              <a:gd name="connsiteY6" fmla="*/ 23565 h 3726472"/>
              <a:gd name="connsiteX0" fmla="*/ 3765443 w 8933441"/>
              <a:gd name="connsiteY0" fmla="*/ 23565 h 3726472"/>
              <a:gd name="connsiteX1" fmla="*/ 550666 w 8933441"/>
              <a:gd name="connsiteY1" fmla="*/ 472139 h 3726472"/>
              <a:gd name="connsiteX2" fmla="*/ 389639 w 8933441"/>
              <a:gd name="connsiteY2" fmla="*/ 3232591 h 3726472"/>
              <a:gd name="connsiteX3" fmla="*/ 4490062 w 8933441"/>
              <a:gd name="connsiteY3" fmla="*/ 3715671 h 3726472"/>
              <a:gd name="connsiteX4" fmla="*/ 8481217 w 8933441"/>
              <a:gd name="connsiteY4" fmla="*/ 3244093 h 3726472"/>
              <a:gd name="connsiteX5" fmla="*/ 7980885 w 8933441"/>
              <a:gd name="connsiteY5" fmla="*/ 167339 h 3726472"/>
              <a:gd name="connsiteX6" fmla="*/ 3765443 w 8933441"/>
              <a:gd name="connsiteY6" fmla="*/ 23565 h 3726472"/>
              <a:gd name="connsiteX0" fmla="*/ 3850070 w 8787114"/>
              <a:gd name="connsiteY0" fmla="*/ 334407 h 3732514"/>
              <a:gd name="connsiteX1" fmla="*/ 554780 w 8787114"/>
              <a:gd name="connsiteY1" fmla="*/ 478181 h 3732514"/>
              <a:gd name="connsiteX2" fmla="*/ 393753 w 8787114"/>
              <a:gd name="connsiteY2" fmla="*/ 3238633 h 3732514"/>
              <a:gd name="connsiteX3" fmla="*/ 4494176 w 8787114"/>
              <a:gd name="connsiteY3" fmla="*/ 3721713 h 3732514"/>
              <a:gd name="connsiteX4" fmla="*/ 8485331 w 8787114"/>
              <a:gd name="connsiteY4" fmla="*/ 3250135 h 3732514"/>
              <a:gd name="connsiteX5" fmla="*/ 7984999 w 8787114"/>
              <a:gd name="connsiteY5" fmla="*/ 173381 h 3732514"/>
              <a:gd name="connsiteX6" fmla="*/ 3850070 w 8787114"/>
              <a:gd name="connsiteY6" fmla="*/ 334407 h 3732514"/>
              <a:gd name="connsiteX0" fmla="*/ 3850070 w 8820179"/>
              <a:gd name="connsiteY0" fmla="*/ 129653 h 3518466"/>
              <a:gd name="connsiteX1" fmla="*/ 554780 w 8820179"/>
              <a:gd name="connsiteY1" fmla="*/ 273427 h 3518466"/>
              <a:gd name="connsiteX2" fmla="*/ 393753 w 8820179"/>
              <a:gd name="connsiteY2" fmla="*/ 3033879 h 3518466"/>
              <a:gd name="connsiteX3" fmla="*/ 4494176 w 8820179"/>
              <a:gd name="connsiteY3" fmla="*/ 3516959 h 3518466"/>
              <a:gd name="connsiteX4" fmla="*/ 8485331 w 8820179"/>
              <a:gd name="connsiteY4" fmla="*/ 3045381 h 3518466"/>
              <a:gd name="connsiteX5" fmla="*/ 8071263 w 8820179"/>
              <a:gd name="connsiteY5" fmla="*/ 428703 h 3518466"/>
              <a:gd name="connsiteX6" fmla="*/ 3850070 w 8820179"/>
              <a:gd name="connsiteY6" fmla="*/ 129653 h 3518466"/>
              <a:gd name="connsiteX0" fmla="*/ 3850070 w 8676693"/>
              <a:gd name="connsiteY0" fmla="*/ 129653 h 3528408"/>
              <a:gd name="connsiteX1" fmla="*/ 554780 w 8676693"/>
              <a:gd name="connsiteY1" fmla="*/ 273427 h 3528408"/>
              <a:gd name="connsiteX2" fmla="*/ 393753 w 8676693"/>
              <a:gd name="connsiteY2" fmla="*/ 3033879 h 3528408"/>
              <a:gd name="connsiteX3" fmla="*/ 4494176 w 8676693"/>
              <a:gd name="connsiteY3" fmla="*/ 3516959 h 3528408"/>
              <a:gd name="connsiteX4" fmla="*/ 8272546 w 8676693"/>
              <a:gd name="connsiteY4" fmla="*/ 3097140 h 3528408"/>
              <a:gd name="connsiteX5" fmla="*/ 8071263 w 8676693"/>
              <a:gd name="connsiteY5" fmla="*/ 428703 h 3528408"/>
              <a:gd name="connsiteX6" fmla="*/ 3850070 w 8676693"/>
              <a:gd name="connsiteY6" fmla="*/ 129653 h 3528408"/>
              <a:gd name="connsiteX0" fmla="*/ 3792007 w 8618630"/>
              <a:gd name="connsiteY0" fmla="*/ 48724 h 3447479"/>
              <a:gd name="connsiteX1" fmla="*/ 634739 w 8618630"/>
              <a:gd name="connsiteY1" fmla="*/ 359276 h 3447479"/>
              <a:gd name="connsiteX2" fmla="*/ 335690 w 8618630"/>
              <a:gd name="connsiteY2" fmla="*/ 2952950 h 3447479"/>
              <a:gd name="connsiteX3" fmla="*/ 4436113 w 8618630"/>
              <a:gd name="connsiteY3" fmla="*/ 3436030 h 3447479"/>
              <a:gd name="connsiteX4" fmla="*/ 8214483 w 8618630"/>
              <a:gd name="connsiteY4" fmla="*/ 3016211 h 3447479"/>
              <a:gd name="connsiteX5" fmla="*/ 8013200 w 8618630"/>
              <a:gd name="connsiteY5" fmla="*/ 347774 h 3447479"/>
              <a:gd name="connsiteX6" fmla="*/ 3792007 w 8618630"/>
              <a:gd name="connsiteY6" fmla="*/ 48724 h 3447479"/>
              <a:gd name="connsiteX0" fmla="*/ 3531431 w 8358054"/>
              <a:gd name="connsiteY0" fmla="*/ 31532 h 3459257"/>
              <a:gd name="connsiteX1" fmla="*/ 374163 w 8358054"/>
              <a:gd name="connsiteY1" fmla="*/ 342084 h 3459257"/>
              <a:gd name="connsiteX2" fmla="*/ 483431 w 8358054"/>
              <a:gd name="connsiteY2" fmla="*/ 2538943 h 3459257"/>
              <a:gd name="connsiteX3" fmla="*/ 4175537 w 8358054"/>
              <a:gd name="connsiteY3" fmla="*/ 3418838 h 3459257"/>
              <a:gd name="connsiteX4" fmla="*/ 7953907 w 8358054"/>
              <a:gd name="connsiteY4" fmla="*/ 2999019 h 3459257"/>
              <a:gd name="connsiteX5" fmla="*/ 7752624 w 8358054"/>
              <a:gd name="connsiteY5" fmla="*/ 330582 h 3459257"/>
              <a:gd name="connsiteX6" fmla="*/ 3531431 w 8358054"/>
              <a:gd name="connsiteY6" fmla="*/ 31532 h 3459257"/>
              <a:gd name="connsiteX0" fmla="*/ 3531431 w 8358054"/>
              <a:gd name="connsiteY0" fmla="*/ 40740 h 3452041"/>
              <a:gd name="connsiteX1" fmla="*/ 374163 w 8358054"/>
              <a:gd name="connsiteY1" fmla="*/ 351292 h 3452041"/>
              <a:gd name="connsiteX2" fmla="*/ 483431 w 8358054"/>
              <a:gd name="connsiteY2" fmla="*/ 2772438 h 3452041"/>
              <a:gd name="connsiteX3" fmla="*/ 4175537 w 8358054"/>
              <a:gd name="connsiteY3" fmla="*/ 3428046 h 3452041"/>
              <a:gd name="connsiteX4" fmla="*/ 7953907 w 8358054"/>
              <a:gd name="connsiteY4" fmla="*/ 3008227 h 3452041"/>
              <a:gd name="connsiteX5" fmla="*/ 7752624 w 8358054"/>
              <a:gd name="connsiteY5" fmla="*/ 339790 h 3452041"/>
              <a:gd name="connsiteX6" fmla="*/ 3531431 w 8358054"/>
              <a:gd name="connsiteY6" fmla="*/ 40740 h 3452041"/>
              <a:gd name="connsiteX0" fmla="*/ 3531431 w 8285421"/>
              <a:gd name="connsiteY0" fmla="*/ 40740 h 3429026"/>
              <a:gd name="connsiteX1" fmla="*/ 374163 w 8285421"/>
              <a:gd name="connsiteY1" fmla="*/ 351292 h 3429026"/>
              <a:gd name="connsiteX2" fmla="*/ 483431 w 8285421"/>
              <a:gd name="connsiteY2" fmla="*/ 2772438 h 3429026"/>
              <a:gd name="connsiteX3" fmla="*/ 4175537 w 8285421"/>
              <a:gd name="connsiteY3" fmla="*/ 3428046 h 3429026"/>
              <a:gd name="connsiteX4" fmla="*/ 7833138 w 8285421"/>
              <a:gd name="connsiteY4" fmla="*/ 2841450 h 3429026"/>
              <a:gd name="connsiteX5" fmla="*/ 7752624 w 8285421"/>
              <a:gd name="connsiteY5" fmla="*/ 339790 h 3429026"/>
              <a:gd name="connsiteX6" fmla="*/ 3531431 w 8285421"/>
              <a:gd name="connsiteY6" fmla="*/ 40740 h 342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421" h="3429026">
                <a:moveTo>
                  <a:pt x="3531431" y="40740"/>
                </a:moveTo>
                <a:cubicBezTo>
                  <a:pt x="2205359" y="-2392"/>
                  <a:pt x="882163" y="-103991"/>
                  <a:pt x="374163" y="351292"/>
                </a:cubicBezTo>
                <a:cubicBezTo>
                  <a:pt x="-133837" y="806575"/>
                  <a:pt x="-150131" y="2259646"/>
                  <a:pt x="483431" y="2772438"/>
                </a:cubicBezTo>
                <a:cubicBezTo>
                  <a:pt x="1116993" y="3285230"/>
                  <a:pt x="2950586" y="3416544"/>
                  <a:pt x="4175537" y="3428046"/>
                </a:cubicBezTo>
                <a:cubicBezTo>
                  <a:pt x="5400488" y="3439548"/>
                  <a:pt x="7236957" y="3356159"/>
                  <a:pt x="7833138" y="2841450"/>
                </a:cubicBezTo>
                <a:cubicBezTo>
                  <a:pt x="8429319" y="2326741"/>
                  <a:pt x="8469575" y="806575"/>
                  <a:pt x="7752624" y="339790"/>
                </a:cubicBezTo>
                <a:cubicBezTo>
                  <a:pt x="7035673" y="-126995"/>
                  <a:pt x="4936578" y="88665"/>
                  <a:pt x="3531431" y="40740"/>
                </a:cubicBezTo>
                <a:close/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900058" y="1919950"/>
            <a:ext cx="211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Location of interest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104491" y="2876080"/>
            <a:ext cx="211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Location on a body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099450" y="2793238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Has extent and mass properties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630537" y="3381287"/>
            <a:ext cx="685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656614" y="4252851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Can apply forces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19798" y="5230830"/>
            <a:ext cx="25699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For an inter-body hinge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1714" y="6151217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accent1"/>
                </a:solidFill>
                <a:latin typeface="Arial" panose="020B0604020202020204" pitchFamily="34" charset="0"/>
              </a:rPr>
              <a:t>Articulated body related classes</a:t>
            </a:r>
            <a:endParaRPr lang="en-US" sz="18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8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6795D3-44EB-4006-9FF3-5BBAEF20C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 to Frame relationships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29167-18F7-1E22-7A07-8DE4398BC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498" y="5004834"/>
            <a:ext cx="11193502" cy="1732233"/>
          </a:xfrm>
        </p:spPr>
        <p:txBody>
          <a:bodyPr/>
          <a:lstStyle/>
          <a:p>
            <a:pPr marL="114300" indent="0" algn="l">
              <a:buNone/>
            </a:pPr>
            <a:r>
              <a:rPr lang="en-US" altLang="en-US" sz="2400" b="1">
                <a:solidFill>
                  <a:schemeClr val="accent1"/>
                </a:solidFill>
                <a:latin typeface="Arial" panose="020B0604020202020204" pitchFamily="34" charset="0"/>
              </a:rPr>
              <a:t>Frame2Frame</a:t>
            </a: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 objects define relationships between </a:t>
            </a:r>
            <a:r>
              <a:rPr lang="en-US" altLang="en-US" sz="2400" err="1">
                <a:solidFill>
                  <a:schemeClr val="accent1"/>
                </a:solidFill>
                <a:latin typeface="Arial" panose="020B0604020202020204" pitchFamily="34" charset="0"/>
              </a:rPr>
              <a:t>oframe</a:t>
            </a: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/</a:t>
            </a:r>
            <a:r>
              <a:rPr lang="en-US" altLang="en-US" sz="2400" err="1">
                <a:solidFill>
                  <a:schemeClr val="accent1"/>
                </a:solidFill>
                <a:latin typeface="Arial" panose="020B0604020202020204" pitchFamily="34" charset="0"/>
              </a:rPr>
              <a:t>pframe</a:t>
            </a: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 pairs.</a:t>
            </a:r>
          </a:p>
          <a:p>
            <a:pPr>
              <a:buClr>
                <a:schemeClr val="accent1"/>
              </a:buClr>
            </a:pP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They can be used to obtain relative transforms, velocities accelerations</a:t>
            </a:r>
          </a:p>
          <a:p>
            <a:pPr>
              <a:buClr>
                <a:schemeClr val="accent1"/>
              </a:buClr>
            </a:pP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Joint angles and rates modify edge properties</a:t>
            </a:r>
          </a:p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24455"/>
            <a:ext cx="699128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F1B030-2D21-4C36-BA67-E6E1C2CA8F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Frame2Frame Class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Consists of a frame pair – &lt;</a:t>
            </a:r>
            <a:r>
              <a:rPr lang="en-US" altLang="en-US" b="1" err="1"/>
              <a:t>oframe</a:t>
            </a:r>
            <a:r>
              <a:rPr lang="en-US" altLang="en-US"/>
              <a:t>, </a:t>
            </a:r>
            <a:r>
              <a:rPr lang="en-US" altLang="en-US" b="1" err="1"/>
              <a:t>pframe</a:t>
            </a:r>
            <a:r>
              <a:rPr lang="en-US" altLang="en-US"/>
              <a:t>&gt;</a:t>
            </a:r>
          </a:p>
          <a:p>
            <a:r>
              <a:rPr lang="en-US" altLang="en-US"/>
              <a:t>Used for quantities relating one frame to the other</a:t>
            </a:r>
          </a:p>
          <a:p>
            <a:pPr lvl="1"/>
            <a:r>
              <a:rPr lang="en-US" altLang="en-US" sz="2000"/>
              <a:t>Homogeneous transformation</a:t>
            </a:r>
          </a:p>
          <a:p>
            <a:pPr lvl="1"/>
            <a:r>
              <a:rPr lang="en-US" altLang="en-US" sz="2000"/>
              <a:t>Relative velocity</a:t>
            </a:r>
          </a:p>
          <a:p>
            <a:pPr lvl="1"/>
            <a:r>
              <a:rPr lang="en-US" altLang="en-US" sz="2000"/>
              <a:t>Relative acceleration</a:t>
            </a:r>
          </a:p>
          <a:p>
            <a:r>
              <a:rPr lang="en-US" altLang="en-US"/>
              <a:t>Can compute relative velocity and acceleration with derivatives taken </a:t>
            </a:r>
            <a:r>
              <a:rPr lang="en-US" altLang="en-US" err="1"/>
              <a:t>wrt</a:t>
            </a:r>
            <a:r>
              <a:rPr lang="en-US" altLang="en-US"/>
              <a:t> another frame</a:t>
            </a:r>
          </a:p>
          <a:p>
            <a:pPr lvl="1"/>
            <a:r>
              <a:rPr lang="en-US" altLang="en-US" sz="2000"/>
              <a:t>Requires &lt;</a:t>
            </a:r>
            <a:r>
              <a:rPr lang="en-US" altLang="en-US" sz="2000" b="1" err="1"/>
              <a:t>derivFrame</a:t>
            </a:r>
            <a:r>
              <a:rPr lang="en-US" altLang="en-US" sz="2000" b="1"/>
              <a:t>, </a:t>
            </a:r>
            <a:r>
              <a:rPr lang="en-US" altLang="en-US" sz="2000" b="1" err="1"/>
              <a:t>oframe</a:t>
            </a:r>
            <a:r>
              <a:rPr lang="en-US" altLang="en-US" sz="2000"/>
              <a:t>&gt; Frame2Frame</a:t>
            </a:r>
          </a:p>
          <a:p>
            <a:pPr lvl="1"/>
            <a:r>
              <a:rPr lang="en-US" altLang="en-US" sz="2000"/>
              <a:t>Default derivatives are </a:t>
            </a:r>
            <a:r>
              <a:rPr lang="en-US" altLang="en-US" sz="2000" err="1"/>
              <a:t>wrt</a:t>
            </a:r>
            <a:r>
              <a:rPr lang="en-US" altLang="en-US" sz="2000"/>
              <a:t> </a:t>
            </a:r>
            <a:r>
              <a:rPr lang="en-US" altLang="en-US" sz="2000" err="1"/>
              <a:t>oframe</a:t>
            </a:r>
            <a:endParaRPr lang="en-US" altLang="en-US" sz="2000"/>
          </a:p>
          <a:p>
            <a:r>
              <a:rPr lang="en-US" altLang="en-US"/>
              <a:t>Same for acceleration</a:t>
            </a:r>
          </a:p>
        </p:txBody>
      </p:sp>
    </p:spTree>
    <p:extLst>
      <p:ext uri="{BB962C8B-B14F-4D97-AF65-F5344CB8AC3E}">
        <p14:creationId xmlns:p14="http://schemas.microsoft.com/office/powerpoint/2010/main" val="4271858137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urse_template" id="{D101A3FF-CA3A-9746-83DD-6FF7C9ED0F93}" vid="{94B01867-89C4-FB40-B12A-1C190D9B3A57}"/>
    </a:ext>
  </a:extLst>
</a:theme>
</file>

<file path=ppt/theme/theme2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18AA97-E272-4AD7-9A7F-7A7A990486C7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a5b8aa99-f4fc-4d9c-b81c-966d4bd2c6c2"/>
    <ds:schemaRef ds:uri="http://schemas.openxmlformats.org/package/2006/metadata/core-properties"/>
    <ds:schemaRef ds:uri="77f052df-7cc9-46d5-9db7-08cc260ec36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668759-C6D6-4E40-A8FF-A752A03163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DARTS Lab Theme</Template>
  <TotalTime>0</TotalTime>
  <Words>1087</Words>
  <Application>Microsoft Office PowerPoint</Application>
  <PresentationFormat>Widescreen</PresentationFormat>
  <Paragraphs>165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DARTS Lab Theme</vt:lpstr>
      <vt:lpstr>DARTS Lab Theme</vt:lpstr>
      <vt:lpstr>Frames Layer  2023 DARTS Lab Course</vt:lpstr>
      <vt:lpstr>Simulation tree of frames</vt:lpstr>
      <vt:lpstr>Motivation</vt:lpstr>
      <vt:lpstr>Frame &amp; Frame2Frame  software classes </vt:lpstr>
      <vt:lpstr>Working with DFrame frames</vt:lpstr>
      <vt:lpstr>Frames (Notebook: B-Preliminaries/10-Frames)</vt:lpstr>
      <vt:lpstr>Frame’s are base classes for Bodies &amp; Nodes</vt:lpstr>
      <vt:lpstr>Frame to Frame relationships</vt:lpstr>
      <vt:lpstr>Frame2Frame Class</vt:lpstr>
      <vt:lpstr>Arbitrary pair of frames</vt:lpstr>
      <vt:lpstr>ChainedFrame2Frame</vt:lpstr>
      <vt:lpstr>Recipe for frame to frame use</vt:lpstr>
      <vt:lpstr>Frame2Frame (Notebook: B-Preliminaries/11-Frame2Frame)</vt:lpstr>
      <vt:lpstr>Computational Aspects</vt:lpstr>
      <vt:lpstr>Frame2Frame’s are base classes for body hinges</vt:lpstr>
      <vt:lpstr>Spice Frames</vt:lpstr>
      <vt:lpstr>Spice Frames</vt:lpstr>
      <vt:lpstr>SpiceFrame (Notebook: B-Preliminaries/12-SpiceFrames)</vt:lpstr>
      <vt:lpstr>Frames Layer</vt:lpstr>
      <vt:lpstr>Recap</vt:lpstr>
      <vt:lpstr>What we glossed over/skipped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Frames Layer</dc:title>
  <dc:creator>Steyert, Vivian (US 347J)</dc:creator>
  <cp:lastModifiedBy>Leake, Carl D (US 347J)</cp:lastModifiedBy>
  <cp:revision>8</cp:revision>
  <dcterms:created xsi:type="dcterms:W3CDTF">2023-06-29T16:03:52Z</dcterms:created>
  <dcterms:modified xsi:type="dcterms:W3CDTF">2024-11-21T15:48:27Z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