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  <p:sldMasterId id="2147483671" r:id="rId5"/>
  </p:sldMasterIdLst>
  <p:notesMasterIdLst>
    <p:notesMasterId r:id="rId47"/>
  </p:notesMasterIdLst>
  <p:sldIdLst>
    <p:sldId id="256" r:id="rId6"/>
    <p:sldId id="1342" r:id="rId7"/>
    <p:sldId id="1315" r:id="rId8"/>
    <p:sldId id="1219" r:id="rId9"/>
    <p:sldId id="1226" r:id="rId10"/>
    <p:sldId id="1323" r:id="rId11"/>
    <p:sldId id="1321" r:id="rId12"/>
    <p:sldId id="1225" r:id="rId13"/>
    <p:sldId id="1227" r:id="rId14"/>
    <p:sldId id="1220" r:id="rId15"/>
    <p:sldId id="1297" r:id="rId16"/>
    <p:sldId id="1292" r:id="rId17"/>
    <p:sldId id="1232" r:id="rId18"/>
    <p:sldId id="1236" r:id="rId19"/>
    <p:sldId id="1247" r:id="rId20"/>
    <p:sldId id="1221" r:id="rId21"/>
    <p:sldId id="1295" r:id="rId22"/>
    <p:sldId id="1294" r:id="rId23"/>
    <p:sldId id="1293" r:id="rId24"/>
    <p:sldId id="694" r:id="rId25"/>
    <p:sldId id="703" r:id="rId26"/>
    <p:sldId id="1238" r:id="rId27"/>
    <p:sldId id="1243" r:id="rId28"/>
    <p:sldId id="1284" r:id="rId29"/>
    <p:sldId id="1285" r:id="rId30"/>
    <p:sldId id="1300" r:id="rId31"/>
    <p:sldId id="1301" r:id="rId32"/>
    <p:sldId id="1251" r:id="rId33"/>
    <p:sldId id="1302" r:id="rId34"/>
    <p:sldId id="1308" r:id="rId35"/>
    <p:sldId id="1253" r:id="rId36"/>
    <p:sldId id="1244" r:id="rId37"/>
    <p:sldId id="1269" r:id="rId38"/>
    <p:sldId id="1270" r:id="rId39"/>
    <p:sldId id="1306" r:id="rId40"/>
    <p:sldId id="1289" r:id="rId41"/>
    <p:sldId id="1256" r:id="rId42"/>
    <p:sldId id="1271" r:id="rId43"/>
    <p:sldId id="1303" r:id="rId44"/>
    <p:sldId id="1316" r:id="rId45"/>
    <p:sldId id="1260" r:id="rId4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85" roundtripDataSignature="AMtx7mhpZ+WSbIOrEQUhAX/WCeK5zM29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F8EBE4-038A-B284-A13C-EEFA275BF2EF}" v="2" dt="2024-11-20T21:07:42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6327" autoAdjust="0"/>
  </p:normalViewPr>
  <p:slideViewPr>
    <p:cSldViewPr snapToGrid="0">
      <p:cViewPr varScale="1">
        <p:scale>
          <a:sx n="104" d="100"/>
          <a:sy n="104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90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8" Type="http://schemas.openxmlformats.org/officeDocument/2006/relationships/slide" Target="slides/slide3.xml"/><Relationship Id="rId85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mquist, Asher (US 347J)" userId="S::asher.elmquist@jpl.nasa.gov::c43b51c1-8673-421c-ad65-63a1e47c685f" providerId="AD" clId="Web-{CA0D0438-2EA0-D96A-2D58-D603ABE9EC26}"/>
    <pc:docChg chg="addSld delSld modSld addMainMaster">
      <pc:chgData name="Elmquist, Asher (US 347J)" userId="S::asher.elmquist@jpl.nasa.gov::c43b51c1-8673-421c-ad65-63a1e47c685f" providerId="AD" clId="Web-{CA0D0438-2EA0-D96A-2D58-D603ABE9EC26}" dt="2023-08-01T12:35:15.022" v="2"/>
      <pc:docMkLst>
        <pc:docMk/>
      </pc:docMkLst>
      <pc:sldChg chg="modSp mod modClrScheme chgLayout">
        <pc:chgData name="Elmquist, Asher (US 347J)" userId="S::asher.elmquist@jpl.nasa.gov::c43b51c1-8673-421c-ad65-63a1e47c685f" providerId="AD" clId="Web-{CA0D0438-2EA0-D96A-2D58-D603ABE9EC26}" dt="2023-08-01T12:35:10.631" v="1"/>
        <pc:sldMkLst>
          <pc:docMk/>
          <pc:sldMk cId="2186544531" sldId="256"/>
        </pc:sldMkLst>
        <pc:spChg chg="mod ord">
          <ac:chgData name="Elmquist, Asher (US 347J)" userId="S::asher.elmquist@jpl.nasa.gov::c43b51c1-8673-421c-ad65-63a1e47c685f" providerId="AD" clId="Web-{CA0D0438-2EA0-D96A-2D58-D603ABE9EC26}" dt="2023-08-01T12:35:10.631" v="1"/>
          <ac:spMkLst>
            <pc:docMk/>
            <pc:sldMk cId="2186544531" sldId="256"/>
            <ac:spMk id="2" creationId="{05F05CAA-D2BA-9B7A-C6D4-9B12E3FC8098}"/>
          </ac:spMkLst>
        </pc:spChg>
      </pc:sldChg>
      <pc:sldChg chg="add del">
        <pc:chgData name="Elmquist, Asher (US 347J)" userId="S::asher.elmquist@jpl.nasa.gov::c43b51c1-8673-421c-ad65-63a1e47c685f" providerId="AD" clId="Web-{CA0D0438-2EA0-D96A-2D58-D603ABE9EC26}" dt="2023-08-01T12:35:15.022" v="2"/>
        <pc:sldMkLst>
          <pc:docMk/>
          <pc:sldMk cId="3351990155" sldId="1343"/>
        </pc:sldMkLst>
      </pc:sldChg>
      <pc:sldMasterChg chg="add addSldLayout">
        <pc:chgData name="Elmquist, Asher (US 347J)" userId="S::asher.elmquist@jpl.nasa.gov::c43b51c1-8673-421c-ad65-63a1e47c685f" providerId="AD" clId="Web-{CA0D0438-2EA0-D96A-2D58-D603ABE9EC26}" dt="2023-08-01T12:34:59.475" v="0"/>
        <pc:sldMasterMkLst>
          <pc:docMk/>
          <pc:sldMasterMk cId="0" sldId="2147483671"/>
        </pc:sldMasterMkLst>
        <pc:sldLayoutChg chg="add">
          <pc:chgData name="Elmquist, Asher (US 347J)" userId="S::asher.elmquist@jpl.nasa.gov::c43b51c1-8673-421c-ad65-63a1e47c685f" providerId="AD" clId="Web-{CA0D0438-2EA0-D96A-2D58-D603ABE9EC26}" dt="2023-08-01T12:34:59.475" v="0"/>
          <pc:sldLayoutMkLst>
            <pc:docMk/>
            <pc:sldMasterMk cId="0" sldId="2147483671"/>
            <pc:sldLayoutMk cId="0" sldId="2147483660"/>
          </pc:sldLayoutMkLst>
        </pc:sldLayoutChg>
        <pc:sldLayoutChg chg="add">
          <pc:chgData name="Elmquist, Asher (US 347J)" userId="S::asher.elmquist@jpl.nasa.gov::c43b51c1-8673-421c-ad65-63a1e47c685f" providerId="AD" clId="Web-{CA0D0438-2EA0-D96A-2D58-D603ABE9EC26}" dt="2023-08-01T12:34:59.475" v="0"/>
          <pc:sldLayoutMkLst>
            <pc:docMk/>
            <pc:sldMasterMk cId="0" sldId="2147483671"/>
            <pc:sldLayoutMk cId="0" sldId="2147483672"/>
          </pc:sldLayoutMkLst>
        </pc:sldLayoutChg>
        <pc:sldLayoutChg chg="add">
          <pc:chgData name="Elmquist, Asher (US 347J)" userId="S::asher.elmquist@jpl.nasa.gov::c43b51c1-8673-421c-ad65-63a1e47c685f" providerId="AD" clId="Web-{CA0D0438-2EA0-D96A-2D58-D603ABE9EC26}" dt="2023-08-01T12:34:59.475" v="0"/>
          <pc:sldLayoutMkLst>
            <pc:docMk/>
            <pc:sldMasterMk cId="0" sldId="2147483671"/>
            <pc:sldLayoutMk cId="3274547264" sldId="2147483673"/>
          </pc:sldLayoutMkLst>
        </pc:sldLayoutChg>
        <pc:sldLayoutChg chg="add">
          <pc:chgData name="Elmquist, Asher (US 347J)" userId="S::asher.elmquist@jpl.nasa.gov::c43b51c1-8673-421c-ad65-63a1e47c685f" providerId="AD" clId="Web-{CA0D0438-2EA0-D96A-2D58-D603ABE9EC26}" dt="2023-08-01T12:34:59.475" v="0"/>
          <pc:sldLayoutMkLst>
            <pc:docMk/>
            <pc:sldMasterMk cId="0" sldId="2147483671"/>
            <pc:sldLayoutMk cId="1054039556" sldId="2147483674"/>
          </pc:sldLayoutMkLst>
        </pc:sldLayoutChg>
        <pc:sldLayoutChg chg="add">
          <pc:chgData name="Elmquist, Asher (US 347J)" userId="S::asher.elmquist@jpl.nasa.gov::c43b51c1-8673-421c-ad65-63a1e47c685f" providerId="AD" clId="Web-{CA0D0438-2EA0-D96A-2D58-D603ABE9EC26}" dt="2023-08-01T12:34:59.475" v="0"/>
          <pc:sldLayoutMkLst>
            <pc:docMk/>
            <pc:sldMasterMk cId="0" sldId="2147483671"/>
            <pc:sldLayoutMk cId="3324955478" sldId="2147483675"/>
          </pc:sldLayoutMkLst>
        </pc:sldLayoutChg>
        <pc:sldLayoutChg chg="add">
          <pc:chgData name="Elmquist, Asher (US 347J)" userId="S::asher.elmquist@jpl.nasa.gov::c43b51c1-8673-421c-ad65-63a1e47c685f" providerId="AD" clId="Web-{CA0D0438-2EA0-D96A-2D58-D603ABE9EC26}" dt="2023-08-01T12:34:59.475" v="0"/>
          <pc:sldLayoutMkLst>
            <pc:docMk/>
            <pc:sldMasterMk cId="0" sldId="2147483671"/>
            <pc:sldLayoutMk cId="1453760164" sldId="2147483676"/>
          </pc:sldLayoutMkLst>
        </pc:sldLayoutChg>
        <pc:sldLayoutChg chg="add">
          <pc:chgData name="Elmquist, Asher (US 347J)" userId="S::asher.elmquist@jpl.nasa.gov::c43b51c1-8673-421c-ad65-63a1e47c685f" providerId="AD" clId="Web-{CA0D0438-2EA0-D96A-2D58-D603ABE9EC26}" dt="2023-08-01T12:34:59.475" v="0"/>
          <pc:sldLayoutMkLst>
            <pc:docMk/>
            <pc:sldMasterMk cId="0" sldId="2147483671"/>
            <pc:sldLayoutMk cId="2674933610" sldId="2147483677"/>
          </pc:sldLayoutMkLst>
        </pc:sldLayoutChg>
      </pc:sldMasterChg>
    </pc:docChg>
  </pc:docChgLst>
  <pc:docChgLst>
    <pc:chgData name="Leake, Carl D (US 347J)" userId="S::carl.leake@jpl.nasa.gov::514d19ed-ac25-4851-8813-e892f9be6a8e" providerId="AD" clId="Web-{B8F8EBE4-038A-B284-A13C-EEFA275BF2EF}"/>
    <pc:docChg chg="modSld">
      <pc:chgData name="Leake, Carl D (US 347J)" userId="S::carl.leake@jpl.nasa.gov::514d19ed-ac25-4851-8813-e892f9be6a8e" providerId="AD" clId="Web-{B8F8EBE4-038A-B284-A13C-EEFA275BF2EF}" dt="2024-11-20T21:07:42.607" v="1" actId="1076"/>
      <pc:docMkLst>
        <pc:docMk/>
      </pc:docMkLst>
      <pc:sldChg chg="addSp modSp">
        <pc:chgData name="Leake, Carl D (US 347J)" userId="S::carl.leake@jpl.nasa.gov::514d19ed-ac25-4851-8813-e892f9be6a8e" providerId="AD" clId="Web-{B8F8EBE4-038A-B284-A13C-EEFA275BF2EF}" dt="2024-11-20T21:07:42.607" v="1" actId="1076"/>
        <pc:sldMkLst>
          <pc:docMk/>
          <pc:sldMk cId="2186544531" sldId="256"/>
        </pc:sldMkLst>
        <pc:spChg chg="mod">
          <ac:chgData name="Leake, Carl D (US 347J)" userId="S::carl.leake@jpl.nasa.gov::514d19ed-ac25-4851-8813-e892f9be6a8e" providerId="AD" clId="Web-{B8F8EBE4-038A-B284-A13C-EEFA275BF2EF}" dt="2024-11-20T21:07:42.607" v="1" actId="1076"/>
          <ac:spMkLst>
            <pc:docMk/>
            <pc:sldMk cId="2186544531" sldId="256"/>
            <ac:spMk id="2" creationId="{05F05CAA-D2BA-9B7A-C6D4-9B12E3FC8098}"/>
          </ac:spMkLst>
        </pc:spChg>
        <pc:spChg chg="add">
          <ac:chgData name="Leake, Carl D (US 347J)" userId="S::carl.leake@jpl.nasa.gov::514d19ed-ac25-4851-8813-e892f9be6a8e" providerId="AD" clId="Web-{B8F8EBE4-038A-B284-A13C-EEFA275BF2EF}" dt="2024-11-20T21:07:33.732" v="0"/>
          <ac:spMkLst>
            <pc:docMk/>
            <pc:sldMk cId="2186544531" sldId="256"/>
            <ac:spMk id="3" creationId="{A4D725DB-9AE2-003A-9479-DCE37AB230C3}"/>
          </ac:spMkLst>
        </pc:spChg>
      </pc:sldChg>
    </pc:docChg>
  </pc:docChgLst>
  <pc:docChgLst>
    <pc:chgData name="Steyert, Vivian (US 347J)" userId="f9ab74a1-3b5b-4eb9-a96a-e97265aef3a3" providerId="ADAL" clId="{B1D16281-3A02-CD45-BC9B-64A8E8072BD8}"/>
    <pc:docChg chg="modSld">
      <pc:chgData name="Steyert, Vivian (US 347J)" userId="f9ab74a1-3b5b-4eb9-a96a-e97265aef3a3" providerId="ADAL" clId="{B1D16281-3A02-CD45-BC9B-64A8E8072BD8}" dt="2023-08-13T20:19:07.846" v="0" actId="207"/>
      <pc:docMkLst>
        <pc:docMk/>
      </pc:docMkLst>
      <pc:sldChg chg="modSp mod">
        <pc:chgData name="Steyert, Vivian (US 347J)" userId="f9ab74a1-3b5b-4eb9-a96a-e97265aef3a3" providerId="ADAL" clId="{B1D16281-3A02-CD45-BC9B-64A8E8072BD8}" dt="2023-08-13T20:19:07.846" v="0" actId="207"/>
        <pc:sldMkLst>
          <pc:docMk/>
          <pc:sldMk cId="2855944391" sldId="1342"/>
        </pc:sldMkLst>
        <pc:spChg chg="mod">
          <ac:chgData name="Steyert, Vivian (US 347J)" userId="f9ab74a1-3b5b-4eb9-a96a-e97265aef3a3" providerId="ADAL" clId="{B1D16281-3A02-CD45-BC9B-64A8E8072BD8}" dt="2023-08-13T20:19:07.846" v="0" actId="207"/>
          <ac:spMkLst>
            <pc:docMk/>
            <pc:sldMk cId="2855944391" sldId="1342"/>
            <ac:spMk id="3" creationId="{00000000-0000-0000-0000-000000000000}"/>
          </ac:spMkLst>
        </pc:spChg>
      </pc:sldChg>
    </pc:docChg>
  </pc:docChgLst>
  <pc:docChgLst>
    <pc:chgData name="Leake, Carl D (US 347J)" userId="514d19ed-ac25-4851-8813-e892f9be6a8e" providerId="ADAL" clId="{CE7732AC-39B3-4DF5-BF86-AAD41CED59B9}"/>
    <pc:docChg chg="custSel modMainMaster">
      <pc:chgData name="Leake, Carl D (US 347J)" userId="514d19ed-ac25-4851-8813-e892f9be6a8e" providerId="ADAL" clId="{CE7732AC-39B3-4DF5-BF86-AAD41CED59B9}" dt="2024-11-21T15:47:50.235" v="1" actId="478"/>
      <pc:docMkLst>
        <pc:docMk/>
      </pc:docMkLst>
      <pc:sldMasterChg chg="modSldLayout">
        <pc:chgData name="Leake, Carl D (US 347J)" userId="514d19ed-ac25-4851-8813-e892f9be6a8e" providerId="ADAL" clId="{CE7732AC-39B3-4DF5-BF86-AAD41CED59B9}" dt="2024-11-21T15:47:50.235" v="1" actId="478"/>
        <pc:sldMasterMkLst>
          <pc:docMk/>
          <pc:sldMasterMk cId="0" sldId="2147483648"/>
        </pc:sldMasterMkLst>
        <pc:sldLayoutChg chg="delSp mod">
          <pc:chgData name="Leake, Carl D (US 347J)" userId="514d19ed-ac25-4851-8813-e892f9be6a8e" providerId="ADAL" clId="{CE7732AC-39B3-4DF5-BF86-AAD41CED59B9}" dt="2024-11-21T15:47:50.235" v="1" actId="478"/>
          <pc:sldLayoutMkLst>
            <pc:docMk/>
            <pc:sldMasterMk cId="0" sldId="2147483648"/>
            <pc:sldLayoutMk cId="0" sldId="2147483650"/>
          </pc:sldLayoutMkLst>
          <pc:spChg chg="del">
            <ac:chgData name="Leake, Carl D (US 347J)" userId="514d19ed-ac25-4851-8813-e892f9be6a8e" providerId="ADAL" clId="{CE7732AC-39B3-4DF5-BF86-AAD41CED59B9}" dt="2024-11-21T15:47:50.235" v="1" actId="478"/>
            <ac:spMkLst>
              <pc:docMk/>
              <pc:sldMasterMk cId="0" sldId="2147483648"/>
              <pc:sldLayoutMk cId="0" sldId="2147483650"/>
              <ac:spMk id="3" creationId="{2FF2FA33-65E5-4587-8DA8-ED19EE08E952}"/>
            </ac:spMkLst>
          </pc:spChg>
        </pc:sldLayoutChg>
      </pc:sldMasterChg>
      <pc:sldMasterChg chg="modSldLayout">
        <pc:chgData name="Leake, Carl D (US 347J)" userId="514d19ed-ac25-4851-8813-e892f9be6a8e" providerId="ADAL" clId="{CE7732AC-39B3-4DF5-BF86-AAD41CED59B9}" dt="2024-11-21T15:47:42.886" v="0" actId="478"/>
        <pc:sldMasterMkLst>
          <pc:docMk/>
          <pc:sldMasterMk cId="0" sldId="2147483671"/>
        </pc:sldMasterMkLst>
        <pc:sldLayoutChg chg="delSp mod">
          <pc:chgData name="Leake, Carl D (US 347J)" userId="514d19ed-ac25-4851-8813-e892f9be6a8e" providerId="ADAL" clId="{CE7732AC-39B3-4DF5-BF86-AAD41CED59B9}" dt="2024-11-21T15:47:42.886" v="0" actId="478"/>
          <pc:sldLayoutMkLst>
            <pc:docMk/>
            <pc:sldMasterMk cId="0" sldId="2147483671"/>
            <pc:sldLayoutMk cId="0" sldId="2147483672"/>
          </pc:sldLayoutMkLst>
          <pc:spChg chg="del">
            <ac:chgData name="Leake, Carl D (US 347J)" userId="514d19ed-ac25-4851-8813-e892f9be6a8e" providerId="ADAL" clId="{CE7732AC-39B3-4DF5-BF86-AAD41CED59B9}" dt="2024-11-21T15:47:42.886" v="0" actId="478"/>
            <ac:spMkLst>
              <pc:docMk/>
              <pc:sldMasterMk cId="0" sldId="2147483671"/>
              <pc:sldLayoutMk cId="0" sldId="2147483672"/>
              <ac:spMk id="3" creationId="{2FF2FA33-65E5-4587-8DA8-ED19EE08E952}"/>
            </ac:spMkLst>
          </pc:spChg>
        </pc:sldLayoutChg>
      </pc:sldMasterChg>
    </pc:docChg>
  </pc:docChgLst>
  <pc:docChgLst>
    <pc:chgData name="Abhinandan Jain" userId="47000a42-4a64-498b-92b5-14cfe7b66dad" providerId="ADAL" clId="{14A680D8-1F15-4BDD-AFBA-8A60D6753224}"/>
    <pc:docChg chg="modSld">
      <pc:chgData name="Abhinandan Jain" userId="47000a42-4a64-498b-92b5-14cfe7b66dad" providerId="ADAL" clId="{14A680D8-1F15-4BDD-AFBA-8A60D6753224}" dt="2023-07-22T00:18:35.191" v="5"/>
      <pc:docMkLst>
        <pc:docMk/>
      </pc:docMkLst>
      <pc:sldChg chg="modSp">
        <pc:chgData name="Abhinandan Jain" userId="47000a42-4a64-498b-92b5-14cfe7b66dad" providerId="ADAL" clId="{14A680D8-1F15-4BDD-AFBA-8A60D6753224}" dt="2023-07-22T00:18:35.191" v="5"/>
        <pc:sldMkLst>
          <pc:docMk/>
          <pc:sldMk cId="2186544531" sldId="256"/>
        </pc:sldMkLst>
        <pc:spChg chg="mod">
          <ac:chgData name="Abhinandan Jain" userId="47000a42-4a64-498b-92b5-14cfe7b66dad" providerId="ADAL" clId="{14A680D8-1F15-4BDD-AFBA-8A60D6753224}" dt="2023-07-22T00:18:35.191" v="5"/>
          <ac:spMkLst>
            <pc:docMk/>
            <pc:sldMk cId="2186544531" sldId="256"/>
            <ac:spMk id="2" creationId="{05F05CAA-D2BA-9B7A-C6D4-9B12E3FC8098}"/>
          </ac:spMkLst>
        </pc:spChg>
      </pc:sldChg>
      <pc:sldChg chg="modSp">
        <pc:chgData name="Abhinandan Jain" userId="47000a42-4a64-498b-92b5-14cfe7b66dad" providerId="ADAL" clId="{14A680D8-1F15-4BDD-AFBA-8A60D6753224}" dt="2023-07-21T14:21:02.405" v="2" actId="14100"/>
        <pc:sldMkLst>
          <pc:docMk/>
          <pc:sldMk cId="24953835" sldId="1225"/>
        </pc:sldMkLst>
        <pc:spChg chg="mod">
          <ac:chgData name="Abhinandan Jain" userId="47000a42-4a64-498b-92b5-14cfe7b66dad" providerId="ADAL" clId="{14A680D8-1F15-4BDD-AFBA-8A60D6753224}" dt="2023-07-21T14:21:02.405" v="2" actId="14100"/>
          <ac:spMkLst>
            <pc:docMk/>
            <pc:sldMk cId="24953835" sldId="1225"/>
            <ac:spMk id="3" creationId="{00000000-0000-0000-0000-000000000000}"/>
          </ac:spMkLst>
        </pc:spChg>
      </pc:sldChg>
    </pc:docChg>
  </pc:docChgLst>
  <pc:docChgLst>
    <pc:chgData name="Steyert, Vivian (US 347J)" userId="S::vivian.t.steyert@jpl.nasa.gov::f9ab74a1-3b5b-4eb9-a96a-e97265aef3a3" providerId="AD" clId="Web-{973E6F08-6D44-44AC-B886-66D3E4091A65}"/>
    <pc:docChg chg="modSld">
      <pc:chgData name="Steyert, Vivian (US 347J)" userId="S::vivian.t.steyert@jpl.nasa.gov::f9ab74a1-3b5b-4eb9-a96a-e97265aef3a3" providerId="AD" clId="Web-{973E6F08-6D44-44AC-B886-66D3E4091A65}" dt="2023-07-24T20:54:31.887" v="17" actId="20577"/>
      <pc:docMkLst>
        <pc:docMk/>
      </pc:docMkLst>
      <pc:sldChg chg="modSp">
        <pc:chgData name="Steyert, Vivian (US 347J)" userId="S::vivian.t.steyert@jpl.nasa.gov::f9ab74a1-3b5b-4eb9-a96a-e97265aef3a3" providerId="AD" clId="Web-{973E6F08-6D44-44AC-B886-66D3E4091A65}" dt="2023-07-24T20:16:57.981" v="1" actId="20577"/>
        <pc:sldMkLst>
          <pc:docMk/>
          <pc:sldMk cId="1388575655" sldId="1226"/>
        </pc:sldMkLst>
        <pc:spChg chg="mod">
          <ac:chgData name="Steyert, Vivian (US 347J)" userId="S::vivian.t.steyert@jpl.nasa.gov::f9ab74a1-3b5b-4eb9-a96a-e97265aef3a3" providerId="AD" clId="Web-{973E6F08-6D44-44AC-B886-66D3E4091A65}" dt="2023-07-24T20:16:57.981" v="1" actId="20577"/>
          <ac:spMkLst>
            <pc:docMk/>
            <pc:sldMk cId="1388575655" sldId="1226"/>
            <ac:spMk id="2" creationId="{00000000-0000-0000-0000-000000000000}"/>
          </ac:spMkLst>
        </pc:spChg>
      </pc:sldChg>
      <pc:sldChg chg="modSp">
        <pc:chgData name="Steyert, Vivian (US 347J)" userId="S::vivian.t.steyert@jpl.nasa.gov::f9ab74a1-3b5b-4eb9-a96a-e97265aef3a3" providerId="AD" clId="Web-{973E6F08-6D44-44AC-B886-66D3E4091A65}" dt="2023-07-24T20:18:35.905" v="5" actId="20577"/>
        <pc:sldMkLst>
          <pc:docMk/>
          <pc:sldMk cId="2279210830" sldId="1227"/>
        </pc:sldMkLst>
        <pc:spChg chg="mod">
          <ac:chgData name="Steyert, Vivian (US 347J)" userId="S::vivian.t.steyert@jpl.nasa.gov::f9ab74a1-3b5b-4eb9-a96a-e97265aef3a3" providerId="AD" clId="Web-{973E6F08-6D44-44AC-B886-66D3E4091A65}" dt="2023-07-24T20:18:35.905" v="5" actId="20577"/>
          <ac:spMkLst>
            <pc:docMk/>
            <pc:sldMk cId="2279210830" sldId="1227"/>
            <ac:spMk id="2" creationId="{00000000-0000-0000-0000-000000000000}"/>
          </ac:spMkLst>
        </pc:spChg>
      </pc:sldChg>
      <pc:sldChg chg="modSp">
        <pc:chgData name="Steyert, Vivian (US 347J)" userId="S::vivian.t.steyert@jpl.nasa.gov::f9ab74a1-3b5b-4eb9-a96a-e97265aef3a3" providerId="AD" clId="Web-{973E6F08-6D44-44AC-B886-66D3E4091A65}" dt="2023-07-24T20:19:18.671" v="7" actId="20577"/>
        <pc:sldMkLst>
          <pc:docMk/>
          <pc:sldMk cId="217612453" sldId="1236"/>
        </pc:sldMkLst>
        <pc:spChg chg="mod">
          <ac:chgData name="Steyert, Vivian (US 347J)" userId="S::vivian.t.steyert@jpl.nasa.gov::f9ab74a1-3b5b-4eb9-a96a-e97265aef3a3" providerId="AD" clId="Web-{973E6F08-6D44-44AC-B886-66D3E4091A65}" dt="2023-07-24T20:19:18.671" v="7" actId="20577"/>
          <ac:spMkLst>
            <pc:docMk/>
            <pc:sldMk cId="217612453" sldId="1236"/>
            <ac:spMk id="2" creationId="{00000000-0000-0000-0000-000000000000}"/>
          </ac:spMkLst>
        </pc:spChg>
      </pc:sldChg>
      <pc:sldChg chg="modSp">
        <pc:chgData name="Steyert, Vivian (US 347J)" userId="S::vivian.t.steyert@jpl.nasa.gov::f9ab74a1-3b5b-4eb9-a96a-e97265aef3a3" providerId="AD" clId="Web-{973E6F08-6D44-44AC-B886-66D3E4091A65}" dt="2023-07-24T20:25:04.629" v="11" actId="20577"/>
        <pc:sldMkLst>
          <pc:docMk/>
          <pc:sldMk cId="2362284273" sldId="1238"/>
        </pc:sldMkLst>
        <pc:spChg chg="mod">
          <ac:chgData name="Steyert, Vivian (US 347J)" userId="S::vivian.t.steyert@jpl.nasa.gov::f9ab74a1-3b5b-4eb9-a96a-e97265aef3a3" providerId="AD" clId="Web-{973E6F08-6D44-44AC-B886-66D3E4091A65}" dt="2023-07-24T20:25:04.629" v="11" actId="20577"/>
          <ac:spMkLst>
            <pc:docMk/>
            <pc:sldMk cId="2362284273" sldId="1238"/>
            <ac:spMk id="2" creationId="{00000000-0000-0000-0000-000000000000}"/>
          </ac:spMkLst>
        </pc:spChg>
      </pc:sldChg>
      <pc:sldChg chg="modSp">
        <pc:chgData name="Steyert, Vivian (US 347J)" userId="S::vivian.t.steyert@jpl.nasa.gov::f9ab74a1-3b5b-4eb9-a96a-e97265aef3a3" providerId="AD" clId="Web-{973E6F08-6D44-44AC-B886-66D3E4091A65}" dt="2023-07-24T20:20:08.375" v="9" actId="20577"/>
        <pc:sldMkLst>
          <pc:docMk/>
          <pc:sldMk cId="1323510256" sldId="1247"/>
        </pc:sldMkLst>
        <pc:spChg chg="mod">
          <ac:chgData name="Steyert, Vivian (US 347J)" userId="S::vivian.t.steyert@jpl.nasa.gov::f9ab74a1-3b5b-4eb9-a96a-e97265aef3a3" providerId="AD" clId="Web-{973E6F08-6D44-44AC-B886-66D3E4091A65}" dt="2023-07-24T20:20:08.375" v="9" actId="20577"/>
          <ac:spMkLst>
            <pc:docMk/>
            <pc:sldMk cId="1323510256" sldId="1247"/>
            <ac:spMk id="2" creationId="{00000000-0000-0000-0000-000000000000}"/>
          </ac:spMkLst>
        </pc:spChg>
      </pc:sldChg>
      <pc:sldChg chg="modSp">
        <pc:chgData name="Steyert, Vivian (US 347J)" userId="S::vivian.t.steyert@jpl.nasa.gov::f9ab74a1-3b5b-4eb9-a96a-e97265aef3a3" providerId="AD" clId="Web-{973E6F08-6D44-44AC-B886-66D3E4091A65}" dt="2023-07-24T20:25:41.426" v="13" actId="20577"/>
        <pc:sldMkLst>
          <pc:docMk/>
          <pc:sldMk cId="3870590713" sldId="1251"/>
        </pc:sldMkLst>
        <pc:spChg chg="mod">
          <ac:chgData name="Steyert, Vivian (US 347J)" userId="S::vivian.t.steyert@jpl.nasa.gov::f9ab74a1-3b5b-4eb9-a96a-e97265aef3a3" providerId="AD" clId="Web-{973E6F08-6D44-44AC-B886-66D3E4091A65}" dt="2023-07-24T20:25:41.426" v="13" actId="20577"/>
          <ac:spMkLst>
            <pc:docMk/>
            <pc:sldMk cId="3870590713" sldId="1251"/>
            <ac:spMk id="2" creationId="{00000000-0000-0000-0000-000000000000}"/>
          </ac:spMkLst>
        </pc:spChg>
      </pc:sldChg>
      <pc:sldChg chg="modSp">
        <pc:chgData name="Steyert, Vivian (US 347J)" userId="S::vivian.t.steyert@jpl.nasa.gov::f9ab74a1-3b5b-4eb9-a96a-e97265aef3a3" providerId="AD" clId="Web-{973E6F08-6D44-44AC-B886-66D3E4091A65}" dt="2023-07-24T20:26:18.036" v="15" actId="20577"/>
        <pc:sldMkLst>
          <pc:docMk/>
          <pc:sldMk cId="4087048421" sldId="1253"/>
        </pc:sldMkLst>
        <pc:spChg chg="mod">
          <ac:chgData name="Steyert, Vivian (US 347J)" userId="S::vivian.t.steyert@jpl.nasa.gov::f9ab74a1-3b5b-4eb9-a96a-e97265aef3a3" providerId="AD" clId="Web-{973E6F08-6D44-44AC-B886-66D3E4091A65}" dt="2023-07-24T20:26:18.036" v="15" actId="20577"/>
          <ac:spMkLst>
            <pc:docMk/>
            <pc:sldMk cId="4087048421" sldId="1253"/>
            <ac:spMk id="2" creationId="{00000000-0000-0000-0000-000000000000}"/>
          </ac:spMkLst>
        </pc:spChg>
      </pc:sldChg>
      <pc:sldChg chg="modSp">
        <pc:chgData name="Steyert, Vivian (US 347J)" userId="S::vivian.t.steyert@jpl.nasa.gov::f9ab74a1-3b5b-4eb9-a96a-e97265aef3a3" providerId="AD" clId="Web-{973E6F08-6D44-44AC-B886-66D3E4091A65}" dt="2023-07-24T20:54:31.887" v="17" actId="20577"/>
        <pc:sldMkLst>
          <pc:docMk/>
          <pc:sldMk cId="881669100" sldId="1256"/>
        </pc:sldMkLst>
        <pc:spChg chg="mod">
          <ac:chgData name="Steyert, Vivian (US 347J)" userId="S::vivian.t.steyert@jpl.nasa.gov::f9ab74a1-3b5b-4eb9-a96a-e97265aef3a3" providerId="AD" clId="Web-{973E6F08-6D44-44AC-B886-66D3E4091A65}" dt="2023-07-24T20:54:31.887" v="17" actId="20577"/>
          <ac:spMkLst>
            <pc:docMk/>
            <pc:sldMk cId="881669100" sldId="1256"/>
            <ac:spMk id="2" creationId="{00000000-0000-0000-0000-000000000000}"/>
          </ac:spMkLst>
        </pc:spChg>
      </pc:sldChg>
      <pc:sldChg chg="modSp">
        <pc:chgData name="Steyert, Vivian (US 347J)" userId="S::vivian.t.steyert@jpl.nasa.gov::f9ab74a1-3b5b-4eb9-a96a-e97265aef3a3" providerId="AD" clId="Web-{973E6F08-6D44-44AC-B886-66D3E4091A65}" dt="2023-07-24T20:17:42.935" v="3" actId="20577"/>
        <pc:sldMkLst>
          <pc:docMk/>
          <pc:sldMk cId="1022882" sldId="1323"/>
        </pc:sldMkLst>
        <pc:spChg chg="mod">
          <ac:chgData name="Steyert, Vivian (US 347J)" userId="S::vivian.t.steyert@jpl.nasa.gov::f9ab74a1-3b5b-4eb9-a96a-e97265aef3a3" providerId="AD" clId="Web-{973E6F08-6D44-44AC-B886-66D3E4091A65}" dt="2023-07-24T20:17:42.935" v="3" actId="20577"/>
          <ac:spMkLst>
            <pc:docMk/>
            <pc:sldMk cId="1022882" sldId="1323"/>
            <ac:spMk id="2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6:00:04.878"/>
    </inkml:context>
    <inkml:brush xml:id="br0">
      <inkml:brushProperty name="width" value="0.09333" units="cm"/>
      <inkml:brushProperty name="height" value="0.09333" units="cm"/>
      <inkml:brushProperty name="color" value="#ED7D31"/>
      <inkml:brushProperty name="fitToCurve" value="1"/>
    </inkml:brush>
  </inkml:definitions>
  <inkml:trace contextRef="#ctx0" brushRef="#br0">1504 8 124 0,'5'-4'44'0,"-5"0"-32"0,-5 4-4 16,5 0 64-16,0 0-40 15,0 0 32-15,0 0-36 16,0 0 8-16,0 0-20 16,0 0 28-16,0 0-28 15,0 0 12-15,0 0-16 16,-5 0 20-16,5 0-20 16,-5 0 12-16,5 0-12 15,-4 0 20-15,-1 0-20 0,0 0 4 16,-4 0-8-16,4 0-16 15,-5 0 4-15,1 0 28 16,9 0-12-16,-10 0 12 16,1 4-12-16,-1 0-8 15,-4-4 0-15,5 5 12 16,-6-1-8-16,6 0-4 16,-1 0 0-16,1 1 4 15,-1-5-4-15,-4 4-4 16,5 0 4-16,-1 0-4 15,1 0 0-15,-6 1 0 16,6-1 0-16,-6 0 32 0,1 0-16 16,0 1-4-16,0-1-8 15,-5 0 12-15,4 4-8 16,-4-3 4-16,0-1-4 0,0 0 4 16,0 0-8-16,0 1-12 15,0-1 4-15,5 0 4 16,-5 4 0-16,0 1 8 15,0-1-4-15,0 1-12 16,0-1 4-16,-5 1 12 16,1-1-4-16,4 5-12 15,-1 0 4-15,1-1 12 16,0 1-4-16,0 0-4 16,0-1 4-16,0 1-16 15,-4 0 8-15,4-1 12 16,0 5-4-16,0-4-4 15,4 0 4-15,1-1-16 0,-5 5 8 16,0 0 4-16,0 0 0 16,0 0 8-16,0 0-4 15,0-5-12-15,0 5 4 16,0-4 20-16,0 4-8 16,0-5-12-16,0 5 0 15,0-4 4-15,0 4 0 16,5-4-12-16,-1 4 8 15,1-5 4-15,0 1 0 16,0 0 0-16,-1-1 0 16,-4 1 0-16,5 0 0 15,0-5 0-15,0 5 0 0,-1-1 16 16,1 1-8-16,0-4-20 16,-5 3 4-16,5-3 4 15,-1 3 4-15,1 1 0 16,0 0 0-16,0-1 0 15,-5 1 0-15,4 0-12 16,1 4 8-16,0-1 4 16,-1 1 0-16,1 0 8 15,5 0-4-15,-1 0-4 16,5 0 4-16,1-4 4 16,-1 4-4-16,0-5-12 15,0 5 4-15,5 0-16 16,0 0 12-16,0-4 4 0,0 4 4 15,0-1 8-15,0 1-4 16,0 0-12-16,0 0 4 16,0 0 4-16,0 0 0 15,0 0 24-15,0 0-12 16,0 0-32-16,0 4 12 16,0-4 0-16,0-5 8 15,0 1 0-15,0 0 0 16,0-1 8-16,0 1-4 15,0 0 8-15,0-1-8 16,0 1-4-16,0 0 4 0,0-1-24 16,5 1 12-16,0 0 12 15,0-1 0-15,-1 5 8 16,1-4-8-16,0 0-12 16,0-1 4-16,-1 1-4 15,1 0 0-15,0-1 16 16,0 1-4-16,-1 0-4 15,6-1 4-15,-5 1-4 16,4 0 0-16,1-1 0 16,-1 1 0-16,1 0 8 15,-1-1-4-15,1 1-12 16,-1 0 4-16,1-1 12 16,-1-3-4-16,1-1-12 15,-1 1 4-15,1-1 4 16,-1-4 0-16,1 1 0 15,4-1 0-15,-4 0-12 16,-1 0 8-16,1 1 4 0,-1-1 0 16,1-4 24-16,4 0-12 15,0 4 12-15,0-4-12 16,1 0-8-16,-1-4 0 16,0 4-4-16,0-4 0 15,1-1 8-15,-1-3-4 16,0-1-12-16,0 1 4 15,1 0 20-15,-1-1-8 16,0 1-4-16,0-1 0 16,1 1 4-16,-1-1-4 15,-4 1-12 1,-1-1 4-16,1 1 4 0,-1 0 0 16,1-1 16-16,-6 1-8 15,6 3-12-15,-1-3 0 16,1-1-4-16,-5 1 0 0,-1 4 24 15,6-5-8-15,-1 1-12 16,1-1 0-16,-1 1 20 16,1 0-8-16,-1-1-12 15,1-4 0-15,-1 1 4 16,1-1 0-16,-1 0 0 16,1 1 0-16,-1 3 0 15,1-8 0-15,-1 9 16 16,1-5-8-16,-1 1-4 15,10-1 0-15,-9 4-4 0,-1-3 0 16,1 3 0-16,4-3 0 16,0-1 8-1,1 0-4-15,-6 5-4 0,5-5 4 16,1 5-4-16,-1-5 0 16,0 0 8-16,-4 1-4 15,4 3-28-15,0-3 12 16,1-1 32-16,-1 0-12 15,0 1-16-15,0-1 0 16,1 0 20-16,-1 1-4 16,0 3-12-16,5-4 0 15,-5 1-4-15,5-1 0 16,-4 0 8-16,4 1 0 0,0-1 8 16,-5 0-4-16,0 1-4 15,0-1 4-15,-4 5-4 16,-1-1 0-16,1 1 0 15,-1-1 0-15,1 1 8 16,-1-1-4-16,1 1-4 16,-1-1 4-16,6-3-16 15,-6 3 8-15,6-3 12 16,-1-1-4-16,-5 5-4 16,6-5 4-16,-6 4-4 15,1 1 0-15,4-1-12 16,-5-3 8-16,1-1 20 15,-1 5-8-15,6-1 4 16,-6 1-4-16,1-1-24 0,4 1 8 16,-5-1 12-16,6 1 0 15,-6 0-4-15,5-1 4 16,1 1 4-16,-6-1-4 16,1-3 8-16,4-1-8 15,-5 4-4-15,1 1 4 16,-1-1 4-16,1 1-4 15,-5 0 8-15,-1-5-8 16,1 0-4-16,5 5 4 16,-6-5-4-16,1 0 0 15,0 1 8-15,4-1-4 16,-4 0-4-16,5 1 4 0,-6-5 12 16,6 4-8-16,-5-4 4 15,4 5-4-15,-4-5 4 16,0 4-8-16,0-4 24 15,-1 4-16-15,1-3-12 16,0-6-4-16,0 6 12 16,-1-1-4-16,1 0-4 15,-5 0 4-15,0 0 20 16,0 0-12-16,0 0 12 16,0 0-12-16,-9 0 12 15,4 5-16-15,-5-5 32 16,1 4-24-16,4-4-4 15,-5 0-8-15,1 5 12 16,4-5-8-16,-4 4-12 16,-1 0 0-16,1 1 4 15,-6 3 0-15,1 1 0 0,-5-1 0 16,0 5 0-16,0 0 0 16,0 0-88-16,0-1 48 15,5 5-204-15,-5-4 136 16,0 8-456-1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05:39.132"/>
    </inkml:context>
    <inkml:brush xml:id="br0">
      <inkml:brushProperty name="width" value="0.09333" units="cm"/>
      <inkml:brushProperty name="height" value="0.09333" units="cm"/>
      <inkml:brushProperty name="color" value="#ED7D31"/>
      <inkml:brushProperty name="fitToCurve" value="1"/>
    </inkml:brush>
  </inkml:definitions>
  <inkml:trace contextRef="#ctx0" brushRef="#br0">1504 8 124 0,'5'-4'44'0,"-5"0"-32"0,-5 4-4 16,5 0 64-16,0 0-40 15,0 0 32-15,0 0-36 16,0 0 8-16,0 0-20 16,0 0 28-16,0 0-28 15,0 0 12-15,0 0-16 16,-5 0 20-16,5 0-20 16,-5 0 12-16,5 0-12 15,-4 0 20-15,-1 0-20 0,0 0 4 16,-4 0-8-16,4 0-16 15,-5 0 4-15,1 0 28 16,9 0-12-16,-10 0 12 16,1 4-12-16,-1 0-8 15,-4-4 0-15,5 5 12 16,-6-1-8-16,6 0-4 16,-1 0 0-16,1 1 4 15,-1-5-4-15,-4 4-4 16,5 0 4-16,-1 0-4 15,1 0 0-15,-6 1 0 16,6-1 0-16,-6 0 32 0,1 0-16 16,0 1-4-16,0-1-8 15,-5 0 12-15,4 4-8 16,-4-3 4-16,0-1-4 0,0 0 4 16,0 0-8-16,0 1-12 15,0-1 4-15,5 0 4 16,-5 4 0-16,0 1 8 15,0-1-4-15,0 1-12 16,0-1 4-16,-5 1 12 16,1-1-4-16,4 5-12 15,-1 0 4-15,1-1 12 16,0 1-4-16,0 0-4 16,0-1 4-16,0 1-16 15,-4 0 8-15,4-1 12 16,0 5-4-16,0-4-4 15,4 0 4-15,1-1-16 0,-5 5 8 16,0 0 4-16,0 0 0 16,0 0 8-16,0 0-4 15,0-5-12-15,0 5 4 16,0-4 20-16,0 4-8 16,0-5-12-16,0 5 0 15,0-4 4-15,0 4 0 16,5-4-12-16,-1 4 8 15,1-5 4-15,0 1 0 16,0 0 0-16,-1-1 0 16,-4 1 0-16,5 0 0 15,0-5 0-15,0 5 0 0,-1-1 16 16,1 1-8-16,0-4-20 16,-5 3 4-16,5-3 4 15,-1 3 4-15,1 1 0 16,0 0 0-16,0-1 0 15,-5 1 0-15,4 0-12 16,1 4 8-16,0-1 4 16,-1 1 0-16,1 0 8 15,5 0-4-15,-1 0-4 16,5 0 4-16,1-4 4 16,-1 4-4-16,0-5-12 15,0 5 4-15,5 0-16 16,0 0 12-16,0-4 4 0,0 4 4 15,0-1 8-15,0 1-4 16,0 0-12-16,0 0 4 16,0 0 4-16,0 0 0 15,0 0 24-15,0 0-12 16,0 0-32-16,0 4 12 16,0-4 0-16,0-5 8 15,0 1 0-15,0 0 0 16,0-1 8-16,0 1-4 15,0 0 8-15,0-1-8 16,0 1-4-16,0 0 4 0,0-1-24 16,5 1 12-16,0 0 12 15,0-1 0-15,-1 5 8 16,1-4-8-16,0 0-12 16,0-1 4-16,-1 1-4 15,1 0 0-15,0-1 16 16,0 1-4-16,-1 0-4 15,6-1 4-15,-5 1-4 16,4 0 0-16,1-1 0 16,-1 1 0-16,1 0 8 15,-1-1-4-15,1 1-12 16,-1 0 4-16,1-1 12 16,-1-3-4-16,1-1-12 15,-1 1 4-15,1-1 4 16,-1-4 0-16,1 1 0 15,4-1 0-15,-4 0-12 16,-1 0 8-16,1 1 4 0,-1-1 0 16,1-4 24-16,4 0-12 15,0 4 12-15,0-4-12 16,1 0-8-16,-1-4 0 16,0 4-4-16,0-4 0 15,1-1 8-15,-1-3-4 16,0-1-12-16,0 1 4 15,1 0 20-15,-1-1-8 16,0 1-4-16,0-1 0 16,1 1 4-16,-1-1-4 15,-4 1-12 1,-1-1 4-16,1 1 4 0,-1 0 0 16,1-1 16-16,-6 1-8 15,6 3-12-15,-1-3 0 16,1-1-4-16,-5 1 0 0,-1 4 24 15,6-5-8-15,-1 1-12 16,1-1 0-16,-1 1 20 16,1 0-8-16,-1-1-12 15,1-4 0-15,-1 1 4 16,1-1 0-16,-1 0 0 16,1 1 0-16,-1 3 0 15,1-8 0-15,-1 9 16 16,1-5-8-16,-1 1-4 15,10-1 0-15,-9 4-4 0,-1-3 0 16,1 3 0-16,4-3 0 16,0-1 8-1,1 0-4-15,-6 5-4 0,5-5 4 16,1 5-4-16,-1-5 0 16,0 0 8-16,-4 1-4 15,4 3-28-15,0-3 12 16,1-1 32-16,-1 0-12 15,0 1-16-15,0-1 0 16,1 0 20-16,-1 1-4 16,0 3-12-16,5-4 0 15,-5 1-4-15,5-1 0 16,-4 0 8-16,4 1 0 0,0-1 8 16,-5 0-4-16,0 1-4 15,0-1 4-15,-4 5-4 16,-1-1 0-16,1 1 0 15,-1-1 0-15,1 1 8 16,-1-1-4-16,1 1-4 16,-1-1 4-16,6-3-16 15,-6 3 8-15,6-3 12 16,-1-1-4-16,-5 5-4 16,6-5 4-16,-6 4-4 15,1 1 0-15,4-1-12 16,-5-3 8-16,1-1 20 15,-1 5-8-15,6-1 4 16,-6 1-4-16,1-1-24 0,4 1 8 16,-5-1 12-16,6 1 0 15,-6 0-4-15,5-1 4 16,1 1 4-16,-6-1-4 16,1-3 8-16,4-1-8 15,-5 4-4-15,1 1 4 16,-1-1 4-16,1 1-4 15,-5 0 8-15,-1-5-8 16,1 0-4-16,5 5 4 16,-6-5-4-16,1 0 0 15,0 1 8-15,4-1-4 16,-4 0-4-16,5 1 4 0,-6-5 12 16,6 4-8-16,-5-4 4 15,4 5-4-15,-4-5 4 16,0 4-8-16,0-4 24 15,-1 4-16-15,1-3-12 16,0-6-4-16,0 6 12 16,-1-1-4-16,1 0-4 15,-5 0 4-15,0 0 20 16,0 0-12-16,0 0 12 16,0 0-12-16,-9 0 12 15,4 5-16-15,-5-5 32 16,1 4-24-16,4-4-4 15,-5 0-8-15,1 5 12 16,4-5-8-16,-4 4-12 16,-1 0 0-16,1 1 4 15,-6 3 0-15,1 1 0 0,-5-1 0 16,0 5 0-16,0 0 0 16,0 0-88-16,0-1 48 15,5 5-204-15,-5-4 136 16,0 8-456-1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2878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3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5CC44A-22E1-4619-94B4-A057E6DB87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07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3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24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1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C44A-22E1-4619-94B4-A057E6DB87F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8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543400" y="6400425"/>
            <a:ext cx="64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 dirty="0"/>
              <a:t>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(DARTS)</a:t>
            </a:r>
            <a:endParaRPr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Laboratory</a:t>
            </a:r>
            <a:endParaRPr sz="2200" b="1" dirty="0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August 2023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 dirty="0"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 dirty="0"/>
              <a:t>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(DARTS)</a:t>
            </a:r>
            <a:endParaRPr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Laboratory</a:t>
            </a:r>
            <a:endParaRPr sz="2200" b="1" dirty="0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August 2023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54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6267452" y="1558450"/>
            <a:ext cx="542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039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Column and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8" name="Google Shape;62;p23">
            <a:extLst>
              <a:ext uri="{FF2B5EF4-FFF2-40B4-BE49-F238E27FC236}">
                <a16:creationId xmlns:a16="http://schemas.microsoft.com/office/drawing/2014/main" id="{B63FFDF8-E300-4390-BD84-D92FDD5AAB7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267451" y="1558450"/>
            <a:ext cx="5425299" cy="43569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495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Single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11193502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376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933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2c8043c9d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62c8043c9d_0_10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bg>
      <p:bgPr>
        <a:solidFill>
          <a:srgbClr val="FFCCCC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54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6267452" y="1558450"/>
            <a:ext cx="542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03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Column and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62;p23">
            <a:extLst>
              <a:ext uri="{FF2B5EF4-FFF2-40B4-BE49-F238E27FC236}">
                <a16:creationId xmlns:a16="http://schemas.microsoft.com/office/drawing/2014/main" id="{B63FFDF8-E300-4390-BD84-D92FDD5AAB7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267451" y="1558450"/>
            <a:ext cx="5425299" cy="43569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495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Single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11193502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76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493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0513E-CC6B-4688-84CD-7786F3725A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483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C2107-2179-44B0-AA1C-E3E8257F8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34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-152280"/>
            <a:ext cx="103627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914400" y="1523880"/>
            <a:ext cx="1036272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3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69" y="6356350"/>
            <a:ext cx="1767532" cy="490981"/>
          </a:xfrm>
          <a:prstGeom prst="rect">
            <a:avLst/>
          </a:prstGeom>
        </p:spPr>
      </p:pic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99250" y="484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32375" y="1452688"/>
            <a:ext cx="10881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6" r:id="rId4"/>
    <p:sldLayoutId id="2147483665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EA4335"/>
          </p15:clr>
        </p15:guide>
        <p15:guide id="2" pos="384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69" y="6356350"/>
            <a:ext cx="1767532" cy="490981"/>
          </a:xfrm>
          <a:prstGeom prst="rect">
            <a:avLst/>
          </a:prstGeom>
        </p:spPr>
      </p:pic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99250" y="484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32375" y="1452688"/>
            <a:ext cx="10881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EA4335"/>
          </p15:clr>
        </p15:guide>
        <p15:guide id="2" pos="38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artslab.jpl.nasa.gov/qa/596/why-not-euler-angle-coordinates-3dof-rotational-subhinges?show=597#a597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labnotebooks.jpl.nasa.gov/user-redirect/notebooks/course2023/B-Preliminaries/04-SOAQuaternion/notebook.ipynb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labnotebooks.jpl.nasa.gov/user-redirect/notebooks/course2023/B-Preliminaries/05-attitude_representations/notebook.ipynb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customXml" Target="../ink/ink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customXml" Target="../ink/ink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labnotebooks.jpl.nasa.gov/user-redirect/notebooks/course2023/B-Preliminaries/06-SOAHomTran/notebook.ipynb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artslab.jpl.nasa.gov/SOABoo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artslab.jpl.nasa.gov/qa/31/what-the-phi-and-phistar-methods-for-soahomtran-transforms?show=31#q31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artslab.jpl.nasa.gov/qa/3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dlabnotebooks.jpl.nasa.gov/user-redirect/notebooks/course2023/B-Preliminaries/07-SOASpatialVector/notebook.ipynb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hyperlink" Target="https://dartslab.jpl.nasa.gov/qa/31/what-the-phi-and-phistar-methods-for-soahomtran-transforms?show=31#q3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rtslab.jpl.nasa.gov/internal/www/DLabDocs/sphinx/external/SOA/main.html" TargetMode="External"/><Relationship Id="rId2" Type="http://schemas.openxmlformats.org/officeDocument/2006/relationships/hyperlink" Target="http://dartslab.jpl.nasa.gov/internal/www/DLabDocs/modules/SOA/html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artslab.jpl.nasa.gov/course2020_material/movies/1-Math-Library.html" TargetMode="External"/><Relationship Id="rId5" Type="http://schemas.openxmlformats.org/officeDocument/2006/relationships/hyperlink" Target="https://dartslab.jpl.nasa.gov/course2020_material/presentations/Session-1/B-Math/MathLibrary.pdf" TargetMode="External"/><Relationship Id="rId4" Type="http://schemas.openxmlformats.org/officeDocument/2006/relationships/hyperlink" Target="http://dartslab.jpl.nasa.gov/internal/www/DLabDocs/sphinx/external/SOA/regtests/regtests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labnotebooks.jpl.nasa.gov/user-redirect/notebooks/course2023/B-Preliminaries/08-RigidBodyTransformations/notebook.ipynb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dlabnotebooks.jpl.nasa.gov/user-redirect/notebooks/course2023/B-Preliminaries/09-SOASpatialInertia/notebook.ipynb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user-redirect/notebooks/course2023/B-Preliminaries/01-SOAVector/notebook.ipyn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user-redirect/notebooks/course2023/B-Preliminaries/02-SOAVector3/notebook.ipyn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labnotebooks.jpl.nasa.gov/user-redirect/notebooks/course2023/B-Preliminaries/03-SOAMatrix/notebook.ipynb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5CAA-D2BA-9B7A-C6D4-9B12E3FC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300" y="2221065"/>
            <a:ext cx="4126500" cy="2307299"/>
          </a:xfrm>
        </p:spPr>
        <p:txBody>
          <a:bodyPr/>
          <a:lstStyle/>
          <a:p>
            <a:r>
              <a:rPr lang="en-US" dirty="0"/>
              <a:t>Math Library Overview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2023 DARTS Lab Course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725DB-9AE2-003A-9479-DCE37AB230C3}"/>
              </a:ext>
            </a:extLst>
          </p:cNvPr>
          <p:cNvSpPr txBox="1"/>
          <p:nvPr/>
        </p:nvSpPr>
        <p:spPr>
          <a:xfrm>
            <a:off x="7653131" y="4030868"/>
            <a:ext cx="412363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Abhinandan Jain, Aaron Gaut, Carl Leake, Vivian </a:t>
            </a:r>
            <a:r>
              <a:rPr lang="en-US" dirty="0" err="1"/>
              <a:t>Steyert</a:t>
            </a:r>
            <a:r>
              <a:rPr lang="en-US" dirty="0"/>
              <a:t>, Tristan Hasseler, Asher </a:t>
            </a:r>
            <a:r>
              <a:rPr lang="en-US" dirty="0" err="1"/>
              <a:t>Elmland</a:t>
            </a:r>
            <a:r>
              <a:rPr lang="en-US" dirty="0"/>
              <a:t>, Juan Garcia Bonilla</a:t>
            </a:r>
          </a:p>
        </p:txBody>
      </p:sp>
    </p:spTree>
    <p:extLst>
      <p:ext uri="{BB962C8B-B14F-4D97-AF65-F5344CB8AC3E}">
        <p14:creationId xmlns:p14="http://schemas.microsoft.com/office/powerpoint/2010/main" val="218654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5D158-74D7-4A37-B00E-AB6E7D3D66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F4B0D5-0AFD-05F4-8F91-49437A2B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51311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D3DB6-6CF0-4A02-8653-CACB78CEEC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362599"/>
            <a:ext cx="11193502" cy="455275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The attitude of frame B with respect to frame A can be defined as a rotation about a fixed axis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89" y="1962645"/>
            <a:ext cx="5010150" cy="3309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5516967"/>
            <a:ext cx="5881687" cy="986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3793154"/>
            <a:ext cx="3343275" cy="9642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1387" y="5655097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</a:rPr>
              <a:t>(exponential formula)</a:t>
            </a:r>
          </a:p>
        </p:txBody>
      </p:sp>
      <p:sp>
        <p:nvSpPr>
          <p:cNvPr id="9" name="Rectangle 8"/>
          <p:cNvSpPr/>
          <p:nvPr/>
        </p:nvSpPr>
        <p:spPr>
          <a:xfrm>
            <a:off x="7839953" y="614916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</a:rPr>
              <a:t>(angle/axis)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0472" y="4691381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</a:rPr>
              <a:t>(unit quaternion)</a:t>
            </a:r>
          </a:p>
        </p:txBody>
      </p:sp>
    </p:spTree>
    <p:extLst>
      <p:ext uri="{BB962C8B-B14F-4D97-AF65-F5344CB8AC3E}">
        <p14:creationId xmlns:p14="http://schemas.microsoft.com/office/powerpoint/2010/main" val="343238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8F271-615C-4C85-9660-455F424E3D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Accumulation </a:t>
            </a:r>
            <a:r>
              <a:rPr lang="en-US"/>
              <a:t>of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5729320"/>
            <a:ext cx="11193502" cy="502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Can compute rotations by composing successive ones.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28680"/>
            <a:ext cx="7391400" cy="2967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1" y="4474570"/>
            <a:ext cx="3414713" cy="723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82508" y="4257687"/>
            <a:ext cx="2790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2000" i="1" dirty="0">
                <a:solidFill>
                  <a:schemeClr val="accent2"/>
                </a:solidFill>
              </a:rPr>
              <a:t>indices must match when composing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095988" y="4524636"/>
            <a:ext cx="685813" cy="473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5385959" y="4524636"/>
            <a:ext cx="662388" cy="620363"/>
          </a:xfrm>
          <a:custGeom>
            <a:avLst/>
            <a:gdLst>
              <a:gd name="connsiteX0" fmla="*/ 548108 w 909371"/>
              <a:gd name="connsiteY0" fmla="*/ 0 h 831358"/>
              <a:gd name="connsiteX1" fmla="*/ 137801 w 909371"/>
              <a:gd name="connsiteY1" fmla="*/ 263769 h 831358"/>
              <a:gd name="connsiteX2" fmla="*/ 20570 w 909371"/>
              <a:gd name="connsiteY2" fmla="*/ 738554 h 831358"/>
              <a:gd name="connsiteX3" fmla="*/ 512939 w 909371"/>
              <a:gd name="connsiteY3" fmla="*/ 779585 h 831358"/>
              <a:gd name="connsiteX4" fmla="*/ 882216 w 909371"/>
              <a:gd name="connsiteY4" fmla="*/ 164123 h 831358"/>
              <a:gd name="connsiteX5" fmla="*/ 852908 w 909371"/>
              <a:gd name="connsiteY5" fmla="*/ 17585 h 831358"/>
              <a:gd name="connsiteX0" fmla="*/ 548108 w 909371"/>
              <a:gd name="connsiteY0" fmla="*/ 0 h 831358"/>
              <a:gd name="connsiteX1" fmla="*/ 137801 w 909371"/>
              <a:gd name="connsiteY1" fmla="*/ 263769 h 831358"/>
              <a:gd name="connsiteX2" fmla="*/ 20570 w 909371"/>
              <a:gd name="connsiteY2" fmla="*/ 738554 h 831358"/>
              <a:gd name="connsiteX3" fmla="*/ 512939 w 909371"/>
              <a:gd name="connsiteY3" fmla="*/ 779585 h 831358"/>
              <a:gd name="connsiteX4" fmla="*/ 882216 w 909371"/>
              <a:gd name="connsiteY4" fmla="*/ 164123 h 831358"/>
              <a:gd name="connsiteX5" fmla="*/ 852908 w 909371"/>
              <a:gd name="connsiteY5" fmla="*/ 17585 h 831358"/>
              <a:gd name="connsiteX6" fmla="*/ 548108 w 909371"/>
              <a:gd name="connsiteY6" fmla="*/ 0 h 831358"/>
              <a:gd name="connsiteX0" fmla="*/ 548108 w 882332"/>
              <a:gd name="connsiteY0" fmla="*/ 3047 h 834405"/>
              <a:gd name="connsiteX1" fmla="*/ 137801 w 882332"/>
              <a:gd name="connsiteY1" fmla="*/ 266816 h 834405"/>
              <a:gd name="connsiteX2" fmla="*/ 20570 w 882332"/>
              <a:gd name="connsiteY2" fmla="*/ 741601 h 834405"/>
              <a:gd name="connsiteX3" fmla="*/ 512939 w 882332"/>
              <a:gd name="connsiteY3" fmla="*/ 782632 h 834405"/>
              <a:gd name="connsiteX4" fmla="*/ 882216 w 882332"/>
              <a:gd name="connsiteY4" fmla="*/ 167170 h 834405"/>
              <a:gd name="connsiteX5" fmla="*/ 548108 w 882332"/>
              <a:gd name="connsiteY5" fmla="*/ 3047 h 834405"/>
              <a:gd name="connsiteX0" fmla="*/ 545727 w 880281"/>
              <a:gd name="connsiteY0" fmla="*/ 2233 h 759930"/>
              <a:gd name="connsiteX1" fmla="*/ 135420 w 880281"/>
              <a:gd name="connsiteY1" fmla="*/ 266002 h 759930"/>
              <a:gd name="connsiteX2" fmla="*/ 18189 w 880281"/>
              <a:gd name="connsiteY2" fmla="*/ 740787 h 759930"/>
              <a:gd name="connsiteX3" fmla="*/ 475389 w 880281"/>
              <a:gd name="connsiteY3" fmla="*/ 617695 h 759930"/>
              <a:gd name="connsiteX4" fmla="*/ 879835 w 880281"/>
              <a:gd name="connsiteY4" fmla="*/ 166356 h 759930"/>
              <a:gd name="connsiteX5" fmla="*/ 545727 w 880281"/>
              <a:gd name="connsiteY5" fmla="*/ 2233 h 759930"/>
              <a:gd name="connsiteX0" fmla="*/ 487376 w 821930"/>
              <a:gd name="connsiteY0" fmla="*/ 2233 h 739454"/>
              <a:gd name="connsiteX1" fmla="*/ 77069 w 821930"/>
              <a:gd name="connsiteY1" fmla="*/ 266002 h 739454"/>
              <a:gd name="connsiteX2" fmla="*/ 30177 w 821930"/>
              <a:gd name="connsiteY2" fmla="*/ 717341 h 739454"/>
              <a:gd name="connsiteX3" fmla="*/ 417038 w 821930"/>
              <a:gd name="connsiteY3" fmla="*/ 617695 h 739454"/>
              <a:gd name="connsiteX4" fmla="*/ 821484 w 821930"/>
              <a:gd name="connsiteY4" fmla="*/ 166356 h 739454"/>
              <a:gd name="connsiteX5" fmla="*/ 487376 w 821930"/>
              <a:gd name="connsiteY5" fmla="*/ 2233 h 739454"/>
              <a:gd name="connsiteX0" fmla="*/ 475197 w 809751"/>
              <a:gd name="connsiteY0" fmla="*/ 2233 h 738201"/>
              <a:gd name="connsiteX1" fmla="*/ 105921 w 809751"/>
              <a:gd name="connsiteY1" fmla="*/ 283586 h 738201"/>
              <a:gd name="connsiteX2" fmla="*/ 17998 w 809751"/>
              <a:gd name="connsiteY2" fmla="*/ 717341 h 738201"/>
              <a:gd name="connsiteX3" fmla="*/ 404859 w 809751"/>
              <a:gd name="connsiteY3" fmla="*/ 617695 h 738201"/>
              <a:gd name="connsiteX4" fmla="*/ 809305 w 809751"/>
              <a:gd name="connsiteY4" fmla="*/ 166356 h 738201"/>
              <a:gd name="connsiteX5" fmla="*/ 475197 w 809751"/>
              <a:gd name="connsiteY5" fmla="*/ 2233 h 738201"/>
              <a:gd name="connsiteX0" fmla="*/ 511950 w 846504"/>
              <a:gd name="connsiteY0" fmla="*/ 2233 h 728266"/>
              <a:gd name="connsiteX1" fmla="*/ 142674 w 846504"/>
              <a:gd name="connsiteY1" fmla="*/ 283586 h 728266"/>
              <a:gd name="connsiteX2" fmla="*/ 13720 w 846504"/>
              <a:gd name="connsiteY2" fmla="*/ 705617 h 728266"/>
              <a:gd name="connsiteX3" fmla="*/ 441612 w 846504"/>
              <a:gd name="connsiteY3" fmla="*/ 617695 h 728266"/>
              <a:gd name="connsiteX4" fmla="*/ 846058 w 846504"/>
              <a:gd name="connsiteY4" fmla="*/ 166356 h 728266"/>
              <a:gd name="connsiteX5" fmla="*/ 511950 w 846504"/>
              <a:gd name="connsiteY5" fmla="*/ 2233 h 728266"/>
              <a:gd name="connsiteX0" fmla="*/ 511950 w 846504"/>
              <a:gd name="connsiteY0" fmla="*/ 8566 h 640814"/>
              <a:gd name="connsiteX1" fmla="*/ 142674 w 846504"/>
              <a:gd name="connsiteY1" fmla="*/ 196134 h 640814"/>
              <a:gd name="connsiteX2" fmla="*/ 13720 w 846504"/>
              <a:gd name="connsiteY2" fmla="*/ 618165 h 640814"/>
              <a:gd name="connsiteX3" fmla="*/ 441612 w 846504"/>
              <a:gd name="connsiteY3" fmla="*/ 530243 h 640814"/>
              <a:gd name="connsiteX4" fmla="*/ 846058 w 846504"/>
              <a:gd name="connsiteY4" fmla="*/ 78904 h 640814"/>
              <a:gd name="connsiteX5" fmla="*/ 511950 w 846504"/>
              <a:gd name="connsiteY5" fmla="*/ 8566 h 640814"/>
              <a:gd name="connsiteX0" fmla="*/ 508685 w 843239"/>
              <a:gd name="connsiteY0" fmla="*/ 8566 h 641240"/>
              <a:gd name="connsiteX1" fmla="*/ 162855 w 843239"/>
              <a:gd name="connsiteY1" fmla="*/ 190272 h 641240"/>
              <a:gd name="connsiteX2" fmla="*/ 10455 w 843239"/>
              <a:gd name="connsiteY2" fmla="*/ 618165 h 641240"/>
              <a:gd name="connsiteX3" fmla="*/ 438347 w 843239"/>
              <a:gd name="connsiteY3" fmla="*/ 530243 h 641240"/>
              <a:gd name="connsiteX4" fmla="*/ 842793 w 843239"/>
              <a:gd name="connsiteY4" fmla="*/ 78904 h 641240"/>
              <a:gd name="connsiteX5" fmla="*/ 508685 w 843239"/>
              <a:gd name="connsiteY5" fmla="*/ 8566 h 641240"/>
              <a:gd name="connsiteX0" fmla="*/ 508685 w 843239"/>
              <a:gd name="connsiteY0" fmla="*/ 8566 h 604942"/>
              <a:gd name="connsiteX1" fmla="*/ 162855 w 843239"/>
              <a:gd name="connsiteY1" fmla="*/ 190272 h 604942"/>
              <a:gd name="connsiteX2" fmla="*/ 10455 w 843239"/>
              <a:gd name="connsiteY2" fmla="*/ 571273 h 604942"/>
              <a:gd name="connsiteX3" fmla="*/ 438347 w 843239"/>
              <a:gd name="connsiteY3" fmla="*/ 530243 h 604942"/>
              <a:gd name="connsiteX4" fmla="*/ 842793 w 843239"/>
              <a:gd name="connsiteY4" fmla="*/ 78904 h 604942"/>
              <a:gd name="connsiteX5" fmla="*/ 508685 w 843239"/>
              <a:gd name="connsiteY5" fmla="*/ 8566 h 604942"/>
              <a:gd name="connsiteX0" fmla="*/ 508685 w 720647"/>
              <a:gd name="connsiteY0" fmla="*/ 9988 h 606645"/>
              <a:gd name="connsiteX1" fmla="*/ 162855 w 720647"/>
              <a:gd name="connsiteY1" fmla="*/ 191694 h 606645"/>
              <a:gd name="connsiteX2" fmla="*/ 10455 w 720647"/>
              <a:gd name="connsiteY2" fmla="*/ 572695 h 606645"/>
              <a:gd name="connsiteX3" fmla="*/ 438347 w 720647"/>
              <a:gd name="connsiteY3" fmla="*/ 531665 h 606645"/>
              <a:gd name="connsiteX4" fmla="*/ 719701 w 720647"/>
              <a:gd name="connsiteY4" fmla="*/ 74465 h 606645"/>
              <a:gd name="connsiteX5" fmla="*/ 508685 w 720647"/>
              <a:gd name="connsiteY5" fmla="*/ 9988 h 606645"/>
              <a:gd name="connsiteX0" fmla="*/ 514159 w 725323"/>
              <a:gd name="connsiteY0" fmla="*/ 9344 h 599215"/>
              <a:gd name="connsiteX1" fmla="*/ 168329 w 725323"/>
              <a:gd name="connsiteY1" fmla="*/ 191050 h 599215"/>
              <a:gd name="connsiteX2" fmla="*/ 15929 w 725323"/>
              <a:gd name="connsiteY2" fmla="*/ 572051 h 599215"/>
              <a:gd name="connsiteX3" fmla="*/ 537606 w 725323"/>
              <a:gd name="connsiteY3" fmla="*/ 513436 h 599215"/>
              <a:gd name="connsiteX4" fmla="*/ 725175 w 725323"/>
              <a:gd name="connsiteY4" fmla="*/ 73821 h 599215"/>
              <a:gd name="connsiteX5" fmla="*/ 514159 w 725323"/>
              <a:gd name="connsiteY5" fmla="*/ 9344 h 599215"/>
              <a:gd name="connsiteX0" fmla="*/ 513102 w 724126"/>
              <a:gd name="connsiteY0" fmla="*/ 7471 h 582839"/>
              <a:gd name="connsiteX1" fmla="*/ 167272 w 724126"/>
              <a:gd name="connsiteY1" fmla="*/ 189177 h 582839"/>
              <a:gd name="connsiteX2" fmla="*/ 14872 w 724126"/>
              <a:gd name="connsiteY2" fmla="*/ 570178 h 582839"/>
              <a:gd name="connsiteX3" fmla="*/ 518964 w 724126"/>
              <a:gd name="connsiteY3" fmla="*/ 452947 h 582839"/>
              <a:gd name="connsiteX4" fmla="*/ 724118 w 724126"/>
              <a:gd name="connsiteY4" fmla="*/ 71948 h 582839"/>
              <a:gd name="connsiteX5" fmla="*/ 513102 w 724126"/>
              <a:gd name="connsiteY5" fmla="*/ 7471 h 582839"/>
              <a:gd name="connsiteX0" fmla="*/ 500961 w 711982"/>
              <a:gd name="connsiteY0" fmla="*/ 7471 h 596900"/>
              <a:gd name="connsiteX1" fmla="*/ 155131 w 711982"/>
              <a:gd name="connsiteY1" fmla="*/ 189177 h 596900"/>
              <a:gd name="connsiteX2" fmla="*/ 2731 w 711982"/>
              <a:gd name="connsiteY2" fmla="*/ 570178 h 596900"/>
              <a:gd name="connsiteX3" fmla="*/ 272359 w 711982"/>
              <a:gd name="connsiteY3" fmla="*/ 552596 h 596900"/>
              <a:gd name="connsiteX4" fmla="*/ 506823 w 711982"/>
              <a:gd name="connsiteY4" fmla="*/ 452947 h 596900"/>
              <a:gd name="connsiteX5" fmla="*/ 711977 w 711982"/>
              <a:gd name="connsiteY5" fmla="*/ 71948 h 596900"/>
              <a:gd name="connsiteX6" fmla="*/ 500961 w 711982"/>
              <a:gd name="connsiteY6" fmla="*/ 7471 h 596900"/>
              <a:gd name="connsiteX0" fmla="*/ 501427 w 712448"/>
              <a:gd name="connsiteY0" fmla="*/ 7471 h 643406"/>
              <a:gd name="connsiteX1" fmla="*/ 155597 w 712448"/>
              <a:gd name="connsiteY1" fmla="*/ 189177 h 643406"/>
              <a:gd name="connsiteX2" fmla="*/ 3197 w 712448"/>
              <a:gd name="connsiteY2" fmla="*/ 570178 h 643406"/>
              <a:gd name="connsiteX3" fmla="*/ 284548 w 712448"/>
              <a:gd name="connsiteY3" fmla="*/ 634657 h 643406"/>
              <a:gd name="connsiteX4" fmla="*/ 507289 w 712448"/>
              <a:gd name="connsiteY4" fmla="*/ 452947 h 643406"/>
              <a:gd name="connsiteX5" fmla="*/ 712443 w 712448"/>
              <a:gd name="connsiteY5" fmla="*/ 71948 h 643406"/>
              <a:gd name="connsiteX6" fmla="*/ 501427 w 712448"/>
              <a:gd name="connsiteY6" fmla="*/ 7471 h 643406"/>
              <a:gd name="connsiteX0" fmla="*/ 501427 w 719397"/>
              <a:gd name="connsiteY0" fmla="*/ 7471 h 643406"/>
              <a:gd name="connsiteX1" fmla="*/ 155597 w 719397"/>
              <a:gd name="connsiteY1" fmla="*/ 189177 h 643406"/>
              <a:gd name="connsiteX2" fmla="*/ 3197 w 719397"/>
              <a:gd name="connsiteY2" fmla="*/ 570178 h 643406"/>
              <a:gd name="connsiteX3" fmla="*/ 284548 w 719397"/>
              <a:gd name="connsiteY3" fmla="*/ 634657 h 643406"/>
              <a:gd name="connsiteX4" fmla="*/ 507289 w 719397"/>
              <a:gd name="connsiteY4" fmla="*/ 452947 h 643406"/>
              <a:gd name="connsiteX5" fmla="*/ 653825 w 719397"/>
              <a:gd name="connsiteY5" fmla="*/ 230210 h 643406"/>
              <a:gd name="connsiteX6" fmla="*/ 712443 w 719397"/>
              <a:gd name="connsiteY6" fmla="*/ 71948 h 643406"/>
              <a:gd name="connsiteX7" fmla="*/ 501427 w 719397"/>
              <a:gd name="connsiteY7" fmla="*/ 7471 h 643406"/>
              <a:gd name="connsiteX0" fmla="*/ 454333 w 722204"/>
              <a:gd name="connsiteY0" fmla="*/ 3613 h 639548"/>
              <a:gd name="connsiteX1" fmla="*/ 155395 w 722204"/>
              <a:gd name="connsiteY1" fmla="*/ 185319 h 639548"/>
              <a:gd name="connsiteX2" fmla="*/ 2995 w 722204"/>
              <a:gd name="connsiteY2" fmla="*/ 566320 h 639548"/>
              <a:gd name="connsiteX3" fmla="*/ 284346 w 722204"/>
              <a:gd name="connsiteY3" fmla="*/ 630799 h 639548"/>
              <a:gd name="connsiteX4" fmla="*/ 507087 w 722204"/>
              <a:gd name="connsiteY4" fmla="*/ 449089 h 639548"/>
              <a:gd name="connsiteX5" fmla="*/ 653623 w 722204"/>
              <a:gd name="connsiteY5" fmla="*/ 226352 h 639548"/>
              <a:gd name="connsiteX6" fmla="*/ 712241 w 722204"/>
              <a:gd name="connsiteY6" fmla="*/ 68090 h 639548"/>
              <a:gd name="connsiteX7" fmla="*/ 454333 w 722204"/>
              <a:gd name="connsiteY7" fmla="*/ 3613 h 639548"/>
              <a:gd name="connsiteX0" fmla="*/ 454333 w 668667"/>
              <a:gd name="connsiteY0" fmla="*/ 14302 h 650237"/>
              <a:gd name="connsiteX1" fmla="*/ 155395 w 668667"/>
              <a:gd name="connsiteY1" fmla="*/ 196008 h 650237"/>
              <a:gd name="connsiteX2" fmla="*/ 2995 w 668667"/>
              <a:gd name="connsiteY2" fmla="*/ 577009 h 650237"/>
              <a:gd name="connsiteX3" fmla="*/ 284346 w 668667"/>
              <a:gd name="connsiteY3" fmla="*/ 641488 h 650237"/>
              <a:gd name="connsiteX4" fmla="*/ 507087 w 668667"/>
              <a:gd name="connsiteY4" fmla="*/ 459778 h 650237"/>
              <a:gd name="connsiteX5" fmla="*/ 653623 w 668667"/>
              <a:gd name="connsiteY5" fmla="*/ 237041 h 650237"/>
              <a:gd name="connsiteX6" fmla="*/ 624318 w 668667"/>
              <a:gd name="connsiteY6" fmla="*/ 26025 h 650237"/>
              <a:gd name="connsiteX7" fmla="*/ 454333 w 668667"/>
              <a:gd name="connsiteY7" fmla="*/ 14302 h 650237"/>
              <a:gd name="connsiteX0" fmla="*/ 336688 w 672886"/>
              <a:gd name="connsiteY0" fmla="*/ 54147 h 631466"/>
              <a:gd name="connsiteX1" fmla="*/ 154981 w 672886"/>
              <a:gd name="connsiteY1" fmla="*/ 177237 h 631466"/>
              <a:gd name="connsiteX2" fmla="*/ 2581 w 672886"/>
              <a:gd name="connsiteY2" fmla="*/ 558238 h 631466"/>
              <a:gd name="connsiteX3" fmla="*/ 283932 w 672886"/>
              <a:gd name="connsiteY3" fmla="*/ 622717 h 631466"/>
              <a:gd name="connsiteX4" fmla="*/ 506673 w 672886"/>
              <a:gd name="connsiteY4" fmla="*/ 441007 h 631466"/>
              <a:gd name="connsiteX5" fmla="*/ 653209 w 672886"/>
              <a:gd name="connsiteY5" fmla="*/ 218270 h 631466"/>
              <a:gd name="connsiteX6" fmla="*/ 623904 w 672886"/>
              <a:gd name="connsiteY6" fmla="*/ 7254 h 631466"/>
              <a:gd name="connsiteX7" fmla="*/ 336688 w 672886"/>
              <a:gd name="connsiteY7" fmla="*/ 54147 h 631466"/>
              <a:gd name="connsiteX0" fmla="*/ 336688 w 700975"/>
              <a:gd name="connsiteY0" fmla="*/ 52725 h 630044"/>
              <a:gd name="connsiteX1" fmla="*/ 154981 w 700975"/>
              <a:gd name="connsiteY1" fmla="*/ 175815 h 630044"/>
              <a:gd name="connsiteX2" fmla="*/ 2581 w 700975"/>
              <a:gd name="connsiteY2" fmla="*/ 556816 h 630044"/>
              <a:gd name="connsiteX3" fmla="*/ 283932 w 700975"/>
              <a:gd name="connsiteY3" fmla="*/ 621295 h 630044"/>
              <a:gd name="connsiteX4" fmla="*/ 506673 w 700975"/>
              <a:gd name="connsiteY4" fmla="*/ 439585 h 630044"/>
              <a:gd name="connsiteX5" fmla="*/ 688378 w 700975"/>
              <a:gd name="connsiteY5" fmla="*/ 193402 h 630044"/>
              <a:gd name="connsiteX6" fmla="*/ 623904 w 700975"/>
              <a:gd name="connsiteY6" fmla="*/ 5832 h 630044"/>
              <a:gd name="connsiteX7" fmla="*/ 336688 w 700975"/>
              <a:gd name="connsiteY7" fmla="*/ 52725 h 630044"/>
              <a:gd name="connsiteX0" fmla="*/ 336688 w 697446"/>
              <a:gd name="connsiteY0" fmla="*/ 52725 h 630044"/>
              <a:gd name="connsiteX1" fmla="*/ 154981 w 697446"/>
              <a:gd name="connsiteY1" fmla="*/ 175815 h 630044"/>
              <a:gd name="connsiteX2" fmla="*/ 2581 w 697446"/>
              <a:gd name="connsiteY2" fmla="*/ 556816 h 630044"/>
              <a:gd name="connsiteX3" fmla="*/ 283932 w 697446"/>
              <a:gd name="connsiteY3" fmla="*/ 621295 h 630044"/>
              <a:gd name="connsiteX4" fmla="*/ 506673 w 697446"/>
              <a:gd name="connsiteY4" fmla="*/ 439585 h 630044"/>
              <a:gd name="connsiteX5" fmla="*/ 688378 w 697446"/>
              <a:gd name="connsiteY5" fmla="*/ 193402 h 630044"/>
              <a:gd name="connsiteX6" fmla="*/ 594597 w 697446"/>
              <a:gd name="connsiteY6" fmla="*/ 5832 h 630044"/>
              <a:gd name="connsiteX7" fmla="*/ 336688 w 697446"/>
              <a:gd name="connsiteY7" fmla="*/ 52725 h 630044"/>
              <a:gd name="connsiteX0" fmla="*/ 595705 w 701769"/>
              <a:gd name="connsiteY0" fmla="*/ 78 h 624290"/>
              <a:gd name="connsiteX1" fmla="*/ 156089 w 701769"/>
              <a:gd name="connsiteY1" fmla="*/ 170061 h 624290"/>
              <a:gd name="connsiteX2" fmla="*/ 3689 w 701769"/>
              <a:gd name="connsiteY2" fmla="*/ 551062 h 624290"/>
              <a:gd name="connsiteX3" fmla="*/ 285040 w 701769"/>
              <a:gd name="connsiteY3" fmla="*/ 615541 h 624290"/>
              <a:gd name="connsiteX4" fmla="*/ 507781 w 701769"/>
              <a:gd name="connsiteY4" fmla="*/ 433831 h 624290"/>
              <a:gd name="connsiteX5" fmla="*/ 689486 w 701769"/>
              <a:gd name="connsiteY5" fmla="*/ 187648 h 624290"/>
              <a:gd name="connsiteX6" fmla="*/ 595705 w 701769"/>
              <a:gd name="connsiteY6" fmla="*/ 78 h 624290"/>
              <a:gd name="connsiteX0" fmla="*/ 592646 w 697388"/>
              <a:gd name="connsiteY0" fmla="*/ 517 h 625440"/>
              <a:gd name="connsiteX1" fmla="*/ 217507 w 697388"/>
              <a:gd name="connsiteY1" fmla="*/ 147054 h 625440"/>
              <a:gd name="connsiteX2" fmla="*/ 630 w 697388"/>
              <a:gd name="connsiteY2" fmla="*/ 551501 h 625440"/>
              <a:gd name="connsiteX3" fmla="*/ 281981 w 697388"/>
              <a:gd name="connsiteY3" fmla="*/ 615980 h 625440"/>
              <a:gd name="connsiteX4" fmla="*/ 504722 w 697388"/>
              <a:gd name="connsiteY4" fmla="*/ 434270 h 625440"/>
              <a:gd name="connsiteX5" fmla="*/ 686427 w 697388"/>
              <a:gd name="connsiteY5" fmla="*/ 188087 h 625440"/>
              <a:gd name="connsiteX6" fmla="*/ 592646 w 697388"/>
              <a:gd name="connsiteY6" fmla="*/ 517 h 625440"/>
              <a:gd name="connsiteX0" fmla="*/ 557646 w 662388"/>
              <a:gd name="connsiteY0" fmla="*/ 472 h 620363"/>
              <a:gd name="connsiteX1" fmla="*/ 182507 w 662388"/>
              <a:gd name="connsiteY1" fmla="*/ 147009 h 620363"/>
              <a:gd name="connsiteX2" fmla="*/ 799 w 662388"/>
              <a:gd name="connsiteY2" fmla="*/ 510426 h 620363"/>
              <a:gd name="connsiteX3" fmla="*/ 246981 w 662388"/>
              <a:gd name="connsiteY3" fmla="*/ 615935 h 620363"/>
              <a:gd name="connsiteX4" fmla="*/ 469722 w 662388"/>
              <a:gd name="connsiteY4" fmla="*/ 434225 h 620363"/>
              <a:gd name="connsiteX5" fmla="*/ 651427 w 662388"/>
              <a:gd name="connsiteY5" fmla="*/ 188042 h 620363"/>
              <a:gd name="connsiteX6" fmla="*/ 557646 w 662388"/>
              <a:gd name="connsiteY6" fmla="*/ 472 h 620363"/>
              <a:gd name="connsiteX0" fmla="*/ 557646 w 662388"/>
              <a:gd name="connsiteY0" fmla="*/ 472 h 620363"/>
              <a:gd name="connsiteX1" fmla="*/ 182507 w 662388"/>
              <a:gd name="connsiteY1" fmla="*/ 147009 h 620363"/>
              <a:gd name="connsiteX2" fmla="*/ 799 w 662388"/>
              <a:gd name="connsiteY2" fmla="*/ 510426 h 620363"/>
              <a:gd name="connsiteX3" fmla="*/ 246981 w 662388"/>
              <a:gd name="connsiteY3" fmla="*/ 615935 h 620363"/>
              <a:gd name="connsiteX4" fmla="*/ 545922 w 662388"/>
              <a:gd name="connsiteY4" fmla="*/ 434225 h 620363"/>
              <a:gd name="connsiteX5" fmla="*/ 651427 w 662388"/>
              <a:gd name="connsiteY5" fmla="*/ 188042 h 620363"/>
              <a:gd name="connsiteX6" fmla="*/ 557646 w 662388"/>
              <a:gd name="connsiteY6" fmla="*/ 472 h 62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388" h="620363">
                <a:moveTo>
                  <a:pt x="557646" y="472"/>
                </a:moveTo>
                <a:cubicBezTo>
                  <a:pt x="479493" y="-6367"/>
                  <a:pt x="275315" y="62017"/>
                  <a:pt x="182507" y="147009"/>
                </a:cubicBezTo>
                <a:cubicBezTo>
                  <a:pt x="89699" y="232001"/>
                  <a:pt x="-9947" y="432272"/>
                  <a:pt x="799" y="510426"/>
                </a:cubicBezTo>
                <a:cubicBezTo>
                  <a:pt x="11545" y="588580"/>
                  <a:pt x="162966" y="635473"/>
                  <a:pt x="246981" y="615935"/>
                </a:cubicBezTo>
                <a:cubicBezTo>
                  <a:pt x="330996" y="596397"/>
                  <a:pt x="478514" y="505540"/>
                  <a:pt x="545922" y="434225"/>
                </a:cubicBezTo>
                <a:cubicBezTo>
                  <a:pt x="613330" y="362910"/>
                  <a:pt x="617235" y="251542"/>
                  <a:pt x="651427" y="188042"/>
                </a:cubicBezTo>
                <a:cubicBezTo>
                  <a:pt x="685619" y="124542"/>
                  <a:pt x="635799" y="7311"/>
                  <a:pt x="557646" y="472"/>
                </a:cubicBezTo>
                <a:close/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8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D5710-744D-4A1A-8BBB-040006E9A6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Available attitude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49"/>
            <a:ext cx="11193502" cy="5031193"/>
          </a:xfrm>
        </p:spPr>
        <p:txBody>
          <a:bodyPr>
            <a:normAutofit/>
          </a:bodyPr>
          <a:lstStyle/>
          <a:p>
            <a:r>
              <a:rPr lang="en-US" sz="2800" b="1" dirty="0"/>
              <a:t>Representations &amp; classes</a:t>
            </a:r>
          </a:p>
          <a:p>
            <a:pPr lvl="1"/>
            <a:r>
              <a:rPr lang="en-US" sz="2400" dirty="0"/>
              <a:t>Rotation matrices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SOARotationMatrix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[9 scalars]</a:t>
            </a:r>
          </a:p>
          <a:p>
            <a:pPr lvl="1"/>
            <a:r>
              <a:rPr lang="en-US" sz="2400" dirty="0"/>
              <a:t>Unit quaternions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SOAQuaternion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[4 scalars]</a:t>
            </a:r>
          </a:p>
          <a:p>
            <a:pPr lvl="1"/>
            <a:r>
              <a:rPr lang="en-US" sz="2400" dirty="0"/>
              <a:t>Euler angles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SOAEuler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[3 scalars]</a:t>
            </a:r>
          </a:p>
          <a:p>
            <a:pPr lvl="1"/>
            <a:r>
              <a:rPr lang="en-US" sz="2400" dirty="0"/>
              <a:t>Rodrigues parameters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SOARodrigues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[3 scalars]</a:t>
            </a:r>
          </a:p>
          <a:p>
            <a:pPr lvl="1"/>
            <a:r>
              <a:rPr lang="en-US" sz="2400" dirty="0"/>
              <a:t>Angle/axis parameters</a:t>
            </a:r>
            <a:r>
              <a:rPr lang="en-US" sz="2400" dirty="0">
                <a:solidFill>
                  <a:schemeClr val="accent2"/>
                </a:solidFill>
              </a:rPr>
              <a:t> [4 scalars]</a:t>
            </a:r>
          </a:p>
          <a:p>
            <a:r>
              <a:rPr lang="en-US" sz="2800" b="1" dirty="0"/>
              <a:t>General result: </a:t>
            </a:r>
            <a:r>
              <a:rPr lang="en-US" sz="2800" dirty="0"/>
              <a:t>minimal (3 scalar) attitude representations cannot both be global and non-singular. </a:t>
            </a:r>
          </a:p>
          <a:p>
            <a:pPr lvl="1"/>
            <a:r>
              <a:rPr lang="en-US" sz="2400" dirty="0"/>
              <a:t>See </a:t>
            </a:r>
            <a:r>
              <a:rPr lang="en-US" sz="2400" dirty="0">
                <a:hlinkClick r:id="rId2"/>
              </a:rPr>
              <a:t>QA entry 597</a:t>
            </a:r>
            <a:r>
              <a:rPr lang="en-US" sz="2400" dirty="0"/>
              <a:t> for more details</a:t>
            </a:r>
          </a:p>
          <a:p>
            <a:pPr lvl="1"/>
            <a:r>
              <a:rPr lang="en-US" sz="2400" dirty="0"/>
              <a:t>Euler angle &amp; Rodrigues </a:t>
            </a:r>
            <a:r>
              <a:rPr lang="en-US" sz="2400" dirty="0" err="1"/>
              <a:t>params</a:t>
            </a:r>
            <a:r>
              <a:rPr lang="en-US" sz="2400" dirty="0"/>
              <a:t> are global, but singular</a:t>
            </a:r>
          </a:p>
          <a:p>
            <a:pPr lvl="1"/>
            <a:r>
              <a:rPr lang="en-US" sz="2400" dirty="0"/>
              <a:t>Cayley representations are non-singular, but not global</a:t>
            </a:r>
          </a:p>
        </p:txBody>
      </p:sp>
      <p:cxnSp>
        <p:nvCxnSpPr>
          <p:cNvPr id="6" name="Straight Arrow Connector 5"/>
          <p:cNvCxnSpPr>
            <a:cxnSpLocks/>
            <a:stCxn id="4" idx="1"/>
          </p:cNvCxnSpPr>
          <p:nvPr/>
        </p:nvCxnSpPr>
        <p:spPr bwMode="auto">
          <a:xfrm flipH="1">
            <a:off x="6485266" y="2901774"/>
            <a:ext cx="2729607" cy="215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>
            <a:cxnSpLocks/>
            <a:stCxn id="4" idx="2"/>
          </p:cNvCxnSpPr>
          <p:nvPr/>
        </p:nvCxnSpPr>
        <p:spPr bwMode="auto">
          <a:xfrm flipH="1">
            <a:off x="8428383" y="3086440"/>
            <a:ext cx="1276368" cy="471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9214873" y="271710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5"/>
                </a:solidFill>
                <a:latin typeface="+mn-lt"/>
              </a:rPr>
              <a:t>minimal</a:t>
            </a:r>
          </a:p>
        </p:txBody>
      </p:sp>
    </p:spTree>
    <p:extLst>
      <p:ext uri="{BB962C8B-B14F-4D97-AF65-F5344CB8AC3E}">
        <p14:creationId xmlns:p14="http://schemas.microsoft.com/office/powerpoint/2010/main" val="165625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1755D-011C-431C-8F97-58E25C5BC2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/>
              <a:t>SOAQuaternion</a:t>
            </a:r>
            <a:br>
              <a:rPr lang="en-US" sz="2800" dirty="0"/>
            </a:br>
            <a:r>
              <a:rPr lang="en-US" sz="2000" dirty="0"/>
              <a:t>(Notebook: </a:t>
            </a:r>
            <a:r>
              <a:rPr lang="en-US" sz="2000" dirty="0">
                <a:hlinkClick r:id="rId2"/>
              </a:rPr>
              <a:t>B-Preliminaries/04-SOAQuaternion</a:t>
            </a:r>
            <a:r>
              <a:rPr lang="en-US" sz="2000" dirty="0"/>
              <a:t>)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A266A-B80D-F2C8-C589-F39FD06FF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An overview of the </a:t>
            </a:r>
            <a:r>
              <a:rPr lang="en-US" sz="2400" dirty="0" err="1">
                <a:latin typeface="+mn-lt"/>
              </a:rPr>
              <a:t>SOAQuaternion</a:t>
            </a:r>
            <a:r>
              <a:rPr lang="en-US" sz="2400" dirty="0">
                <a:latin typeface="+mn-lt"/>
              </a:rPr>
              <a:t>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4144A-2F5A-49DF-86A0-46490FB121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Attitude Representations notebook</a:t>
            </a:r>
            <a:br>
              <a:rPr lang="en-US" sz="2800" dirty="0"/>
            </a:br>
            <a:r>
              <a:rPr lang="en-US" sz="2000" dirty="0"/>
              <a:t>(Notebook: </a:t>
            </a:r>
            <a:r>
              <a:rPr lang="en-US" sz="2000" dirty="0">
                <a:hlinkClick r:id="rId2"/>
              </a:rPr>
              <a:t>B-Preliminaries/05-attitude_representations</a:t>
            </a:r>
            <a:r>
              <a:rPr lang="en-US" sz="2000" dirty="0"/>
              <a:t>)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800EB-B3E0-A006-B410-F2A4A0DBA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Euler angles</a:t>
            </a:r>
          </a:p>
          <a:p>
            <a:r>
              <a:rPr lang="en-US" dirty="0"/>
              <a:t>Rodrigues parameters</a:t>
            </a:r>
          </a:p>
          <a:p>
            <a:r>
              <a:rPr lang="en-US" dirty="0"/>
              <a:t>Rotation matrices</a:t>
            </a:r>
          </a:p>
        </p:txBody>
      </p:sp>
    </p:spTree>
    <p:extLst>
      <p:ext uri="{BB962C8B-B14F-4D97-AF65-F5344CB8AC3E}">
        <p14:creationId xmlns:p14="http://schemas.microsoft.com/office/powerpoint/2010/main" val="132351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4470D0-69F1-477C-8F08-FEDBD558D4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D2E638-9F93-D8D8-2260-95D6828B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+mj-lt"/>
              </a:rPr>
              <a:t>Homogeneous Transforms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8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C8C36-B0A0-484D-A737-C89D3A4CC5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Working with both position/rotations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Typically have to deal with both rotations and displacements simultaneously.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2819400"/>
            <a:ext cx="760349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3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E1811-B3B5-46FE-93B2-FEF453D3E0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Combined attitude and position information is also referred to as “</a:t>
            </a:r>
            <a:r>
              <a:rPr lang="en-US" b="1" dirty="0"/>
              <a:t>pose</a:t>
            </a:r>
            <a:r>
              <a:rPr lang="en-US" dirty="0"/>
              <a:t>”.</a:t>
            </a:r>
          </a:p>
          <a:p>
            <a:pPr marL="0" indent="0">
              <a:buNone/>
            </a:pPr>
            <a:r>
              <a:rPr lang="en-US" dirty="0"/>
              <a:t>A pose can be represented as a 4x4 </a:t>
            </a:r>
            <a:r>
              <a:rPr lang="en-US" b="1" dirty="0"/>
              <a:t>homogeneous transform </a:t>
            </a:r>
            <a:r>
              <a:rPr lang="en-US" dirty="0"/>
              <a:t>matrix.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1" y="3104321"/>
            <a:ext cx="4575349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1296" y="4474639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chemeClr val="accent1"/>
                </a:solidFill>
                <a:ea typeface="+mj-ea"/>
                <a:cs typeface="+mj-cs"/>
              </a:rPr>
              <a:t>SOAHomTran</a:t>
            </a:r>
            <a:r>
              <a:rPr lang="en-US" sz="1800" dirty="0">
                <a:solidFill>
                  <a:schemeClr val="accent1"/>
                </a:solidFill>
                <a:ea typeface="+mj-ea"/>
                <a:cs typeface="+mj-cs"/>
              </a:rPr>
              <a:t> </a:t>
            </a:r>
          </a:p>
          <a:p>
            <a:pPr algn="ctr"/>
            <a:r>
              <a:rPr lang="en-US" sz="1800" dirty="0">
                <a:solidFill>
                  <a:schemeClr val="accent1"/>
                </a:solidFill>
                <a:ea typeface="+mj-ea"/>
                <a:cs typeface="+mj-cs"/>
              </a:rPr>
              <a:t>class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V="1">
            <a:off x="3589520" y="3972253"/>
            <a:ext cx="651177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958612-2CBB-4A39-8B5D-E80ADA592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019" y="5237921"/>
            <a:ext cx="2699657" cy="8511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C226DA-EA4B-454C-A85A-A4F1E6B4FC24}"/>
              </a:ext>
            </a:extLst>
          </p:cNvPr>
          <p:cNvSpPr/>
          <p:nvPr/>
        </p:nvSpPr>
        <p:spPr>
          <a:xfrm>
            <a:off x="3698376" y="5401910"/>
            <a:ext cx="1564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Inverse:</a:t>
            </a:r>
          </a:p>
        </p:txBody>
      </p:sp>
    </p:spTree>
    <p:extLst>
      <p:ext uri="{BB962C8B-B14F-4D97-AF65-F5344CB8AC3E}">
        <p14:creationId xmlns:p14="http://schemas.microsoft.com/office/powerpoint/2010/main" val="40055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857" y="1943100"/>
            <a:ext cx="7883736" cy="33476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A96E9-3D78-44B8-BF1B-5940106540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Propagating pose across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Computing overall relative pose by composing component poses (like rotations)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957" y="5715001"/>
            <a:ext cx="2642518" cy="51826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861" y="5392630"/>
            <a:ext cx="3765519" cy="961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20538" y="635437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1"/>
                </a:solidFill>
              </a:rPr>
              <a:t>relative position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0D3963-AA6C-4613-9791-F87CBC3CD14C}"/>
              </a:ext>
            </a:extLst>
          </p:cNvPr>
          <p:cNvSpPr/>
          <p:nvPr/>
        </p:nvSpPr>
        <p:spPr>
          <a:xfrm>
            <a:off x="7548107" y="2354293"/>
            <a:ext cx="290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chemeClr val="accent1"/>
                </a:solidFill>
              </a:rPr>
              <a:t>Propagates positions and rotations simultaneously </a:t>
            </a:r>
            <a:endParaRPr lang="en-US" sz="1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F96C368-EF3E-4724-A54E-D22883C7CBB4}"/>
                  </a:ext>
                </a:extLst>
              </p14:cNvPr>
              <p14:cNvContentPartPr/>
              <p14:nvPr/>
            </p14:nvContentPartPr>
            <p14:xfrm>
              <a:off x="4024680" y="5680544"/>
              <a:ext cx="623520" cy="616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F96C368-EF3E-4724-A54E-D22883C7CB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7770" y="5663634"/>
                <a:ext cx="656621" cy="64942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AD68209-AB24-4964-8923-C617B86D248D}"/>
              </a:ext>
            </a:extLst>
          </p:cNvPr>
          <p:cNvSpPr/>
          <p:nvPr/>
        </p:nvSpPr>
        <p:spPr>
          <a:xfrm>
            <a:off x="2463590" y="6331321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800" i="1" dirty="0">
                <a:solidFill>
                  <a:schemeClr val="accent1"/>
                </a:solidFill>
              </a:rPr>
              <a:t>composing </a:t>
            </a:r>
            <a:r>
              <a:rPr lang="en-US" sz="1800" i="1" dirty="0" err="1">
                <a:solidFill>
                  <a:schemeClr val="accent1"/>
                </a:solidFill>
              </a:rPr>
              <a:t>homog</a:t>
            </a:r>
            <a:r>
              <a:rPr lang="en-US" sz="1800" i="1" dirty="0">
                <a:solidFill>
                  <a:schemeClr val="accent1"/>
                </a:solidFill>
              </a:rPr>
              <a:t>. transforms</a:t>
            </a:r>
            <a:endParaRPr lang="en-US" sz="1100" i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0B0D6-B921-43AD-8555-8149E25EA3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49"/>
            <a:ext cx="11193502" cy="4971559"/>
          </a:xfrm>
        </p:spPr>
        <p:txBody>
          <a:bodyPr>
            <a:normAutofit/>
          </a:bodyPr>
          <a:lstStyle/>
          <a:p>
            <a:r>
              <a:rPr lang="en-US" sz="2800" dirty="0"/>
              <a:t>Linear algebra</a:t>
            </a:r>
          </a:p>
          <a:p>
            <a:pPr lvl="1"/>
            <a:r>
              <a:rPr lang="en-US" sz="2400" dirty="0"/>
              <a:t>Vectors (</a:t>
            </a:r>
            <a:r>
              <a:rPr lang="en-US" sz="2400" dirty="0" err="1"/>
              <a:t>SOAVector</a:t>
            </a:r>
            <a:r>
              <a:rPr lang="en-US" sz="2400" dirty="0"/>
              <a:t>, SOAVector3)</a:t>
            </a:r>
          </a:p>
          <a:p>
            <a:pPr lvl="1"/>
            <a:r>
              <a:rPr lang="en-US" sz="2400" dirty="0"/>
              <a:t>Matrices (</a:t>
            </a:r>
            <a:r>
              <a:rPr lang="en-US" sz="2400" dirty="0" err="1"/>
              <a:t>SOAMatrix</a:t>
            </a:r>
            <a:r>
              <a:rPr lang="en-US" sz="2400" dirty="0"/>
              <a:t>, SOAMatrix33, …)</a:t>
            </a:r>
          </a:p>
          <a:p>
            <a:r>
              <a:rPr lang="en-US" sz="2800" dirty="0"/>
              <a:t>Attitude representations</a:t>
            </a:r>
          </a:p>
          <a:p>
            <a:pPr lvl="1"/>
            <a:r>
              <a:rPr lang="en-US" sz="2400" dirty="0" err="1"/>
              <a:t>SOAQuaternion</a:t>
            </a:r>
            <a:r>
              <a:rPr lang="en-US" sz="2400" dirty="0"/>
              <a:t>, </a:t>
            </a:r>
            <a:r>
              <a:rPr lang="en-US" sz="2400" dirty="0" err="1"/>
              <a:t>SOARodriguezVector</a:t>
            </a:r>
            <a:r>
              <a:rPr lang="en-US" sz="2400" dirty="0"/>
              <a:t>, </a:t>
            </a:r>
            <a:r>
              <a:rPr lang="en-US" sz="2400" dirty="0" err="1"/>
              <a:t>SOAEuler</a:t>
            </a:r>
            <a:r>
              <a:rPr lang="en-US" sz="2400" dirty="0"/>
              <a:t>, …</a:t>
            </a:r>
          </a:p>
          <a:p>
            <a:r>
              <a:rPr lang="en-US" sz="2800" dirty="0"/>
              <a:t>Homogeneous transforms</a:t>
            </a:r>
          </a:p>
          <a:p>
            <a:pPr lvl="1"/>
            <a:r>
              <a:rPr lang="en-US" sz="2400" dirty="0" err="1"/>
              <a:t>SOAHomTran</a:t>
            </a:r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Spatial notation </a:t>
            </a:r>
            <a:r>
              <a:rPr lang="en-US" sz="2800" dirty="0">
                <a:solidFill>
                  <a:schemeClr val="accent1"/>
                </a:solidFill>
              </a:rPr>
              <a:t>and rigid body quantities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Spatial vectors (</a:t>
            </a:r>
            <a:r>
              <a:rPr lang="en-US" sz="2400" dirty="0" err="1">
                <a:solidFill>
                  <a:schemeClr val="accent1"/>
                </a:solidFill>
              </a:rPr>
              <a:t>SOASpatialVector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Spatial inertias (</a:t>
            </a:r>
            <a:r>
              <a:rPr lang="en-US" sz="2400" dirty="0" err="1">
                <a:solidFill>
                  <a:schemeClr val="accent1"/>
                </a:solidFill>
              </a:rPr>
              <a:t>SOASpatialInertia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5944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Propagating Poses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BCA84-7137-E85A-D7FA-92E6111C0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 dirty="0"/>
              <a:t>Frequent need to compute poses of bodies and frames with respect to each other and the inertial frame.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0E09AD-1424-429D-9F51-CA2B58EFC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501" y="3305633"/>
            <a:ext cx="8615376" cy="2945585"/>
          </a:xfrm>
          <a:prstGeom prst="rect">
            <a:avLst/>
          </a:pr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5504FA51-5131-4460-BF0B-0D985FC19272}"/>
              </a:ext>
            </a:extLst>
          </p:cNvPr>
          <p:cNvSpPr/>
          <p:nvPr/>
        </p:nvSpPr>
        <p:spPr bwMode="auto">
          <a:xfrm>
            <a:off x="3822441" y="3415005"/>
            <a:ext cx="1017037" cy="2169989"/>
          </a:xfrm>
          <a:prstGeom prst="arc">
            <a:avLst>
              <a:gd name="adj1" fmla="val 10696436"/>
              <a:gd name="adj2" fmla="val 133540"/>
            </a:avLst>
          </a:prstGeom>
          <a:noFill/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AAAEB4A-40FC-4028-B7C0-CF3AC4B842FE}"/>
              </a:ext>
            </a:extLst>
          </p:cNvPr>
          <p:cNvSpPr/>
          <p:nvPr/>
        </p:nvSpPr>
        <p:spPr bwMode="auto">
          <a:xfrm>
            <a:off x="4839478" y="3663820"/>
            <a:ext cx="2233127" cy="1921172"/>
          </a:xfrm>
          <a:prstGeom prst="arc">
            <a:avLst>
              <a:gd name="adj1" fmla="val 10696436"/>
              <a:gd name="adj2" fmla="val 21310174"/>
            </a:avLst>
          </a:prstGeom>
          <a:noFill/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A336808-7560-481B-83B0-EABA89A95FCE}"/>
              </a:ext>
            </a:extLst>
          </p:cNvPr>
          <p:cNvSpPr/>
          <p:nvPr/>
        </p:nvSpPr>
        <p:spPr bwMode="auto">
          <a:xfrm>
            <a:off x="7072605" y="3526971"/>
            <a:ext cx="2175587" cy="2058022"/>
          </a:xfrm>
          <a:prstGeom prst="arc">
            <a:avLst>
              <a:gd name="adj1" fmla="val 10696436"/>
              <a:gd name="adj2" fmla="val 838351"/>
            </a:avLst>
          </a:prstGeom>
          <a:noFill/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306479-5E1E-4A4C-AF59-E39B99CFA4FE}"/>
              </a:ext>
            </a:extLst>
          </p:cNvPr>
          <p:cNvSpPr/>
          <p:nvPr/>
        </p:nvSpPr>
        <p:spPr>
          <a:xfrm>
            <a:off x="3899118" y="3043786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2"/>
                </a:solidFill>
              </a:rPr>
              <a:t>constant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7C7F24-11C6-45D2-9F83-9384F97CB5B0}"/>
              </a:ext>
            </a:extLst>
          </p:cNvPr>
          <p:cNvSpPr/>
          <p:nvPr/>
        </p:nvSpPr>
        <p:spPr>
          <a:xfrm>
            <a:off x="7365487" y="307986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2"/>
                </a:solidFill>
              </a:rPr>
              <a:t>constant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826F5-CFC0-4E97-A398-26B4B7C8C3FD}"/>
              </a:ext>
            </a:extLst>
          </p:cNvPr>
          <p:cNvSpPr/>
          <p:nvPr/>
        </p:nvSpPr>
        <p:spPr>
          <a:xfrm>
            <a:off x="5559954" y="321692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2"/>
                </a:solidFill>
              </a:rPr>
              <a:t>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22724-B0C0-BC3A-E545-9D6454B5B0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Composing </a:t>
            </a:r>
            <a:r>
              <a:rPr lang="en-US" sz="3200" b="1" dirty="0" err="1"/>
              <a:t>Homog</a:t>
            </a:r>
            <a:r>
              <a:rPr lang="en-US" sz="3200" b="1" dirty="0"/>
              <a:t>. Transforms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941" y="1430591"/>
            <a:ext cx="3022806" cy="59285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407419" y="1389823"/>
              <a:ext cx="623520" cy="616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0509" y="1372913"/>
                <a:ext cx="656621" cy="64942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2624930" y="1424123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Claim: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9152" y="2751072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Verification: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378" y="3154811"/>
            <a:ext cx="6740622" cy="302863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27BA4-1DC7-94F7-794C-9A9D577300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D17AD-E709-4C47-8806-0A3CB0F76F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/>
              <a:t>SOAHomTran</a:t>
            </a:r>
            <a:br>
              <a:rPr lang="en-US" dirty="0"/>
            </a:br>
            <a:r>
              <a:rPr lang="en-US" sz="2000" dirty="0"/>
              <a:t>(Notebook: </a:t>
            </a:r>
            <a:r>
              <a:rPr lang="en-US" sz="2000" dirty="0">
                <a:hlinkClick r:id="rId2"/>
              </a:rPr>
              <a:t>B-Preliminaries/06-SOAHomTran</a:t>
            </a:r>
            <a:r>
              <a:rPr lang="en-US" sz="20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Products</a:t>
            </a:r>
          </a:p>
          <a:p>
            <a:r>
              <a:rPr lang="en-US" dirty="0"/>
              <a:t>Getting translation/quaternion elements</a:t>
            </a:r>
          </a:p>
          <a:p>
            <a:r>
              <a:rPr lang="en-US" dirty="0"/>
              <a:t>Transforming a position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3657600"/>
            <a:ext cx="7239000" cy="27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4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F8D9D6-D775-4C76-910D-A2FEE4813D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7D03F9-F9ED-D843-6C11-03922B94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latin typeface="+mj-lt"/>
              </a:rPr>
              <a:t>Rigid Bodies </a:t>
            </a:r>
            <a:br>
              <a:rPr lang="en-US" sz="4400" b="1" dirty="0">
                <a:latin typeface="+mj-lt"/>
              </a:rPr>
            </a:br>
            <a:r>
              <a:rPr lang="en-US" sz="4400" b="1" dirty="0">
                <a:latin typeface="+mj-lt"/>
              </a:rPr>
              <a:t>&amp; Spatial Notation</a:t>
            </a:r>
            <a:br>
              <a:rPr lang="en-US" sz="4400" b="1" dirty="0">
                <a:latin typeface="+mj-l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11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1B14E-E706-4876-BA12-A01DDE5E1D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Linear/Angular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193502" cy="5163000"/>
          </a:xfrm>
        </p:spPr>
        <p:txBody>
          <a:bodyPr>
            <a:normAutofit/>
          </a:bodyPr>
          <a:lstStyle/>
          <a:p>
            <a:r>
              <a:rPr lang="en-US" sz="2800" dirty="0"/>
              <a:t>When working with kinematics and dynamics, we often have to work with a combination of linear and angular properties</a:t>
            </a:r>
          </a:p>
          <a:p>
            <a:pPr lvl="1"/>
            <a:r>
              <a:rPr lang="en-US" sz="2400" dirty="0"/>
              <a:t>position/attitude</a:t>
            </a:r>
          </a:p>
          <a:p>
            <a:pPr lvl="1"/>
            <a:r>
              <a:rPr lang="en-US" sz="2400" dirty="0"/>
              <a:t>linear/angular velocities</a:t>
            </a:r>
          </a:p>
          <a:p>
            <a:pPr lvl="1"/>
            <a:r>
              <a:rPr lang="en-US" sz="2400" dirty="0"/>
              <a:t>force/moments</a:t>
            </a:r>
          </a:p>
          <a:p>
            <a:pPr lvl="1"/>
            <a:r>
              <a:rPr lang="en-US" sz="2400" dirty="0"/>
              <a:t>linear/angular momentum</a:t>
            </a:r>
          </a:p>
          <a:p>
            <a:pPr lvl="1"/>
            <a:r>
              <a:rPr lang="en-US" sz="2400" dirty="0"/>
              <a:t>mass/inertia</a:t>
            </a:r>
          </a:p>
          <a:p>
            <a:r>
              <a:rPr lang="en-US" sz="2800" dirty="0"/>
              <a:t>Only at the body CM are the position &amp; angular properties mostly decoupled</a:t>
            </a:r>
          </a:p>
          <a:p>
            <a:r>
              <a:rPr lang="en-US" sz="2800" dirty="0"/>
              <a:t>However, general, non-CM reference frames are often used – leads to messy coupling</a:t>
            </a:r>
          </a:p>
        </p:txBody>
      </p:sp>
      <p:sp>
        <p:nvSpPr>
          <p:cNvPr id="5" name="Oval 4"/>
          <p:cNvSpPr/>
          <p:nvPr/>
        </p:nvSpPr>
        <p:spPr bwMode="auto">
          <a:xfrm rot="20185008">
            <a:off x="7228400" y="2758916"/>
            <a:ext cx="2667000" cy="1371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839202" y="3044686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848602" y="3578086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72970" y="3730486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CM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78562" y="3185356"/>
            <a:ext cx="881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ref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frame</a:t>
            </a:r>
          </a:p>
        </p:txBody>
      </p:sp>
    </p:spTree>
    <p:extLst>
      <p:ext uri="{BB962C8B-B14F-4D97-AF65-F5344CB8AC3E}">
        <p14:creationId xmlns:p14="http://schemas.microsoft.com/office/powerpoint/2010/main" val="35055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06C76-FA00-43E1-BB2A-B0372BC7DF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b="1" dirty="0"/>
              <a:t>spatial</a:t>
            </a:r>
            <a:r>
              <a:rPr lang="en-US" dirty="0"/>
              <a:t>" notation – combines linear &amp; angular terms together to help work with general (and not just CM) frames</a:t>
            </a:r>
          </a:p>
          <a:p>
            <a:pPr lvl="1"/>
            <a:r>
              <a:rPr lang="en-US" sz="2000" dirty="0"/>
              <a:t>position/attitude: homogeneous transform</a:t>
            </a:r>
          </a:p>
          <a:p>
            <a:pPr lvl="1"/>
            <a:r>
              <a:rPr lang="en-US" sz="2000" dirty="0"/>
              <a:t>velocities: spatial velocity [w, v] 6-dimensional</a:t>
            </a:r>
          </a:p>
          <a:p>
            <a:pPr lvl="1"/>
            <a:r>
              <a:rPr lang="en-US" sz="2000" dirty="0"/>
              <a:t>accelerations: like-wise</a:t>
            </a:r>
          </a:p>
          <a:p>
            <a:pPr lvl="1"/>
            <a:r>
              <a:rPr lang="en-US" sz="2000" dirty="0"/>
              <a:t>forces: spatial force [N, F] 6-dimensional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93" y="3941254"/>
            <a:ext cx="1657350" cy="1278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924" y="3970300"/>
            <a:ext cx="1344209" cy="12049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3272" y="5309593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spatial velocity 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6532" y="530959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spatial force 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5442" y="4419600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solidFill>
                  <a:schemeClr val="accent2"/>
                </a:solidFill>
              </a:rPr>
              <a:t>SOASpatialVector</a:t>
            </a:r>
            <a:endParaRPr lang="en-US" sz="1800" dirty="0">
              <a:solidFill>
                <a:schemeClr val="accent2"/>
              </a:solidFill>
            </a:endParaRPr>
          </a:p>
          <a:p>
            <a:pPr algn="ctr"/>
            <a:r>
              <a:rPr lang="en-US" sz="1800" dirty="0">
                <a:solidFill>
                  <a:schemeClr val="accent2"/>
                </a:solidFill>
              </a:rPr>
              <a:t>class 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6248401"/>
            <a:ext cx="9019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See Spatial Operator Algebra </a:t>
            </a:r>
            <a:r>
              <a:rPr lang="en-US" i="1" dirty="0">
                <a:hlinkClick r:id="rId4"/>
              </a:rPr>
              <a:t>book</a:t>
            </a:r>
            <a:r>
              <a:rPr lang="en-US" i="1" dirty="0"/>
              <a:t> reference for details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AB5578-82AA-4DE1-A528-1C479579209F}"/>
              </a:ext>
            </a:extLst>
          </p:cNvPr>
          <p:cNvSpPr/>
          <p:nvPr/>
        </p:nvSpPr>
        <p:spPr>
          <a:xfrm>
            <a:off x="8959012" y="411129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/>
              <a:t>moment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329510-616A-42C8-AB5F-C61E9D8D034A}"/>
              </a:ext>
            </a:extLst>
          </p:cNvPr>
          <p:cNvSpPr/>
          <p:nvPr/>
        </p:nvSpPr>
        <p:spPr>
          <a:xfrm>
            <a:off x="8959012" y="466105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/>
              <a:t>force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0DA5D2-D031-40AA-99AB-4F17C0948435}"/>
              </a:ext>
            </a:extLst>
          </p:cNvPr>
          <p:cNvCxnSpPr/>
          <p:nvPr/>
        </p:nvCxnSpPr>
        <p:spPr bwMode="auto">
          <a:xfrm>
            <a:off x="8485710" y="4306250"/>
            <a:ext cx="37687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210ED8-012C-4CC2-88D0-3EA8A44737FF}"/>
              </a:ext>
            </a:extLst>
          </p:cNvPr>
          <p:cNvCxnSpPr/>
          <p:nvPr/>
        </p:nvCxnSpPr>
        <p:spPr bwMode="auto">
          <a:xfrm>
            <a:off x="8485710" y="4829455"/>
            <a:ext cx="37687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957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09801"/>
            <a:ext cx="6662738" cy="267010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ABFFF2-0C0B-4F82-9A48-00D935ACDF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Transforming spatial velocities across a rigid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Consistent way to transform spatial velocities across </a:t>
            </a:r>
            <a:r>
              <a:rPr lang="en-US" i="1" u="sng" dirty="0">
                <a:solidFill>
                  <a:schemeClr val="accent1"/>
                </a:solidFill>
              </a:rPr>
              <a:t>any</a:t>
            </a:r>
            <a:r>
              <a:rPr lang="en-US" i="1" dirty="0">
                <a:solidFill>
                  <a:schemeClr val="accent1"/>
                </a:solidFill>
              </a:rPr>
              <a:t> pair of points on a rigid body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5366532"/>
            <a:ext cx="4191000" cy="49935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5258830"/>
            <a:ext cx="3733800" cy="91855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836319" y="6171583"/>
            <a:ext cx="6329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         </a:t>
            </a:r>
            <a:r>
              <a:rPr lang="en-US" sz="2000" b="1" dirty="0" err="1">
                <a:solidFill>
                  <a:schemeClr val="accent2"/>
                </a:solidFill>
              </a:rPr>
              <a:t>SOAHomTran.PHIStar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method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8001000" y="5798464"/>
            <a:ext cx="152400" cy="4499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1129748" y="2653749"/>
            <a:ext cx="141466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  <a:hlinkClick r:id="rId6"/>
              </a:rPr>
              <a:t>QA entry 31</a:t>
            </a:r>
            <a:endParaRPr lang="en-US" sz="18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6165528"/>
            <a:ext cx="3810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1800" dirty="0">
                <a:solidFill>
                  <a:schemeClr val="accent1"/>
                </a:solidFill>
              </a:rPr>
              <a:t>Uses components of the T(A,B) homogeneous transform</a:t>
            </a:r>
          </a:p>
        </p:txBody>
      </p:sp>
    </p:spTree>
    <p:extLst>
      <p:ext uri="{BB962C8B-B14F-4D97-AF65-F5344CB8AC3E}">
        <p14:creationId xmlns:p14="http://schemas.microsoft.com/office/powerpoint/2010/main" val="18916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51" y="2582952"/>
            <a:ext cx="7886700" cy="316198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A6AD68-BB93-4DBA-87B1-CBD81473AC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spatial velocity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Can accumulate spatial velocities across multiple frames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5943601"/>
            <a:ext cx="6679407" cy="58285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476935" y="2141952"/>
            <a:ext cx="32004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Example: A</a:t>
            </a:r>
            <a:r>
              <a:rPr lang="en-US" sz="1800" i="1" dirty="0">
                <a:solidFill>
                  <a:schemeClr val="accent1"/>
                </a:solidFill>
                <a:latin typeface="+mn-lt"/>
              </a:rPr>
              <a:t> is inertial frame, and want inertial spatial velocity of </a:t>
            </a: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C</a:t>
            </a:r>
            <a:r>
              <a:rPr lang="en-US" sz="1800" i="1" dirty="0">
                <a:solidFill>
                  <a:schemeClr val="accent1"/>
                </a:solidFill>
                <a:latin typeface="+mn-lt"/>
              </a:rPr>
              <a:t> given inertial velocity of</a:t>
            </a: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 B, </a:t>
            </a:r>
            <a:r>
              <a:rPr lang="en-US" sz="1800" i="1" dirty="0">
                <a:solidFill>
                  <a:schemeClr val="accent1"/>
                </a:solidFill>
                <a:latin typeface="+mn-lt"/>
              </a:rPr>
              <a:t>and </a:t>
            </a: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C</a:t>
            </a:r>
            <a:r>
              <a:rPr lang="en-US" sz="1800" i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i="1" dirty="0" err="1">
                <a:solidFill>
                  <a:schemeClr val="accent1"/>
                </a:solidFill>
                <a:latin typeface="+mn-lt"/>
              </a:rPr>
              <a:t>wrt</a:t>
            </a:r>
            <a:r>
              <a:rPr lang="en-US" sz="1800" i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B </a:t>
            </a:r>
            <a:r>
              <a:rPr lang="en-US" sz="1800" i="1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en-US" sz="1800" i="1" dirty="0" err="1">
                <a:solidFill>
                  <a:schemeClr val="accent1"/>
                </a:solidFill>
                <a:latin typeface="+mn-lt"/>
              </a:rPr>
              <a:t>eg</a:t>
            </a:r>
            <a:r>
              <a:rPr lang="en-US" sz="1800" i="1" dirty="0">
                <a:solidFill>
                  <a:schemeClr val="accent1"/>
                </a:solidFill>
                <a:latin typeface="+mn-lt"/>
              </a:rPr>
              <a:t>. hinged bodies)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8549" y="3940236"/>
            <a:ext cx="1116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rgbClr val="FF0000"/>
                </a:solidFill>
              </a:rPr>
              <a:t>Inertial frame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844749" y="4263401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hinge 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955728" y="2412537"/>
            <a:ext cx="14157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  <a:hlinkClick r:id="rId4"/>
              </a:rPr>
              <a:t>QA entry 31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31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70CFB-A191-40E7-93F0-74D1BC9EAF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/>
              <a:t>SOASpatialVector</a:t>
            </a:r>
            <a:br>
              <a:rPr lang="en-US" dirty="0"/>
            </a:br>
            <a:r>
              <a:rPr lang="en-US" sz="2000" dirty="0"/>
              <a:t>(Notebook: </a:t>
            </a:r>
            <a:r>
              <a:rPr lang="en-US" sz="2000" dirty="0">
                <a:hlinkClick r:id="rId2"/>
              </a:rPr>
              <a:t>B-Preliminaries/07-SOASpatialVector</a:t>
            </a:r>
            <a:r>
              <a:rPr lang="en-US" sz="2000" dirty="0"/>
              <a:t>)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the spatial vectors class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2700" y="2713555"/>
            <a:ext cx="6705600" cy="28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90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597"/>
          <a:stretch/>
        </p:blipFill>
        <p:spPr>
          <a:xfrm>
            <a:off x="7696363" y="2153480"/>
            <a:ext cx="4087969" cy="26149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95827-1A79-457F-9C64-9D53C9890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spatial forces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DFC9DB-864A-4124-8E31-2101D4BFE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transform </a:t>
            </a:r>
            <a:r>
              <a:rPr lang="en-US" b="1" dirty="0"/>
              <a:t>forces</a:t>
            </a:r>
            <a:r>
              <a:rPr lang="en-US" dirty="0"/>
              <a:t> and </a:t>
            </a:r>
            <a:r>
              <a:rPr lang="en-US" b="1" dirty="0"/>
              <a:t>moments</a:t>
            </a:r>
            <a:r>
              <a:rPr lang="en-US" dirty="0"/>
              <a:t> across points on a rigid body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826" y="5753831"/>
            <a:ext cx="4524375" cy="72483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784703" y="4741151"/>
            <a:ext cx="325278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1800" dirty="0" err="1">
                <a:solidFill>
                  <a:schemeClr val="accent2"/>
                </a:solidFill>
              </a:rPr>
              <a:t>SOAHomTran.PHI</a:t>
            </a:r>
            <a:endParaRPr lang="en-US" sz="1800" dirty="0">
              <a:solidFill>
                <a:schemeClr val="accent2"/>
              </a:solidFill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</a:rPr>
              <a:t>method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 flipH="1">
            <a:off x="4852145" y="5080182"/>
            <a:ext cx="1530084" cy="5586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8534400" y="6242505"/>
            <a:ext cx="148424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  <a:hlinkClick r:id="rId4"/>
              </a:rPr>
              <a:t>QA entry 31</a:t>
            </a:r>
            <a:endParaRPr lang="en-US" sz="18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1250E8-51F0-45AE-9D17-A94330E4E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825" y="3344352"/>
            <a:ext cx="4476750" cy="10858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9A9AE5-8696-4EAB-8DDB-72628AFDA139}"/>
              </a:ext>
            </a:extLst>
          </p:cNvPr>
          <p:cNvCxnSpPr/>
          <p:nvPr/>
        </p:nvCxnSpPr>
        <p:spPr bwMode="auto">
          <a:xfrm flipV="1">
            <a:off x="2261900" y="3135862"/>
            <a:ext cx="399728" cy="3241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907BD1-773E-40FF-B53F-F2CD7D17C228}"/>
              </a:ext>
            </a:extLst>
          </p:cNvPr>
          <p:cNvCxnSpPr/>
          <p:nvPr/>
        </p:nvCxnSpPr>
        <p:spPr bwMode="auto">
          <a:xfrm>
            <a:off x="2256992" y="4392651"/>
            <a:ext cx="491689" cy="4092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3DA34DA-F3E7-4498-B0A1-84882CAB85F7}"/>
              </a:ext>
            </a:extLst>
          </p:cNvPr>
          <p:cNvSpPr/>
          <p:nvPr/>
        </p:nvSpPr>
        <p:spPr>
          <a:xfrm>
            <a:off x="2735455" y="468653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2"/>
                </a:solidFill>
              </a:rPr>
              <a:t>forces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9FC8D5-8F38-47BD-92D8-CA3427F58BD5}"/>
              </a:ext>
            </a:extLst>
          </p:cNvPr>
          <p:cNvSpPr/>
          <p:nvPr/>
        </p:nvSpPr>
        <p:spPr>
          <a:xfrm>
            <a:off x="2661628" y="288140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accent2"/>
                </a:solidFill>
              </a:rPr>
              <a:t>moments</a:t>
            </a:r>
          </a:p>
        </p:txBody>
      </p:sp>
    </p:spTree>
    <p:extLst>
      <p:ext uri="{BB962C8B-B14F-4D97-AF65-F5344CB8AC3E}">
        <p14:creationId xmlns:p14="http://schemas.microsoft.com/office/powerpoint/2010/main" val="6376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41071B-6999-4AA1-AA55-947740C4E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&amp; Resources</a:t>
            </a:r>
          </a:p>
        </p:txBody>
      </p:sp>
      <p:sp>
        <p:nvSpPr>
          <p:cNvPr id="4" name="Shape 193"/>
          <p:cNvSpPr txBox="1">
            <a:spLocks noGrp="1"/>
          </p:cNvSpPr>
          <p:nvPr>
            <p:ph type="body" idx="1"/>
          </p:nvPr>
        </p:nvSpPr>
        <p:spPr>
          <a:xfrm>
            <a:off x="499250" y="3826119"/>
            <a:ext cx="4708854" cy="12328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u="sng" dirty="0">
                <a:solidFill>
                  <a:schemeClr val="hlink"/>
                </a:solidFill>
                <a:hlinkClick r:id="rId2"/>
              </a:rPr>
              <a:t>SOA Doxygen docs</a:t>
            </a:r>
            <a:endParaRPr lang="en-US" u="sng" dirty="0">
              <a:solidFill>
                <a:schemeClr val="hlink"/>
              </a:solidFill>
            </a:endParaRPr>
          </a:p>
          <a:p>
            <a:pPr>
              <a:spcBef>
                <a:spcPts val="0"/>
              </a:spcBef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SOA Sphinx documentation</a:t>
            </a:r>
            <a:endParaRPr lang="en" u="sng" dirty="0">
              <a:solidFill>
                <a:schemeClr val="hlink"/>
              </a:solidFill>
              <a:hlinkClick r:id="rId3"/>
            </a:endParaRPr>
          </a:p>
          <a:p>
            <a:pPr>
              <a:spcBef>
                <a:spcPts val="0"/>
              </a:spcBef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SOA doctests</a:t>
            </a:r>
            <a:endParaRPr lang="en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756F6B-F80E-8FCF-B320-F58BCDA04AE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9250" y="1558450"/>
            <a:ext cx="11193502" cy="2138907"/>
          </a:xfrm>
        </p:spPr>
        <p:txBody>
          <a:bodyPr>
            <a:normAutofit fontScale="92500" lnSpcReduction="20000"/>
          </a:bodyPr>
          <a:lstStyle/>
          <a:p>
            <a:pPr marL="114300" indent="0" algn="l">
              <a:buNone/>
            </a:pPr>
            <a:r>
              <a:rPr lang="en-US" dirty="0">
                <a:solidFill>
                  <a:srgbClr val="000000"/>
                </a:solidFill>
                <a:latin typeface="Arial"/>
              </a:rPr>
              <a:t>The key math classes live in the 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SOA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module, and the class names have the ‘SOA’ prefix</a:t>
            </a:r>
          </a:p>
          <a:p>
            <a:pPr marL="342900"/>
            <a:r>
              <a:rPr lang="en-US" dirty="0" err="1">
                <a:solidFill>
                  <a:srgbClr val="000000"/>
                </a:solidFill>
                <a:latin typeface="Arial"/>
              </a:rPr>
              <a:t>SOAVector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342900"/>
            <a:r>
              <a:rPr lang="en-US" dirty="0" err="1">
                <a:solidFill>
                  <a:srgbClr val="000000"/>
                </a:solidFill>
                <a:latin typeface="Arial"/>
              </a:rPr>
              <a:t>SOAMatrix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342900"/>
            <a:r>
              <a:rPr lang="en-US" dirty="0" err="1">
                <a:solidFill>
                  <a:srgbClr val="000000"/>
                </a:solidFill>
                <a:latin typeface="Arial"/>
              </a:rPr>
              <a:t>SOAQuaternion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342900"/>
            <a:r>
              <a:rPr lang="en-US" dirty="0">
                <a:solidFill>
                  <a:srgbClr val="000000"/>
                </a:solidFill>
                <a:latin typeface="Arial"/>
              </a:rPr>
              <a:t>…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44311" y="5954865"/>
            <a:ext cx="6147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/>
              <a:t>Course 2020 </a:t>
            </a:r>
            <a:r>
              <a:rPr lang="en-US" sz="3200" b="1" dirty="0">
                <a:hlinkClick r:id="rId5"/>
              </a:rPr>
              <a:t>slides</a:t>
            </a:r>
            <a:r>
              <a:rPr lang="en-US" sz="3200" b="1" dirty="0"/>
              <a:t> and </a:t>
            </a:r>
            <a:r>
              <a:rPr lang="en-US" sz="3200" b="1" dirty="0">
                <a:hlinkClick r:id="rId6"/>
              </a:rPr>
              <a:t>videos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0368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D7BE8-603C-48AA-8FD3-AC456DFA07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Accumulating Spatial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1" y="1558450"/>
            <a:ext cx="10955464" cy="4356900"/>
          </a:xfrm>
        </p:spPr>
        <p:txBody>
          <a:bodyPr>
            <a:normAutofit/>
          </a:bodyPr>
          <a:lstStyle/>
          <a:p>
            <a:r>
              <a:rPr lang="en-US" dirty="0"/>
              <a:t>There is often a need to compute the overall spatial force on a rigid body, </a:t>
            </a:r>
            <a:r>
              <a:rPr lang="en-US" dirty="0" err="1"/>
              <a:t>eg.</a:t>
            </a:r>
            <a:r>
              <a:rPr lang="en-US" dirty="0"/>
              <a:t> from attached actuators</a:t>
            </a:r>
          </a:p>
          <a:p>
            <a:r>
              <a:rPr lang="en-US" dirty="0"/>
              <a:t>The process is to transform each of the forces to a common point, and then sum them up as follows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899453"/>
            <a:ext cx="4267200" cy="1283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37C486-A068-4634-9D93-5FC97B556D8F}"/>
              </a:ext>
            </a:extLst>
          </p:cNvPr>
          <p:cNvSpPr/>
          <p:nvPr/>
        </p:nvSpPr>
        <p:spPr>
          <a:xfrm>
            <a:off x="3402495" y="4674416"/>
            <a:ext cx="1595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i="1" dirty="0">
                <a:solidFill>
                  <a:schemeClr val="accent2"/>
                </a:solidFill>
              </a:rPr>
              <a:t>overall spatial</a:t>
            </a:r>
          </a:p>
          <a:p>
            <a:pPr algn="ctr"/>
            <a:r>
              <a:rPr lang="en-US" sz="1800" i="1" dirty="0">
                <a:solidFill>
                  <a:schemeClr val="accent2"/>
                </a:solidFill>
              </a:rPr>
              <a:t>force at 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6AE1F2-9437-4BA5-988D-7986E25C65E6}"/>
              </a:ext>
            </a:extLst>
          </p:cNvPr>
          <p:cNvSpPr/>
          <p:nvPr/>
        </p:nvSpPr>
        <p:spPr>
          <a:xfrm>
            <a:off x="6477001" y="4737652"/>
            <a:ext cx="1890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i="1" dirty="0">
                <a:solidFill>
                  <a:schemeClr val="accent2"/>
                </a:solidFill>
              </a:rPr>
              <a:t>transform spatial</a:t>
            </a:r>
          </a:p>
          <a:p>
            <a:pPr algn="ctr"/>
            <a:r>
              <a:rPr lang="en-US" sz="1800" i="1" dirty="0">
                <a:solidFill>
                  <a:schemeClr val="accent2"/>
                </a:solidFill>
              </a:rPr>
              <a:t>force to B</a:t>
            </a:r>
          </a:p>
        </p:txBody>
      </p:sp>
    </p:spTree>
    <p:extLst>
      <p:ext uri="{BB962C8B-B14F-4D97-AF65-F5344CB8AC3E}">
        <p14:creationId xmlns:p14="http://schemas.microsoft.com/office/powerpoint/2010/main" val="18269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22AE3-3817-419D-A978-75B4398C8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/>
              <a:t>SOAHomTran</a:t>
            </a:r>
            <a:r>
              <a:rPr lang="en-US" sz="2800" dirty="0"/>
              <a:t> Phi/</a:t>
            </a:r>
            <a:r>
              <a:rPr lang="en-US" sz="2800" dirty="0" err="1"/>
              <a:t>PhiStar</a:t>
            </a:r>
            <a:br>
              <a:rPr lang="en-US" dirty="0"/>
            </a:br>
            <a:r>
              <a:rPr lang="en-US" sz="2000" dirty="0"/>
              <a:t>(Notebook: </a:t>
            </a:r>
            <a:r>
              <a:rPr lang="en-US" sz="2000" dirty="0">
                <a:hlinkClick r:id="rId2"/>
              </a:rPr>
              <a:t>B-Preliminaries/08-RigidBodyTransformations</a:t>
            </a:r>
            <a:r>
              <a:rPr lang="en-US" sz="2000" dirty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Transforming spatial velocities</a:t>
            </a:r>
          </a:p>
          <a:p>
            <a:r>
              <a:rPr lang="en-US" dirty="0"/>
              <a:t>Transforming spatial forces</a:t>
            </a:r>
          </a:p>
          <a:p>
            <a:r>
              <a:rPr lang="en-US" dirty="0"/>
              <a:t>The PHI and </a:t>
            </a:r>
            <a:r>
              <a:rPr lang="en-US" dirty="0" err="1"/>
              <a:t>PHI_star</a:t>
            </a:r>
            <a:r>
              <a:rPr lang="en-US" dirty="0"/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4087048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E8C3AC-F6FA-4D0D-B36B-66DED975C8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02E2CF-BAA1-856B-85BA-F64BB655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Inertias</a:t>
            </a:r>
          </a:p>
        </p:txBody>
      </p:sp>
    </p:spTree>
    <p:extLst>
      <p:ext uri="{BB962C8B-B14F-4D97-AF65-F5344CB8AC3E}">
        <p14:creationId xmlns:p14="http://schemas.microsoft.com/office/powerpoint/2010/main" val="1734493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3DBAF-DF6F-4D6E-ABEF-5CDC6047DC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body inertias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0683615" cy="4356900"/>
          </a:xfrm>
        </p:spPr>
        <p:txBody>
          <a:bodyPr/>
          <a:lstStyle/>
          <a:p>
            <a:r>
              <a:rPr lang="en-US" dirty="0"/>
              <a:t>Mass properties of a rigid body are characterized by </a:t>
            </a:r>
          </a:p>
          <a:p>
            <a:pPr lvl="1"/>
            <a:r>
              <a:rPr lang="en-US" dirty="0"/>
              <a:t>Scalar mass, m</a:t>
            </a:r>
          </a:p>
          <a:p>
            <a:pPr lvl="1"/>
            <a:r>
              <a:rPr lang="en-US" dirty="0"/>
              <a:t>First moment of inertia 3-vector p (vector from the body frame to the CM)</a:t>
            </a:r>
          </a:p>
          <a:p>
            <a:pPr lvl="1"/>
            <a:r>
              <a:rPr lang="en-US" dirty="0"/>
              <a:t>Second moment of inertial, 3x3 inertia matrix J</a:t>
            </a:r>
          </a:p>
          <a:p>
            <a:r>
              <a:rPr lang="en-US" dirty="0"/>
              <a:t>Traditionally these terms are kept apart in the linear and angular equations of motion</a:t>
            </a:r>
          </a:p>
          <a:p>
            <a:pPr lvl="1"/>
            <a:r>
              <a:rPr lang="en-US" dirty="0"/>
              <a:t>This works well only at CM</a:t>
            </a:r>
          </a:p>
          <a:p>
            <a:pPr lvl="1"/>
            <a:r>
              <a:rPr lang="en-US" dirty="0"/>
              <a:t>Otherwise get nasty cross-coupling terms</a:t>
            </a:r>
          </a:p>
        </p:txBody>
      </p:sp>
    </p:spTree>
    <p:extLst>
      <p:ext uri="{BB962C8B-B14F-4D97-AF65-F5344CB8AC3E}">
        <p14:creationId xmlns:p14="http://schemas.microsoft.com/office/powerpoint/2010/main" val="421070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16030-B20E-431D-9B28-868CEE23C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body spatial inertia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49" y="1558450"/>
            <a:ext cx="6875585" cy="4879600"/>
          </a:xfrm>
        </p:spPr>
        <p:txBody>
          <a:bodyPr>
            <a:normAutofit/>
          </a:bodyPr>
          <a:lstStyle/>
          <a:p>
            <a:r>
              <a:rPr lang="en-US" dirty="0"/>
              <a:t>Spatial inertia of a rigid body about CM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Spatial inertia of a rigid body about any point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 err="1">
                <a:solidFill>
                  <a:schemeClr val="accent2"/>
                </a:solidFill>
              </a:rPr>
              <a:t>SOASpatialInertia</a:t>
            </a:r>
            <a:r>
              <a:rPr lang="en-US" dirty="0"/>
              <a:t> class for spatial inertias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1"/>
          <a:stretch/>
        </p:blipFill>
        <p:spPr bwMode="auto">
          <a:xfrm>
            <a:off x="7292074" y="2789587"/>
            <a:ext cx="3810000" cy="10572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49" y="1417986"/>
            <a:ext cx="3295650" cy="1181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3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955" y="2266124"/>
            <a:ext cx="4953000" cy="308479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59AA2-CFB7-41CC-AC0A-6D85192847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Spatial Inertias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General way to transform spatial inertias across </a:t>
            </a:r>
            <a:r>
              <a:rPr lang="en-US" u="sng" dirty="0"/>
              <a:t>any</a:t>
            </a:r>
            <a:r>
              <a:rPr lang="en-US" dirty="0"/>
              <a:t> pair of points on a rigid body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663" y="338262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2"/>
                </a:solidFill>
              </a:rPr>
              <a:t>Parallel axis theorem 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88" y="3916020"/>
            <a:ext cx="4582459" cy="50958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06287" y="4448178"/>
            <a:ext cx="7422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spcBef>
                <a:spcPct val="20000"/>
              </a:spcBef>
            </a:pPr>
            <a:r>
              <a:rPr lang="en-US" sz="1800" dirty="0" err="1">
                <a:solidFill>
                  <a:schemeClr val="accent1"/>
                </a:solidFill>
              </a:rPr>
              <a:t>SOASpatialInertia.parallelAxis</a:t>
            </a:r>
            <a:r>
              <a:rPr lang="en-US" sz="1800" dirty="0">
                <a:solidFill>
                  <a:schemeClr val="accent1"/>
                </a:solidFill>
              </a:rPr>
              <a:t>() method</a:t>
            </a:r>
          </a:p>
        </p:txBody>
      </p:sp>
      <p:sp>
        <p:nvSpPr>
          <p:cNvPr id="6" name="Rectangle 5"/>
          <p:cNvSpPr/>
          <p:nvPr/>
        </p:nvSpPr>
        <p:spPr>
          <a:xfrm>
            <a:off x="820373" y="5260331"/>
            <a:ext cx="8185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2"/>
                </a:solidFill>
              </a:rPr>
              <a:t>Simpler, and more compact than conventional parallel axis theorem for 3x3 rigid body inertias. </a:t>
            </a:r>
            <a:endParaRPr lang="en-US" sz="2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029E2-A130-46DA-B327-0694D43330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spatial inertias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Often need total effective mass properties of a collection of bodies</a:t>
            </a:r>
          </a:p>
          <a:p>
            <a:r>
              <a:rPr lang="en-US" sz="2800" dirty="0"/>
              <a:t>Requires transforming all mass properties to a common point (parallel axis theorem) and then adding them together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4572000"/>
            <a:ext cx="5605463" cy="12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26C78-5DB7-475E-942D-AED9DA1898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err="1"/>
              <a:t>SOASpatialInertia</a:t>
            </a:r>
            <a:br>
              <a:rPr lang="en-US" dirty="0"/>
            </a:br>
            <a:r>
              <a:rPr lang="en-US" sz="2000"/>
              <a:t>(Notebook: </a:t>
            </a:r>
            <a:r>
              <a:rPr lang="en-US" sz="2000" dirty="0">
                <a:hlinkClick r:id="rId2"/>
              </a:rPr>
              <a:t>B-Preliminaries/09-SOASpatialInertia</a:t>
            </a:r>
            <a:r>
              <a:rPr lang="en-US" sz="2000"/>
              <a:t>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Constructing them</a:t>
            </a:r>
          </a:p>
          <a:p>
            <a:r>
              <a:rPr lang="en-US" dirty="0"/>
              <a:t>Getting the matrix form</a:t>
            </a:r>
          </a:p>
          <a:p>
            <a:r>
              <a:rPr lang="en-US" dirty="0"/>
              <a:t>Parallel axis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1062" y="3352800"/>
            <a:ext cx="5457476" cy="328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69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1582F-BE79-43B7-9329-028121671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Body Kinetic Energy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Body kinetic energy can be defined by the spatial inertia and spatial velocities </a:t>
            </a:r>
          </a:p>
          <a:p>
            <a:r>
              <a:rPr lang="en-US" dirty="0"/>
              <a:t>Kinetic energy is invariant to reference point when working with spatial quantities. Indeed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This is a generalization of the well know quadratic expression for positional and angular energies at the CM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24" y="2885663"/>
            <a:ext cx="75983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1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228" y="2630478"/>
            <a:ext cx="4191000" cy="499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229" y="3358431"/>
            <a:ext cx="3581400" cy="57376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28" y="4078277"/>
            <a:ext cx="4876800" cy="6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00601"/>
            <a:ext cx="6400800" cy="96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93" y="5873030"/>
            <a:ext cx="3304637" cy="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80897-77BF-4845-9B11-CB04E8E203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Transformations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49" y="1558450"/>
            <a:ext cx="11536231" cy="4356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Spatial notation offers concise &amp; consistent transformation expressions for arbitrary non-CM points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1220" y="2667329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Spatial velocities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267" y="4097523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Spatial inertia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80825" y="3318202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Spatial forces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28744" y="5038871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Kinetic energy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0252" y="5988336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Spatial momentum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78CCC8-BFF9-4EE7-8418-93633203F9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445890C-BB9D-A703-0283-DBA73F9F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Classes</a:t>
            </a:r>
          </a:p>
        </p:txBody>
      </p:sp>
    </p:spTree>
    <p:extLst>
      <p:ext uri="{BB962C8B-B14F-4D97-AF65-F5344CB8AC3E}">
        <p14:creationId xmlns:p14="http://schemas.microsoft.com/office/powerpoint/2010/main" val="3814982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3A3C0-7599-4471-9A9E-DD891690C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/>
              <a:t>What are the matrix/vector library classes? </a:t>
            </a:r>
          </a:p>
          <a:p>
            <a:pPr lvl="1"/>
            <a:r>
              <a:rPr lang="en-US" sz="1600" dirty="0" err="1">
                <a:solidFill>
                  <a:schemeClr val="accent2"/>
                </a:solidFill>
              </a:rPr>
              <a:t>SOAVector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SOAMatrix</a:t>
            </a:r>
            <a:r>
              <a:rPr lang="en-US" sz="1600" dirty="0">
                <a:solidFill>
                  <a:schemeClr val="accent2"/>
                </a:solidFill>
              </a:rPr>
              <a:t> classes</a:t>
            </a:r>
          </a:p>
          <a:p>
            <a:r>
              <a:rPr lang="en-US" sz="2000" dirty="0"/>
              <a:t>How are the C++/Python software languages being used?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C++ for all heavy lifting with SWIG generated Python bindings for usability</a:t>
            </a:r>
          </a:p>
          <a:p>
            <a:r>
              <a:rPr lang="en-US" sz="2000" dirty="0"/>
              <a:t>What are the supported attitude representations?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Mainly unit quaternions, but also rotation matrices, Euler angles, Rodrigues parameters, angle/axis representations</a:t>
            </a:r>
          </a:p>
          <a:p>
            <a:r>
              <a:rPr lang="en-US" sz="2000" dirty="0"/>
              <a:t>What are the aerospace &amp; robotics conventions for rotations?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Geared to transform ‘from’ vectors to ‘to’ vectors – or the other way around</a:t>
            </a:r>
          </a:p>
          <a:p>
            <a:r>
              <a:rPr lang="en-US" sz="2000" dirty="0"/>
              <a:t>How do we use unit quaternions?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Via the </a:t>
            </a:r>
            <a:r>
              <a:rPr lang="en-US" sz="1600" dirty="0" err="1">
                <a:solidFill>
                  <a:schemeClr val="accent2"/>
                </a:solidFill>
              </a:rPr>
              <a:t>SOAQuaternion</a:t>
            </a:r>
            <a:r>
              <a:rPr lang="en-US" sz="1600" dirty="0">
                <a:solidFill>
                  <a:schemeClr val="accent2"/>
                </a:solidFill>
              </a:rPr>
              <a:t> class for all attitude representations</a:t>
            </a:r>
          </a:p>
          <a:p>
            <a:r>
              <a:rPr lang="en-US" sz="2000" dirty="0"/>
              <a:t>How do we use homogeneous transforms?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Via the </a:t>
            </a:r>
            <a:r>
              <a:rPr lang="en-US" sz="1600" dirty="0" err="1">
                <a:solidFill>
                  <a:schemeClr val="accent2"/>
                </a:solidFill>
              </a:rPr>
              <a:t>SOAHomTran</a:t>
            </a:r>
            <a:r>
              <a:rPr lang="en-US" sz="1600" dirty="0">
                <a:solidFill>
                  <a:schemeClr val="accent2"/>
                </a:solidFill>
              </a:rPr>
              <a:t> class for all pose representations</a:t>
            </a:r>
          </a:p>
          <a:p>
            <a:r>
              <a:rPr lang="en-US" sz="2000" dirty="0"/>
              <a:t>What are spatial velocities, forces, inertias and momentum?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Combined linear and rotational 6-d quantities</a:t>
            </a:r>
          </a:p>
          <a:p>
            <a:r>
              <a:rPr lang="en-US" sz="2000" dirty="0"/>
              <a:t>Why use spatial notation in kinematics and dynamics?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Makes rigid body transformations much simpler &amp; concise via Phi and </a:t>
            </a:r>
            <a:r>
              <a:rPr lang="en-US" sz="1600" dirty="0" err="1">
                <a:solidFill>
                  <a:schemeClr val="accent2"/>
                </a:solidFill>
              </a:rPr>
              <a:t>PhiStar</a:t>
            </a:r>
            <a:r>
              <a:rPr lang="en-US" sz="1600" dirty="0">
                <a:solidFill>
                  <a:schemeClr val="accent2"/>
                </a:solidFill>
              </a:rPr>
              <a:t> methods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498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43E71-8606-4A4B-802B-7A610D5DE8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not cover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Attitude representations – rotation matrix, Rodrigues parameters</a:t>
            </a:r>
          </a:p>
          <a:p>
            <a:r>
              <a:rPr lang="en-US" sz="2800" dirty="0"/>
              <a:t>Various matrix methods</a:t>
            </a:r>
          </a:p>
          <a:p>
            <a:r>
              <a:rPr lang="en-US" sz="2800" dirty="0"/>
              <a:t>Interpolation classes</a:t>
            </a:r>
          </a:p>
          <a:p>
            <a:r>
              <a:rPr lang="en-US" sz="2800" dirty="0"/>
              <a:t>Lie group connections</a:t>
            </a:r>
          </a:p>
          <a:p>
            <a:pPr lvl="1"/>
            <a:r>
              <a:rPr lang="en-US" sz="2400" dirty="0"/>
              <a:t>Different types of spatial velocity definitions</a:t>
            </a:r>
          </a:p>
          <a:p>
            <a:pPr lvl="1"/>
            <a:r>
              <a:rPr lang="en-US" sz="2400" dirty="0" err="1"/>
              <a:t>PhiStar</a:t>
            </a:r>
            <a:r>
              <a:rPr lang="en-US" sz="2400" dirty="0"/>
              <a:t>/ad connection</a:t>
            </a:r>
          </a:p>
          <a:p>
            <a:r>
              <a:rPr lang="en-US" sz="2800" dirty="0"/>
              <a:t>More phi/</a:t>
            </a:r>
            <a:r>
              <a:rPr lang="en-US" sz="2800" dirty="0" err="1"/>
              <a:t>phistar</a:t>
            </a:r>
            <a:r>
              <a:rPr lang="en-US" sz="2800" dirty="0"/>
              <a:t> properties</a:t>
            </a:r>
          </a:p>
          <a:p>
            <a:r>
              <a:rPr lang="en-US" sz="2800" dirty="0"/>
              <a:t>Quadrature integration</a:t>
            </a:r>
          </a:p>
          <a:p>
            <a:r>
              <a:rPr lang="en-US" sz="2800" dirty="0"/>
              <a:t>Coriolis terms for acceleration accumulation (methods exist) - see QA site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2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434ED-7636-4E33-BF40-69A6DCD3AC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/>
              <a:t>SOAVector</a:t>
            </a:r>
            <a:br>
              <a:rPr lang="en-US" sz="2400" dirty="0"/>
            </a:br>
            <a:r>
              <a:rPr lang="en-US" sz="2000" dirty="0"/>
              <a:t>(Notebook: </a:t>
            </a:r>
            <a:r>
              <a:rPr lang="en-US" sz="2000" dirty="0">
                <a:hlinkClick r:id="rId3"/>
              </a:rPr>
              <a:t>B-Preliminaries/01-SOAVector</a:t>
            </a:r>
            <a:r>
              <a:rPr lang="en-US" sz="2000" dirty="0"/>
              <a:t>)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C7E18-DD21-1469-6FDF-99C3C6742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l">
              <a:buNone/>
            </a:pPr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SOAVector</a:t>
            </a:r>
            <a:r>
              <a:rPr lang="en-US" dirty="0">
                <a:latin typeface="+mn-lt"/>
              </a:rPr>
              <a:t> class for vectors</a:t>
            </a:r>
          </a:p>
          <a:p>
            <a:pPr algn="l"/>
            <a:r>
              <a:rPr lang="en-US" dirty="0">
                <a:latin typeface="+mn-lt"/>
              </a:rPr>
              <a:t>variable length, fixed length</a:t>
            </a:r>
          </a:p>
          <a:p>
            <a:pPr algn="l"/>
            <a:r>
              <a:rPr lang="en-US" dirty="0">
                <a:latin typeface="+mn-lt"/>
              </a:rPr>
              <a:t>creating from Python lists</a:t>
            </a:r>
          </a:p>
          <a:p>
            <a:pPr algn="l"/>
            <a:r>
              <a:rPr lang="en-US" dirty="0">
                <a:latin typeface="+mn-lt"/>
              </a:rPr>
              <a:t>the dump, </a:t>
            </a:r>
            <a:r>
              <a:rPr lang="en-US" dirty="0" err="1">
                <a:latin typeface="+mn-lt"/>
              </a:rPr>
              <a:t>pydump</a:t>
            </a:r>
            <a:r>
              <a:rPr lang="en-US" dirty="0">
                <a:latin typeface="+mn-lt"/>
              </a:rPr>
              <a:t> and call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7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2A16D-0EA8-4402-8B2F-3B1C0BBCB8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SOAVector3</a:t>
            </a:r>
            <a:br>
              <a:rPr lang="en-US" sz="2800" dirty="0"/>
            </a:br>
            <a:r>
              <a:rPr lang="en-US" sz="2000" dirty="0"/>
              <a:t>(Notebook: </a:t>
            </a:r>
            <a:r>
              <a:rPr lang="en-US" sz="2000" dirty="0">
                <a:hlinkClick r:id="rId3"/>
              </a:rPr>
              <a:t>B-Preliminaries/02-SOAVector3</a:t>
            </a:r>
            <a:r>
              <a:rPr lang="en-US" sz="2000" dirty="0"/>
              <a:t>)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88B17-8382-92FB-3293-087F3E222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l">
              <a:buNone/>
            </a:pPr>
            <a:r>
              <a:rPr lang="en-US" dirty="0">
                <a:latin typeface="+mn-lt"/>
              </a:rPr>
              <a:t>The SOAVector3 class for 3-vectors</a:t>
            </a:r>
          </a:p>
          <a:p>
            <a:pPr algn="l"/>
            <a:r>
              <a:rPr lang="en-US" dirty="0">
                <a:latin typeface="+mn-lt"/>
              </a:rPr>
              <a:t>includes methods such as tilde, cross, etc.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D3764C-6506-44CA-8C5C-38920EC5CF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EC2107-2179-44B0-AA1C-E3E8257F87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0825FF-3D30-20F9-27B9-2CE99916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Classes</a:t>
            </a:r>
          </a:p>
        </p:txBody>
      </p:sp>
    </p:spTree>
    <p:extLst>
      <p:ext uri="{BB962C8B-B14F-4D97-AF65-F5344CB8AC3E}">
        <p14:creationId xmlns:p14="http://schemas.microsoft.com/office/powerpoint/2010/main" val="343194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0D57F-DE89-469D-B304-00404260B0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193502" cy="4879600"/>
          </a:xfrm>
        </p:spPr>
        <p:txBody>
          <a:bodyPr/>
          <a:lstStyle/>
          <a:p>
            <a:r>
              <a:rPr lang="en-US" dirty="0"/>
              <a:t>Similar to </a:t>
            </a:r>
            <a:r>
              <a:rPr lang="en-US" dirty="0" err="1"/>
              <a:t>SOAVector</a:t>
            </a:r>
            <a:r>
              <a:rPr lang="en-US" dirty="0"/>
              <a:t>/SOAVector3 we have the </a:t>
            </a:r>
            <a:r>
              <a:rPr lang="en-US" dirty="0" err="1"/>
              <a:t>SOAMatrix</a:t>
            </a:r>
            <a:r>
              <a:rPr lang="en-US" dirty="0"/>
              <a:t>, SOAMatrix33, SOAMatrix66 classes for matrices</a:t>
            </a:r>
          </a:p>
          <a:p>
            <a:r>
              <a:rPr lang="en-US" dirty="0"/>
              <a:t>Overloaded operators</a:t>
            </a:r>
          </a:p>
          <a:p>
            <a:r>
              <a:rPr lang="en-US" dirty="0"/>
              <a:t>Getting/setting values, the call() method</a:t>
            </a:r>
          </a:p>
          <a:p>
            <a:r>
              <a:rPr lang="en-US" dirty="0"/>
              <a:t>The dump and </a:t>
            </a:r>
            <a:r>
              <a:rPr lang="en-US" dirty="0" err="1"/>
              <a:t>pydump</a:t>
            </a:r>
            <a:r>
              <a:rPr lang="en-US" dirty="0"/>
              <a:t> methods</a:t>
            </a:r>
          </a:p>
          <a:p>
            <a:r>
              <a:rPr lang="en-US" dirty="0"/>
              <a:t>Various matrix methods</a:t>
            </a:r>
          </a:p>
        </p:txBody>
      </p:sp>
    </p:spTree>
    <p:extLst>
      <p:ext uri="{BB962C8B-B14F-4D97-AF65-F5344CB8AC3E}">
        <p14:creationId xmlns:p14="http://schemas.microsoft.com/office/powerpoint/2010/main" val="2495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C2A8B-01B1-4C4B-AB29-D6DF74971C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/>
              <a:t>SOAMatrix</a:t>
            </a:r>
            <a:br>
              <a:rPr lang="en-US" dirty="0"/>
            </a:br>
            <a:r>
              <a:rPr lang="en-US" sz="2000" dirty="0"/>
              <a:t>(Notebook: </a:t>
            </a:r>
            <a:r>
              <a:rPr lang="en-US" sz="2000" dirty="0">
                <a:hlinkClick r:id="rId2"/>
              </a:rPr>
              <a:t>B-Preliminaries/03-SOAMatrix</a:t>
            </a:r>
            <a:r>
              <a:rPr lang="en-US" sz="2000" dirty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variable size</a:t>
            </a:r>
          </a:p>
          <a:p>
            <a:r>
              <a:rPr lang="en-US" dirty="0"/>
              <a:t> creating from Python lists</a:t>
            </a:r>
          </a:p>
          <a:p>
            <a:r>
              <a:rPr lang="en-US" dirty="0"/>
              <a:t> the dump, </a:t>
            </a:r>
            <a:r>
              <a:rPr lang="en-US" dirty="0" err="1"/>
              <a:t>pydump</a:t>
            </a:r>
            <a:r>
              <a:rPr lang="en-US" dirty="0"/>
              <a:t> and call methods</a:t>
            </a:r>
          </a:p>
          <a:p>
            <a:r>
              <a:rPr lang="en-US" dirty="0"/>
              <a:t> various operations</a:t>
            </a:r>
          </a:p>
        </p:txBody>
      </p:sp>
    </p:spTree>
    <p:extLst>
      <p:ext uri="{BB962C8B-B14F-4D97-AF65-F5344CB8AC3E}">
        <p14:creationId xmlns:p14="http://schemas.microsoft.com/office/powerpoint/2010/main" val="2279210830"/>
      </p:ext>
    </p:extLst>
  </p:cSld>
  <p:clrMapOvr>
    <a:masterClrMapping/>
  </p:clrMapOvr>
</p:sld>
</file>

<file path=ppt/theme/theme1.xml><?xml version="1.0" encoding="utf-8"?>
<a:theme xmlns:a="http://schemas.openxmlformats.org/drawingml/2006/main" name="DARTS Lab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urse_template" id="{D101A3FF-CA3A-9746-83DD-6FF7C9ED0F93}" vid="{94B01867-89C4-FB40-B12A-1C190D9B3A57}"/>
    </a:ext>
  </a:extLst>
</a:theme>
</file>

<file path=ppt/theme/theme2.xml><?xml version="1.0" encoding="utf-8"?>
<a:theme xmlns:a="http://schemas.openxmlformats.org/drawingml/2006/main" name="DARTS Lab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a5b8aa99-f4fc-4d9c-b81c-966d4bd2c6c2" xsi:nil="true"/>
    <SharedWithUsers xmlns="77f052df-7cc9-46d5-9db7-08cc260ec36e">
      <UserInfo>
        <DisplayName>Jain, Abhinandan (US 3471)</DisplayName>
        <AccountId>9</AccountId>
        <AccountType/>
      </UserInfo>
    </SharedWithUsers>
    <lcf76f155ced4ddcb4097134ff3c332f xmlns="a5b8aa99-f4fc-4d9c-b81c-966d4bd2c6c2">
      <Terms xmlns="http://schemas.microsoft.com/office/infopath/2007/PartnerControls"/>
    </lcf76f155ced4ddcb4097134ff3c332f>
    <TaxCatchAll xmlns="77f052df-7cc9-46d5-9db7-08cc260ec36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0EEE18307F547AC19C250B980BA8A" ma:contentTypeVersion="14" ma:contentTypeDescription="Create a new document." ma:contentTypeScope="" ma:versionID="6c718c1e10055613db9ef01de60113f2">
  <xsd:schema xmlns:xsd="http://www.w3.org/2001/XMLSchema" xmlns:xs="http://www.w3.org/2001/XMLSchema" xmlns:p="http://schemas.microsoft.com/office/2006/metadata/properties" xmlns:ns2="a5b8aa99-f4fc-4d9c-b81c-966d4bd2c6c2" xmlns:ns3="77f052df-7cc9-46d5-9db7-08cc260ec36e" targetNamespace="http://schemas.microsoft.com/office/2006/metadata/properties" ma:root="true" ma:fieldsID="c6a56a772739a989cf025b45eb74bd52" ns2:_="" ns3:_="">
    <xsd:import namespace="a5b8aa99-f4fc-4d9c-b81c-966d4bd2c6c2"/>
    <xsd:import namespace="77f052df-7cc9-46d5-9db7-08cc260ec3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aa99-f4fc-4d9c-b81c-966d4bd2c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2283c9-5dc3-4342-a46e-d374fcd97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052df-7cc9-46d5-9db7-08cc260ec3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732455-c771-4ab1-9c68-b2c5020f38ce}" ma:internalName="TaxCatchAll" ma:showField="CatchAllData" ma:web="77f052df-7cc9-46d5-9db7-08cc260ec3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18AA97-E272-4AD7-9A7F-7A7A990486C7}">
  <ds:schemaRefs>
    <ds:schemaRef ds:uri="http://schemas.microsoft.com/office/2006/documentManagement/types"/>
    <ds:schemaRef ds:uri="77f052df-7cc9-46d5-9db7-08cc260ec36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a5b8aa99-f4fc-4d9c-b81c-966d4bd2c6c2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A74269-0C6E-4749-A05F-460ECAA19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DEE028-9FE3-4D20-A152-0C4B29D8D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8aa99-f4fc-4d9c-b81c-966d4bd2c6c2"/>
    <ds:schemaRef ds:uri="77f052df-7cc9-46d5-9db7-08cc260e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DARTS Lab Theme</Template>
  <TotalTime>85</TotalTime>
  <Words>1422</Words>
  <Application>Microsoft Office PowerPoint</Application>
  <PresentationFormat>Widescreen</PresentationFormat>
  <Paragraphs>273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DARTS Lab Theme</vt:lpstr>
      <vt:lpstr>DARTS Lab Theme</vt:lpstr>
      <vt:lpstr>Math Library Overview  2023 DARTS Lab Course</vt:lpstr>
      <vt:lpstr>Outline</vt:lpstr>
      <vt:lpstr>Documentation &amp; Resources</vt:lpstr>
      <vt:lpstr>Vector Classes</vt:lpstr>
      <vt:lpstr>SOAVector (Notebook: B-Preliminaries/01-SOAVector)</vt:lpstr>
      <vt:lpstr>SOAVector3 (Notebook: B-Preliminaries/02-SOAVector3)</vt:lpstr>
      <vt:lpstr>Matrix Classes</vt:lpstr>
      <vt:lpstr>Matrix classes</vt:lpstr>
      <vt:lpstr>SOAMatrix (Notebook: B-Preliminaries/03-SOAMatrix)</vt:lpstr>
      <vt:lpstr>Attitude Representations</vt:lpstr>
      <vt:lpstr>Attitude Representations</vt:lpstr>
      <vt:lpstr>Accumulation of Rotations</vt:lpstr>
      <vt:lpstr>Available attitude representations</vt:lpstr>
      <vt:lpstr>SOAQuaternion (Notebook: B-Preliminaries/04-SOAQuaternion)</vt:lpstr>
      <vt:lpstr>Attitude Representations notebook (Notebook: B-Preliminaries/05-attitude_representations)</vt:lpstr>
      <vt:lpstr>Homogeneous Transforms</vt:lpstr>
      <vt:lpstr>Working with both position/rotations</vt:lpstr>
      <vt:lpstr>Homogeneous Transform</vt:lpstr>
      <vt:lpstr>Propagating pose across frames</vt:lpstr>
      <vt:lpstr>Propagating Poses</vt:lpstr>
      <vt:lpstr>Composing Homog. Transforms</vt:lpstr>
      <vt:lpstr>SOAHomTran (Notebook: B-Preliminaries/06-SOAHomTran)</vt:lpstr>
      <vt:lpstr>Rigid Bodies  &amp; Spatial Notation </vt:lpstr>
      <vt:lpstr>Linear/Angular properties</vt:lpstr>
      <vt:lpstr>Spatial Notation</vt:lpstr>
      <vt:lpstr>Transforming spatial velocities across a rigid body</vt:lpstr>
      <vt:lpstr>General spatial velocity transformations</vt:lpstr>
      <vt:lpstr>SOASpatialVector (Notebook: B-Preliminaries/07-SOASpatialVector)</vt:lpstr>
      <vt:lpstr>Transforming spatial forces</vt:lpstr>
      <vt:lpstr>Accumulating Spatial Forces</vt:lpstr>
      <vt:lpstr>SOAHomTran Phi/PhiStar (Notebook: B-Preliminaries/08-RigidBodyTransformations)</vt:lpstr>
      <vt:lpstr>Spatial Inertias</vt:lpstr>
      <vt:lpstr>Rigid body inertias</vt:lpstr>
      <vt:lpstr>Rigid body spatial inertia</vt:lpstr>
      <vt:lpstr>Transforming Spatial Inertias</vt:lpstr>
      <vt:lpstr>Combining spatial inertias</vt:lpstr>
      <vt:lpstr>SOASpatialInertia (Notebook: B-Preliminaries/09-SOASpatialInertia)</vt:lpstr>
      <vt:lpstr>Rigid Body Kinetic Energy</vt:lpstr>
      <vt:lpstr>Spatial Transformations Recap</vt:lpstr>
      <vt:lpstr>Recap</vt:lpstr>
      <vt:lpstr>What we did not cover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Library Overview</dc:title>
  <dc:creator>Steyert, Vivian (US 347J)</dc:creator>
  <cp:lastModifiedBy>Leake, Carl D (US 347J)</cp:lastModifiedBy>
  <cp:revision>45</cp:revision>
  <dcterms:created xsi:type="dcterms:W3CDTF">2023-06-28T22:44:49Z</dcterms:created>
  <dcterms:modified xsi:type="dcterms:W3CDTF">2024-11-21T15:47:53Z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0x0101005640EEE18307F547AC19C250B980BA8A</vt:lpwstr>
  </property>
  <property fmtid="{D5CDD505-2E9C-101B-9397-08002B2CF9AE}" pid="3" name="ComplianceAssetId">
    <vt:lpwstr/>
  </property>
  <property fmtid="{D5CDD505-2E9C-101B-9397-08002B2CF9AE}" pid="4" name="_activity">
    <vt:lpwstr>{"FileActivityType":"9","FileActivityTimeStamp":"2023-03-28T00:15:52.440Z","FileActivityUsersOnPage":[{"DisplayName":"Leake, Carl D (US 347J)","Id":"carl.leake@jpl.nasa.gov"},{"DisplayName":"Jain, Abhinandan (US 3471)","Id":"jain@jpl.nasa.gov"}],"FileActi</vt:lpwstr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