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11"/>
  </p:notesMasterIdLst>
  <p:sldIdLst>
    <p:sldId id="664" r:id="rId5"/>
    <p:sldId id="1318" r:id="rId6"/>
    <p:sldId id="1281" r:id="rId7"/>
    <p:sldId id="1342" r:id="rId8"/>
    <p:sldId id="1343" r:id="rId9"/>
    <p:sldId id="1320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5" roundtripDataSignature="AMtx7mhpZ+WSbIOrEQUhAX/WCeK5zM29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876A32-1B3D-B5DC-AD0A-5AD8DC3C0D78}" v="2" dt="2024-11-20T21:07:08.9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128" autoAdjust="0"/>
  </p:normalViewPr>
  <p:slideViewPr>
    <p:cSldViewPr snapToGrid="0">
      <p:cViewPr varScale="1">
        <p:scale>
          <a:sx n="101" d="100"/>
          <a:sy n="101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85" Type="http://customschemas.google.com/relationships/presentationmetadata" Target="metadata"/><Relationship Id="rId3" Type="http://schemas.openxmlformats.org/officeDocument/2006/relationships/customXml" Target="../customXml/item3.xml"/><Relationship Id="rId89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88" Type="http://schemas.openxmlformats.org/officeDocument/2006/relationships/theme" Target="theme/theme1.xml"/><Relationship Id="rId9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87" Type="http://schemas.openxmlformats.org/officeDocument/2006/relationships/viewProps" Target="viewProps.xml"/><Relationship Id="rId5" Type="http://schemas.openxmlformats.org/officeDocument/2006/relationships/slide" Target="slides/slide1.xml"/><Relationship Id="rId90" Type="http://schemas.microsoft.com/office/2016/11/relationships/changesInfo" Target="changesInfos/changesInfo1.xml"/><Relationship Id="rId10" Type="http://schemas.openxmlformats.org/officeDocument/2006/relationships/slide" Target="slides/slide6.xml"/><Relationship Id="rId86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nandan Jain" userId="47000a42-4a64-498b-92b5-14cfe7b66dad" providerId="ADAL" clId="{926325BB-7FC6-44B8-A437-5CD5C262EACE}"/>
    <pc:docChg chg="modMainMaster">
      <pc:chgData name="Abhinandan Jain" userId="47000a42-4a64-498b-92b5-14cfe7b66dad" providerId="ADAL" clId="{926325BB-7FC6-44B8-A437-5CD5C262EACE}" dt="2023-08-13T22:40:26.236" v="0" actId="14100"/>
      <pc:docMkLst>
        <pc:docMk/>
      </pc:docMkLst>
      <pc:sldMasterChg chg="modSldLayout">
        <pc:chgData name="Abhinandan Jain" userId="47000a42-4a64-498b-92b5-14cfe7b66dad" providerId="ADAL" clId="{926325BB-7FC6-44B8-A437-5CD5C262EACE}" dt="2023-08-13T22:40:26.236" v="0" actId="14100"/>
        <pc:sldMasterMkLst>
          <pc:docMk/>
          <pc:sldMasterMk cId="0" sldId="2147483648"/>
        </pc:sldMasterMkLst>
        <pc:sldLayoutChg chg="modSp">
          <pc:chgData name="Abhinandan Jain" userId="47000a42-4a64-498b-92b5-14cfe7b66dad" providerId="ADAL" clId="{926325BB-7FC6-44B8-A437-5CD5C262EACE}" dt="2023-08-13T22:40:26.236" v="0" actId="14100"/>
          <pc:sldLayoutMkLst>
            <pc:docMk/>
            <pc:sldMasterMk cId="0" sldId="2147483648"/>
            <pc:sldLayoutMk cId="3274547264" sldId="2147483662"/>
          </pc:sldLayoutMkLst>
          <pc:spChg chg="mod">
            <ac:chgData name="Abhinandan Jain" userId="47000a42-4a64-498b-92b5-14cfe7b66dad" providerId="ADAL" clId="{926325BB-7FC6-44B8-A437-5CD5C262EACE}" dt="2023-08-13T22:40:26.236" v="0" actId="14100"/>
            <ac:spMkLst>
              <pc:docMk/>
              <pc:sldMasterMk cId="0" sldId="2147483648"/>
              <pc:sldLayoutMk cId="3274547264" sldId="2147483662"/>
              <ac:spMk id="48" creationId="{00000000-0000-0000-0000-000000000000}"/>
            </ac:spMkLst>
          </pc:spChg>
        </pc:sldLayoutChg>
      </pc:sldMasterChg>
    </pc:docChg>
  </pc:docChgLst>
  <pc:docChgLst>
    <pc:chgData name="Elmquist, Asher (US 347J)" userId="S::asher.elmquist@jpl.nasa.gov::c43b51c1-8673-421c-ad65-63a1e47c685f" providerId="AD" clId="Web-{80CB48E4-DA22-A44F-12CE-1FB2C55E692C}"/>
    <pc:docChg chg="addSld delSld modSld">
      <pc:chgData name="Elmquist, Asher (US 347J)" userId="S::asher.elmquist@jpl.nasa.gov::c43b51c1-8673-421c-ad65-63a1e47c685f" providerId="AD" clId="Web-{80CB48E4-DA22-A44F-12CE-1FB2C55E692C}" dt="2023-08-01T12:42:53.051" v="2"/>
      <pc:docMkLst>
        <pc:docMk/>
      </pc:docMkLst>
      <pc:sldChg chg="modSp mod modClrScheme chgLayout">
        <pc:chgData name="Elmquist, Asher (US 347J)" userId="S::asher.elmquist@jpl.nasa.gov::c43b51c1-8673-421c-ad65-63a1e47c685f" providerId="AD" clId="Web-{80CB48E4-DA22-A44F-12CE-1FB2C55E692C}" dt="2023-08-01T12:42:49.270" v="1"/>
        <pc:sldMkLst>
          <pc:docMk/>
          <pc:sldMk cId="1896139295" sldId="664"/>
        </pc:sldMkLst>
        <pc:spChg chg="mod ord">
          <ac:chgData name="Elmquist, Asher (US 347J)" userId="S::asher.elmquist@jpl.nasa.gov::c43b51c1-8673-421c-ad65-63a1e47c685f" providerId="AD" clId="Web-{80CB48E4-DA22-A44F-12CE-1FB2C55E692C}" dt="2023-08-01T12:42:49.270" v="1"/>
          <ac:spMkLst>
            <pc:docMk/>
            <pc:sldMk cId="1896139295" sldId="664"/>
            <ac:spMk id="2" creationId="{00000000-0000-0000-0000-000000000000}"/>
          </ac:spMkLst>
        </pc:spChg>
      </pc:sldChg>
      <pc:sldMasterChg chg="addSldLayout">
        <pc:chgData name="Elmquist, Asher (US 347J)" userId="S::asher.elmquist@jpl.nasa.gov::c43b51c1-8673-421c-ad65-63a1e47c685f" providerId="AD" clId="Web-{80CB48E4-DA22-A44F-12CE-1FB2C55E692C}" dt="2023-08-01T12:41:24.472" v="0"/>
        <pc:sldMasterMkLst>
          <pc:docMk/>
          <pc:sldMasterMk cId="0" sldId="2147483648"/>
        </pc:sldMasterMkLst>
        <pc:sldLayoutChg chg="add">
          <pc:chgData name="Elmquist, Asher (US 347J)" userId="S::asher.elmquist@jpl.nasa.gov::c43b51c1-8673-421c-ad65-63a1e47c685f" providerId="AD" clId="Web-{80CB48E4-DA22-A44F-12CE-1FB2C55E692C}" dt="2023-08-01T12:41:24.472" v="0"/>
          <pc:sldLayoutMkLst>
            <pc:docMk/>
            <pc:sldMasterMk cId="0" sldId="2147483648"/>
            <pc:sldLayoutMk cId="0" sldId="2147483660"/>
          </pc:sldLayoutMkLst>
        </pc:sldLayoutChg>
        <pc:sldLayoutChg chg="add">
          <pc:chgData name="Elmquist, Asher (US 347J)" userId="S::asher.elmquist@jpl.nasa.gov::c43b51c1-8673-421c-ad65-63a1e47c685f" providerId="AD" clId="Web-{80CB48E4-DA22-A44F-12CE-1FB2C55E692C}" dt="2023-08-01T12:41:24.472" v="0"/>
          <pc:sldLayoutMkLst>
            <pc:docMk/>
            <pc:sldMasterMk cId="0" sldId="2147483648"/>
            <pc:sldLayoutMk cId="0" sldId="2147483671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B8876A32-1B3D-B5DC-AD0A-5AD8DC3C0D78}"/>
    <pc:docChg chg="modSld">
      <pc:chgData name="Leake, Carl D (US 347J)" userId="S::carl.leake@jpl.nasa.gov::514d19ed-ac25-4851-8813-e892f9be6a8e" providerId="AD" clId="Web-{B8876A32-1B3D-B5DC-AD0A-5AD8DC3C0D78}" dt="2024-11-20T21:07:08.963" v="1" actId="1076"/>
      <pc:docMkLst>
        <pc:docMk/>
      </pc:docMkLst>
      <pc:sldChg chg="addSp modSp">
        <pc:chgData name="Leake, Carl D (US 347J)" userId="S::carl.leake@jpl.nasa.gov::514d19ed-ac25-4851-8813-e892f9be6a8e" providerId="AD" clId="Web-{B8876A32-1B3D-B5DC-AD0A-5AD8DC3C0D78}" dt="2024-11-20T21:07:08.963" v="1" actId="1076"/>
        <pc:sldMkLst>
          <pc:docMk/>
          <pc:sldMk cId="1896139295" sldId="664"/>
        </pc:sldMkLst>
        <pc:spChg chg="mod">
          <ac:chgData name="Leake, Carl D (US 347J)" userId="S::carl.leake@jpl.nasa.gov::514d19ed-ac25-4851-8813-e892f9be6a8e" providerId="AD" clId="Web-{B8876A32-1B3D-B5DC-AD0A-5AD8DC3C0D78}" dt="2024-11-20T21:07:08.963" v="1" actId="1076"/>
          <ac:spMkLst>
            <pc:docMk/>
            <pc:sldMk cId="1896139295" sldId="664"/>
            <ac:spMk id="2" creationId="{00000000-0000-0000-0000-000000000000}"/>
          </ac:spMkLst>
        </pc:spChg>
        <pc:spChg chg="add">
          <ac:chgData name="Leake, Carl D (US 347J)" userId="S::carl.leake@jpl.nasa.gov::514d19ed-ac25-4851-8813-e892f9be6a8e" providerId="AD" clId="Web-{B8876A32-1B3D-B5DC-AD0A-5AD8DC3C0D78}" dt="2024-11-20T21:07:03.448" v="0"/>
          <ac:spMkLst>
            <pc:docMk/>
            <pc:sldMk cId="1896139295" sldId="664"/>
            <ac:spMk id="3" creationId="{A4D725DB-9AE2-003A-9479-DCE37AB230C3}"/>
          </ac:spMkLst>
        </pc:spChg>
      </pc:sldChg>
    </pc:docChg>
  </pc:docChgLst>
  <pc:docChgLst>
    <pc:chgData name="Leake, Carl D (US 347J)" userId="S::carl.leake@jpl.nasa.gov::514d19ed-ac25-4851-8813-e892f9be6a8e" providerId="AD" clId="Web-{6C1DDCC3-0C65-497A-9E88-68698CDE6915}"/>
    <pc:docChg chg="addSld delSld modSld">
      <pc:chgData name="Leake, Carl D (US 347J)" userId="S::carl.leake@jpl.nasa.gov::514d19ed-ac25-4851-8813-e892f9be6a8e" providerId="AD" clId="Web-{6C1DDCC3-0C65-497A-9E88-68698CDE6915}" dt="2023-06-22T19:17:23.231" v="71"/>
      <pc:docMkLst>
        <pc:docMk/>
      </pc:docMkLst>
    </pc:docChg>
  </pc:docChgLst>
  <pc:docChgLst>
    <pc:chgData name="Leake, Carl D (US 347J)" userId="514d19ed-ac25-4851-8813-e892f9be6a8e" providerId="ADAL" clId="{04007DD9-5FED-4BF4-A310-4BB4B1C51EC2}"/>
    <pc:docChg chg="custSel modMainMaster">
      <pc:chgData name="Leake, Carl D (US 347J)" userId="514d19ed-ac25-4851-8813-e892f9be6a8e" providerId="ADAL" clId="{04007DD9-5FED-4BF4-A310-4BB4B1C51EC2}" dt="2024-11-21T15:47:20.957" v="1" actId="478"/>
      <pc:docMkLst>
        <pc:docMk/>
      </pc:docMkLst>
      <pc:sldMasterChg chg="modSldLayout">
        <pc:chgData name="Leake, Carl D (US 347J)" userId="514d19ed-ac25-4851-8813-e892f9be6a8e" providerId="ADAL" clId="{04007DD9-5FED-4BF4-A310-4BB4B1C51EC2}" dt="2024-11-21T15:47:20.957" v="1" actId="478"/>
        <pc:sldMasterMkLst>
          <pc:docMk/>
          <pc:sldMasterMk cId="0" sldId="2147483648"/>
        </pc:sldMasterMkLst>
        <pc:sldLayoutChg chg="delSp mod">
          <pc:chgData name="Leake, Carl D (US 347J)" userId="514d19ed-ac25-4851-8813-e892f9be6a8e" providerId="ADAL" clId="{04007DD9-5FED-4BF4-A310-4BB4B1C51EC2}" dt="2024-11-21T15:47:20.957" v="1" actId="478"/>
          <pc:sldLayoutMkLst>
            <pc:docMk/>
            <pc:sldMasterMk cId="0" sldId="2147483648"/>
            <pc:sldLayoutMk cId="0" sldId="2147483650"/>
          </pc:sldLayoutMkLst>
          <pc:spChg chg="del">
            <ac:chgData name="Leake, Carl D (US 347J)" userId="514d19ed-ac25-4851-8813-e892f9be6a8e" providerId="ADAL" clId="{04007DD9-5FED-4BF4-A310-4BB4B1C51EC2}" dt="2024-11-21T15:47:20.957" v="1" actId="478"/>
            <ac:spMkLst>
              <pc:docMk/>
              <pc:sldMasterMk cId="0" sldId="2147483648"/>
              <pc:sldLayoutMk cId="0" sldId="2147483650"/>
              <ac:spMk id="3" creationId="{2FF2FA33-65E5-4587-8DA8-ED19EE08E952}"/>
            </ac:spMkLst>
          </pc:spChg>
        </pc:sldLayoutChg>
        <pc:sldLayoutChg chg="delSp mod">
          <pc:chgData name="Leake, Carl D (US 347J)" userId="514d19ed-ac25-4851-8813-e892f9be6a8e" providerId="ADAL" clId="{04007DD9-5FED-4BF4-A310-4BB4B1C51EC2}" dt="2024-11-21T15:47:18.243" v="0" actId="478"/>
          <pc:sldLayoutMkLst>
            <pc:docMk/>
            <pc:sldMasterMk cId="0" sldId="2147483648"/>
            <pc:sldLayoutMk cId="0" sldId="2147483671"/>
          </pc:sldLayoutMkLst>
          <pc:spChg chg="del">
            <ac:chgData name="Leake, Carl D (US 347J)" userId="514d19ed-ac25-4851-8813-e892f9be6a8e" providerId="ADAL" clId="{04007DD9-5FED-4BF4-A310-4BB4B1C51EC2}" dt="2024-11-21T15:47:18.243" v="0" actId="478"/>
            <ac:spMkLst>
              <pc:docMk/>
              <pc:sldMasterMk cId="0" sldId="2147483648"/>
              <pc:sldLayoutMk cId="0" sldId="2147483671"/>
              <ac:spMk id="3" creationId="{2FF2FA33-65E5-4587-8DA8-ED19EE08E952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2878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CC44A-22E1-4619-94B4-A057E6DB87F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49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704850"/>
            <a:ext cx="6172200" cy="3473450"/>
          </a:xfrm>
        </p:spPr>
      </p:sp>
      <p:sp>
        <p:nvSpPr>
          <p:cNvPr id="90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43" tIns="45722" rIns="91443" bIns="45722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50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5613" y="720725"/>
            <a:ext cx="6400800" cy="36004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845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C2107-2179-44B0-AA1C-E3E8257F87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6654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0513E-CC6B-4688-84CD-7786F3725A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6022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11543400" y="6400425"/>
            <a:ext cx="648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 preserve="1">
  <p:cSld name="Transition Slide">
    <p:bg>
      <p:bgPr>
        <a:solidFill>
          <a:srgbClr val="FFCCCC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451652"/>
            <a:ext cx="10515600" cy="1415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4400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54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6267452" y="1558450"/>
            <a:ext cx="54253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403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Column and Pictur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8" name="Google Shape;62;p23">
            <a:extLst>
              <a:ext uri="{FF2B5EF4-FFF2-40B4-BE49-F238E27FC236}">
                <a16:creationId xmlns:a16="http://schemas.microsoft.com/office/drawing/2014/main" id="{B63FFDF8-E300-4390-BD84-D92FDD5AAB7C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6267451" y="1558450"/>
            <a:ext cx="5425299" cy="43569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2495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Single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11193502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3760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493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62c8043c9d_0_10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g162c8043c9d_0_10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4C8D7-2063-462D-B502-067AA2B6DD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4364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469" y="6356350"/>
            <a:ext cx="1767532" cy="490981"/>
          </a:xfrm>
          <a:prstGeom prst="rect">
            <a:avLst/>
          </a:prstGeom>
        </p:spPr>
      </p:pic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99250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32375" y="1452688"/>
            <a:ext cx="10881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50" r:id="rId2"/>
    <p:sldLayoutId id="2147483662" r:id="rId3"/>
    <p:sldLayoutId id="2147483663" r:id="rId4"/>
    <p:sldLayoutId id="2147483666" r:id="rId5"/>
    <p:sldLayoutId id="2147483665" r:id="rId6"/>
    <p:sldLayoutId id="2147483667" r:id="rId7"/>
    <p:sldLayoutId id="2147483660" r:id="rId8"/>
    <p:sldLayoutId id="2147483668" r:id="rId9"/>
    <p:sldLayoutId id="2147483669" r:id="rId10"/>
    <p:sldLayoutId id="2147483670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EA4335"/>
          </p15:clr>
        </p15:guide>
        <p15:guide id="2" pos="384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5300" y="2294285"/>
            <a:ext cx="4126500" cy="2307299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Preliminaries</a:t>
            </a:r>
            <a:br>
              <a:rPr lang="en-US" dirty="0"/>
            </a:br>
            <a:br>
              <a:rPr lang="en-US" dirty="0"/>
            </a:br>
            <a:r>
              <a:rPr lang="en-US" sz="2800" dirty="0"/>
              <a:t>2023</a:t>
            </a:r>
            <a:r>
              <a:rPr lang="en-US" dirty="0"/>
              <a:t> </a:t>
            </a:r>
            <a:r>
              <a:rPr lang="en-US" sz="2800" dirty="0"/>
              <a:t>DARTS Lab Course</a:t>
            </a:r>
            <a:br>
              <a:rPr lang="en-US" sz="2800" dirty="0"/>
            </a:br>
            <a:br>
              <a:rPr lang="en-US" sz="2800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D725DB-9AE2-003A-9479-DCE37AB230C3}"/>
              </a:ext>
            </a:extLst>
          </p:cNvPr>
          <p:cNvSpPr txBox="1"/>
          <p:nvPr/>
        </p:nvSpPr>
        <p:spPr>
          <a:xfrm>
            <a:off x="7653131" y="4030868"/>
            <a:ext cx="4123633" cy="73866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/>
              <a:t>Abhinandan Jain, Aaron Gaut, Carl Leake, Vivian </a:t>
            </a:r>
            <a:r>
              <a:rPr lang="en-US" dirty="0" err="1"/>
              <a:t>Steyert</a:t>
            </a:r>
            <a:r>
              <a:rPr lang="en-US" dirty="0"/>
              <a:t>, Tristan Hasseler, Asher </a:t>
            </a:r>
            <a:r>
              <a:rPr lang="en-US" dirty="0" err="1"/>
              <a:t>Elmland</a:t>
            </a:r>
            <a:r>
              <a:rPr lang="en-US" dirty="0"/>
              <a:t>, Juan Garcia Bonilla</a:t>
            </a:r>
          </a:p>
        </p:txBody>
      </p:sp>
    </p:spTree>
    <p:extLst>
      <p:ext uri="{BB962C8B-B14F-4D97-AF65-F5344CB8AC3E}">
        <p14:creationId xmlns:p14="http://schemas.microsoft.com/office/powerpoint/2010/main" val="189613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8D296F-0453-454F-99BC-85907F965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&amp; C++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74F231-9D94-439F-AC00-5ECC23597A0B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r>
              <a:rPr lang="en-US"/>
              <a:t>A Detour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49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07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C++ &amp; Python roles</a:t>
            </a:r>
            <a:endParaRPr lang="en-US" altLang="en-US" dirty="0"/>
          </a:p>
        </p:txBody>
      </p:sp>
      <p:sp>
        <p:nvSpPr>
          <p:cNvPr id="90726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en-US"/>
          </a:p>
          <a:p>
            <a:r>
              <a:rPr lang="en-US" altLang="en-US"/>
              <a:t>All software is C++ &amp; Python and is organized as independent modules &amp; libraries.</a:t>
            </a:r>
          </a:p>
          <a:p>
            <a:r>
              <a:rPr lang="en-US" altLang="en-US"/>
              <a:t>We use C++ library for heavy-lifting, and Python for rapid prototyping – combine performance with flexibility.</a:t>
            </a:r>
          </a:p>
          <a:p>
            <a:r>
              <a:rPr lang="en-US" altLang="en-US"/>
              <a:t>Use Python as glue to configure different applications at run-time using different combinations of Python extension modules</a:t>
            </a:r>
          </a:p>
          <a:p>
            <a:pPr lvl="1"/>
            <a:r>
              <a:rPr lang="en-US" altLang="en-US"/>
              <a:t>Analogous to Matlab and mex files – except bindings are autogenerated</a:t>
            </a:r>
            <a:endParaRPr lang="en-US" alt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489B885-C7A4-4201-A5C5-6C5C96BA74D2}"/>
              </a:ext>
            </a:extLst>
          </p:cNvPr>
          <p:cNvSpPr>
            <a:spLocks noGrp="1"/>
          </p:cNvSpPr>
          <p:nvPr>
            <p:ph type="pic" idx="2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6928091" y="1447800"/>
            <a:ext cx="3730267" cy="4970500"/>
            <a:chOff x="5029200" y="1201702"/>
            <a:chExt cx="2577473" cy="3484601"/>
          </a:xfrm>
        </p:grpSpPr>
        <p:sp>
          <p:nvSpPr>
            <p:cNvPr id="15" name="Rectangle 2"/>
            <p:cNvSpPr>
              <a:spLocks noChangeArrowheads="1"/>
            </p:cNvSpPr>
            <p:nvPr/>
          </p:nvSpPr>
          <p:spPr bwMode="auto">
            <a:xfrm>
              <a:off x="5029200" y="1241822"/>
              <a:ext cx="1943100" cy="3257550"/>
            </a:xfrm>
            <a:prstGeom prst="rect">
              <a:avLst/>
            </a:prstGeom>
            <a:solidFill>
              <a:srgbClr val="CC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eaLnBrk="1" hangingPunct="1"/>
              <a:endParaRPr lang="en-US" altLang="en-US" sz="2800"/>
            </a:p>
          </p:txBody>
        </p:sp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5479256" y="3592116"/>
              <a:ext cx="1085850" cy="57150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eaLnBrk="1" hangingPunct="1"/>
              <a:endParaRPr lang="en-US" altLang="en-US" sz="2800"/>
            </a:p>
          </p:txBody>
        </p:sp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12688" y="3567842"/>
              <a:ext cx="813032" cy="558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67500" tIns="35100" rIns="67500" bIns="35100">
              <a:spAutoFit/>
            </a:bodyPr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124000"/>
                </a:lnSpc>
              </a:pPr>
              <a:r>
                <a:rPr lang="en-GB" altLang="en-US" sz="20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C++ </a:t>
              </a:r>
            </a:p>
            <a:p>
              <a:pPr algn="ctr" eaLnBrk="1" hangingPunct="1">
                <a:lnSpc>
                  <a:spcPct val="124000"/>
                </a:lnSpc>
              </a:pPr>
              <a:r>
                <a:rPr lang="en-GB" altLang="en-US" sz="20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Modules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136356" y="2563416"/>
              <a:ext cx="1657350" cy="62865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eaLnBrk="1" hangingPunct="1"/>
              <a:endParaRPr lang="en-US" altLang="en-US" sz="2800"/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5224807" y="2568803"/>
              <a:ext cx="1503076" cy="558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67500" tIns="35100" rIns="67500" bIns="35100">
              <a:spAutoFit/>
            </a:bodyPr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124000"/>
                </a:lnSpc>
              </a:pPr>
              <a:r>
                <a:rPr lang="en-GB" altLang="en-US" sz="20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Auto-Generated</a:t>
              </a:r>
            </a:p>
            <a:p>
              <a:pPr algn="ctr" eaLnBrk="1" hangingPunct="1">
                <a:lnSpc>
                  <a:spcPct val="124000"/>
                </a:lnSpc>
              </a:pPr>
              <a:r>
                <a:rPr lang="en-GB" altLang="en-US" sz="20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Python Bindings</a:t>
              </a:r>
            </a:p>
          </p:txBody>
        </p:sp>
        <p:sp>
          <p:nvSpPr>
            <p:cNvPr id="20" name="Rectangle 9"/>
            <p:cNvSpPr>
              <a:spLocks noChangeArrowheads="1"/>
            </p:cNvSpPr>
            <p:nvPr/>
          </p:nvSpPr>
          <p:spPr bwMode="auto">
            <a:xfrm>
              <a:off x="6050286" y="3249216"/>
              <a:ext cx="552921" cy="282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eaLnBrk="1" hangingPunct="1">
                <a:lnSpc>
                  <a:spcPct val="124000"/>
                </a:lnSpc>
              </a:pPr>
              <a:r>
                <a:rPr lang="en-GB" altLang="en-US" sz="1800" b="1" dirty="0">
                  <a:solidFill>
                    <a:srgbClr val="000000"/>
                  </a:solidFill>
                  <a:latin typeface="+mn-lt"/>
                </a:rPr>
                <a:t>SWIG</a:t>
              </a:r>
            </a:p>
          </p:txBody>
        </p:sp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>
              <a:off x="5364956" y="1527572"/>
              <a:ext cx="1085850" cy="57150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eaLnBrk="1" hangingPunct="1"/>
              <a:endParaRPr lang="en-US" altLang="en-US" sz="2800"/>
            </a:p>
          </p:txBody>
        </p:sp>
        <p:sp>
          <p:nvSpPr>
            <p:cNvPr id="22" name="Text Box 11"/>
            <p:cNvSpPr txBox="1">
              <a:spLocks noChangeArrowheads="1"/>
            </p:cNvSpPr>
            <p:nvPr/>
          </p:nvSpPr>
          <p:spPr bwMode="auto">
            <a:xfrm>
              <a:off x="5498388" y="1503298"/>
              <a:ext cx="813032" cy="558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67500" tIns="35100" rIns="67500" bIns="35100">
              <a:spAutoFit/>
            </a:bodyPr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124000"/>
                </a:lnSpc>
              </a:pPr>
              <a:r>
                <a:rPr lang="en-GB" altLang="en-US" sz="20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Python</a:t>
              </a:r>
            </a:p>
            <a:p>
              <a:pPr algn="ctr" eaLnBrk="1" hangingPunct="1">
                <a:lnSpc>
                  <a:spcPct val="124000"/>
                </a:lnSpc>
              </a:pPr>
              <a:r>
                <a:rPr lang="en-GB" altLang="en-US" sz="20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Modules</a:t>
              </a:r>
            </a:p>
          </p:txBody>
        </p:sp>
        <p:sp>
          <p:nvSpPr>
            <p:cNvPr id="23" name="AutoShape 12"/>
            <p:cNvSpPr>
              <a:spLocks noChangeArrowheads="1"/>
            </p:cNvSpPr>
            <p:nvPr/>
          </p:nvSpPr>
          <p:spPr bwMode="auto">
            <a:xfrm>
              <a:off x="5879306" y="3249216"/>
              <a:ext cx="171450" cy="285750"/>
            </a:xfrm>
            <a:prstGeom prst="upArrow">
              <a:avLst>
                <a:gd name="adj1" fmla="val 50000"/>
                <a:gd name="adj2" fmla="val 41667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eaLnBrk="1" hangingPunct="1"/>
              <a:endParaRPr lang="en-US" altLang="en-US" sz="2800"/>
            </a:p>
          </p:txBody>
        </p:sp>
        <p:sp>
          <p:nvSpPr>
            <p:cNvPr id="24" name="AutoShape 13"/>
            <p:cNvSpPr>
              <a:spLocks noChangeArrowheads="1"/>
            </p:cNvSpPr>
            <p:nvPr/>
          </p:nvSpPr>
          <p:spPr bwMode="auto">
            <a:xfrm>
              <a:off x="5879306" y="2163366"/>
              <a:ext cx="171450" cy="285750"/>
            </a:xfrm>
            <a:prstGeom prst="upArrow">
              <a:avLst>
                <a:gd name="adj1" fmla="val 50000"/>
                <a:gd name="adj2" fmla="val 41667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eaLnBrk="1" hangingPunct="1"/>
              <a:endParaRPr lang="en-US" altLang="en-US" sz="280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7062443" y="1201702"/>
              <a:ext cx="544230" cy="3484601"/>
              <a:chOff x="7892583" y="1602268"/>
              <a:chExt cx="725639" cy="4646135"/>
            </a:xfrm>
          </p:grpSpPr>
          <p:grpSp>
            <p:nvGrpSpPr>
              <p:cNvPr id="26" name="Group 25"/>
              <p:cNvGrpSpPr/>
              <p:nvPr/>
            </p:nvGrpSpPr>
            <p:grpSpPr>
              <a:xfrm rot="16200000">
                <a:off x="5932335" y="3562516"/>
                <a:ext cx="4646135" cy="725639"/>
                <a:chOff x="685800" y="5041900"/>
                <a:chExt cx="6705600" cy="966104"/>
              </a:xfrm>
            </p:grpSpPr>
            <p:sp>
              <p:nvSpPr>
                <p:cNvPr id="28" name="Rectangle 4"/>
                <p:cNvSpPr>
                  <a:spLocks noChangeArrowheads="1"/>
                </p:cNvSpPr>
                <p:nvPr/>
              </p:nvSpPr>
              <p:spPr bwMode="auto">
                <a:xfrm>
                  <a:off x="5181600" y="5041900"/>
                  <a:ext cx="2209800" cy="914400"/>
                </a:xfrm>
                <a:prstGeom prst="rect">
                  <a:avLst/>
                </a:prstGeom>
                <a:solidFill>
                  <a:srgbClr val="FFCC66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r" eaLnBrk="1" hangingPunct="1"/>
                  <a:endParaRPr lang="en-US" altLang="en-US" sz="1800"/>
                </a:p>
              </p:txBody>
            </p:sp>
            <p:sp>
              <p:nvSpPr>
                <p:cNvPr id="29" name="Rectangle 5"/>
                <p:cNvSpPr>
                  <a:spLocks noChangeArrowheads="1"/>
                </p:cNvSpPr>
                <p:nvPr/>
              </p:nvSpPr>
              <p:spPr bwMode="auto">
                <a:xfrm>
                  <a:off x="3810000" y="5041900"/>
                  <a:ext cx="1371600" cy="914400"/>
                </a:xfrm>
                <a:prstGeom prst="rect">
                  <a:avLst/>
                </a:prstGeom>
                <a:solidFill>
                  <a:srgbClr val="FFFF99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r" eaLnBrk="1" hangingPunct="1"/>
                  <a:endParaRPr lang="en-US" altLang="en-US" sz="1800"/>
                </a:p>
              </p:txBody>
            </p:sp>
            <p:sp>
              <p:nvSpPr>
                <p:cNvPr id="30" name="Rectangle 6"/>
                <p:cNvSpPr>
                  <a:spLocks noChangeArrowheads="1"/>
                </p:cNvSpPr>
                <p:nvPr/>
              </p:nvSpPr>
              <p:spPr bwMode="auto">
                <a:xfrm>
                  <a:off x="685800" y="5041900"/>
                  <a:ext cx="3124200" cy="914400"/>
                </a:xfrm>
                <a:prstGeom prst="rect">
                  <a:avLst/>
                </a:prstGeom>
                <a:solidFill>
                  <a:srgbClr val="00B8FF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r" eaLnBrk="1" hangingPunct="1"/>
                  <a:endParaRPr lang="en-US" altLang="en-US" sz="1800"/>
                </a:p>
              </p:txBody>
            </p:sp>
            <p:sp>
              <p:nvSpPr>
                <p:cNvPr id="3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900733" y="5273043"/>
                  <a:ext cx="772127" cy="4267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67500" tIns="35100" rIns="67500" bIns="35100">
                  <a:spAutoFit/>
                </a:bodyPr>
                <a:lstStyle>
                  <a:lvl1pPr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r" eaLnBrk="1" hangingPunct="1"/>
                  <a:r>
                    <a:rPr lang="en-GB" altLang="en-US" sz="18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C++</a:t>
                  </a:r>
                </a:p>
              </p:txBody>
            </p:sp>
            <p:sp>
              <p:nvSpPr>
                <p:cNvPr id="3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10000" y="5064812"/>
                  <a:ext cx="1447800" cy="943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67500" tIns="35100" rIns="67500" bIns="35100">
                  <a:spAutoFit/>
                </a:bodyPr>
                <a:lstStyle>
                  <a:lvl1pPr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lnSpc>
                      <a:spcPct val="84000"/>
                    </a:lnSpc>
                  </a:pPr>
                  <a:r>
                    <a:rPr lang="en-GB" altLang="en-US" sz="18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SWIG Autogen</a:t>
                  </a:r>
                </a:p>
                <a:p>
                  <a:pPr algn="ctr" eaLnBrk="1" hangingPunct="1">
                    <a:lnSpc>
                      <a:spcPct val="84000"/>
                    </a:lnSpc>
                  </a:pPr>
                  <a:r>
                    <a:rPr lang="en-GB" altLang="en-US" sz="18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C++</a:t>
                  </a:r>
                </a:p>
              </p:txBody>
            </p:sp>
            <p:sp>
              <p:nvSpPr>
                <p:cNvPr id="3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5158741" y="5273047"/>
                  <a:ext cx="1152740" cy="4267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67500" tIns="35100" rIns="67500" bIns="35100">
                  <a:spAutoFit/>
                </a:bodyPr>
                <a:lstStyle>
                  <a:lvl1pPr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r" eaLnBrk="1" hangingPunct="1"/>
                  <a:r>
                    <a:rPr lang="en-GB" altLang="en-US" sz="1800" dirty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Python</a:t>
                  </a:r>
                </a:p>
              </p:txBody>
            </p:sp>
            <p:sp>
              <p:nvSpPr>
                <p:cNvPr id="34" name="Rectangle 12"/>
                <p:cNvSpPr>
                  <a:spLocks noChangeArrowheads="1"/>
                </p:cNvSpPr>
                <p:nvPr/>
              </p:nvSpPr>
              <p:spPr bwMode="auto">
                <a:xfrm>
                  <a:off x="6462880" y="5140273"/>
                  <a:ext cx="800099" cy="702258"/>
                </a:xfrm>
                <a:prstGeom prst="rect">
                  <a:avLst/>
                </a:prstGeom>
                <a:solidFill>
                  <a:srgbClr val="92D05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r" eaLnBrk="1" hangingPunct="1"/>
                  <a:endParaRPr lang="en-US" altLang="en-US" sz="1800"/>
                </a:p>
              </p:txBody>
            </p:sp>
          </p:grpSp>
          <p:sp>
            <p:nvSpPr>
              <p:cNvPr id="27" name="Text Box 9"/>
              <p:cNvSpPr txBox="1">
                <a:spLocks noChangeArrowheads="1"/>
              </p:cNvSpPr>
              <p:nvPr/>
            </p:nvSpPr>
            <p:spPr bwMode="auto">
              <a:xfrm rot="16200000">
                <a:off x="7928606" y="1825266"/>
                <a:ext cx="582935" cy="320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67500" tIns="35100" rIns="67500" bIns="35100">
                <a:spAutoFit/>
              </a:bodyPr>
              <a:lstStyle>
                <a:lvl1pPr eaLnBrk="0" hangingPunct="0"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eaLnBrk="1" hangingPunct="1"/>
                <a:r>
                  <a:rPr lang="en-GB" altLang="en-US" sz="18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User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15018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1911536" y="1420449"/>
            <a:ext cx="3750026" cy="19723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closer look …..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43902" y="1584219"/>
            <a:ext cx="1633781" cy="10341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eaLnBrk="0" hangingPunct="0">
              <a:spcBef>
                <a:spcPct val="20000"/>
              </a:spcBef>
            </a:pPr>
            <a:r>
              <a:rPr lang="en-US" sz="1800" dirty="0"/>
              <a:t>SOAVector.cc</a:t>
            </a:r>
          </a:p>
          <a:p>
            <a:pPr lvl="0" algn="l" eaLnBrk="0" hangingPunct="0">
              <a:spcBef>
                <a:spcPct val="20000"/>
              </a:spcBef>
            </a:pPr>
            <a:r>
              <a:rPr lang="en-US" sz="1800" dirty="0"/>
              <a:t>SOAMatrix.cc</a:t>
            </a:r>
          </a:p>
          <a:p>
            <a:pPr lvl="0" algn="l" eaLnBrk="0" hangingPunct="0">
              <a:spcBef>
                <a:spcPct val="20000"/>
              </a:spcBef>
            </a:pPr>
            <a:r>
              <a:rPr lang="en-US" sz="1800" dirty="0"/>
              <a:t>….</a:t>
            </a:r>
          </a:p>
        </p:txBody>
      </p:sp>
      <p:sp>
        <p:nvSpPr>
          <p:cNvPr id="7" name="Rectangle 6"/>
          <p:cNvSpPr/>
          <p:nvPr/>
        </p:nvSpPr>
        <p:spPr>
          <a:xfrm>
            <a:off x="3872701" y="1584219"/>
            <a:ext cx="1531188" cy="10341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eaLnBrk="0" hangingPunct="0">
              <a:spcBef>
                <a:spcPct val="20000"/>
              </a:spcBef>
            </a:pPr>
            <a:r>
              <a:rPr lang="en-US" sz="1800" dirty="0" err="1"/>
              <a:t>SOAVector.h</a:t>
            </a:r>
            <a:endParaRPr lang="en-US" sz="1800" dirty="0"/>
          </a:p>
          <a:p>
            <a:pPr lvl="0" algn="l" eaLnBrk="0" hangingPunct="0">
              <a:spcBef>
                <a:spcPct val="20000"/>
              </a:spcBef>
            </a:pPr>
            <a:r>
              <a:rPr lang="en-US" sz="1800" dirty="0" err="1"/>
              <a:t>SOAMatrix.h</a:t>
            </a:r>
            <a:endParaRPr lang="en-US" sz="1800" dirty="0"/>
          </a:p>
          <a:p>
            <a:pPr lvl="0" algn="l" eaLnBrk="0" hangingPunct="0">
              <a:spcBef>
                <a:spcPct val="20000"/>
              </a:spcBef>
            </a:pPr>
            <a:r>
              <a:rPr lang="en-US" sz="1800" dirty="0"/>
              <a:t>….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39014" y="2727019"/>
            <a:ext cx="15776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libSOA.so</a:t>
            </a:r>
            <a:r>
              <a:rPr lang="en-US" dirty="0"/>
              <a:t> library</a:t>
            </a:r>
          </a:p>
        </p:txBody>
      </p:sp>
      <p:cxnSp>
        <p:nvCxnSpPr>
          <p:cNvPr id="12" name="Straight Arrow Connector 11"/>
          <p:cNvCxnSpPr>
            <a:stCxn id="9" idx="3"/>
            <a:endCxn id="13" idx="1"/>
          </p:cNvCxnSpPr>
          <p:nvPr/>
        </p:nvCxnSpPr>
        <p:spPr bwMode="auto">
          <a:xfrm>
            <a:off x="5661563" y="2406607"/>
            <a:ext cx="1093447" cy="115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6755009" y="1635858"/>
            <a:ext cx="3750026" cy="1564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2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81142" y="1709618"/>
            <a:ext cx="38618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_SOA_Py.so </a:t>
            </a:r>
            <a:r>
              <a:rPr lang="en-US" sz="2000" dirty="0"/>
              <a:t>C++ Python extension module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679363" y="2672671"/>
            <a:ext cx="38618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SOA_Py.py</a:t>
            </a:r>
            <a:r>
              <a:rPr lang="en-US" sz="2000" dirty="0"/>
              <a:t> Python module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98117" y="3965667"/>
            <a:ext cx="3200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C++ </a:t>
            </a:r>
            <a:r>
              <a:rPr lang="en-US" b="1" dirty="0" err="1"/>
              <a:t>SOAVector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class</a:t>
            </a:r>
          </a:p>
        </p:txBody>
      </p:sp>
      <p:cxnSp>
        <p:nvCxnSpPr>
          <p:cNvPr id="22" name="Straight Arrow Connector 21"/>
          <p:cNvCxnSpPr>
            <a:stCxn id="21" idx="0"/>
            <a:endCxn id="9" idx="2"/>
          </p:cNvCxnSpPr>
          <p:nvPr/>
        </p:nvCxnSpPr>
        <p:spPr bwMode="auto">
          <a:xfrm flipH="1" flipV="1">
            <a:off x="3786549" y="3392765"/>
            <a:ext cx="11768" cy="5729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/>
          <p:cNvSpPr/>
          <p:nvPr/>
        </p:nvSpPr>
        <p:spPr>
          <a:xfrm>
            <a:off x="6807742" y="4042206"/>
            <a:ext cx="365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Python </a:t>
            </a:r>
            <a:r>
              <a:rPr lang="en-US" b="1" dirty="0" err="1"/>
              <a:t>SOAVector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class</a:t>
            </a:r>
          </a:p>
        </p:txBody>
      </p:sp>
      <p:cxnSp>
        <p:nvCxnSpPr>
          <p:cNvPr id="24" name="Straight Arrow Connector 23"/>
          <p:cNvCxnSpPr>
            <a:stCxn id="23" idx="0"/>
            <a:endCxn id="13" idx="2"/>
          </p:cNvCxnSpPr>
          <p:nvPr/>
        </p:nvCxnSpPr>
        <p:spPr bwMode="auto">
          <a:xfrm flipH="1" flipV="1">
            <a:off x="8630022" y="3200400"/>
            <a:ext cx="6520" cy="8418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Left-Right Arrow 25"/>
          <p:cNvSpPr/>
          <p:nvPr/>
        </p:nvSpPr>
        <p:spPr bwMode="auto">
          <a:xfrm>
            <a:off x="5370624" y="4018348"/>
            <a:ext cx="1050574" cy="309721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53836" y="4281897"/>
            <a:ext cx="23982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>
                <a:solidFill>
                  <a:srgbClr val="FF0000"/>
                </a:solidFill>
              </a:rPr>
              <a:t>all public methods and members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787409" y="5422246"/>
            <a:ext cx="86257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/>
              <a:t>General convention: </a:t>
            </a:r>
            <a:r>
              <a:rPr lang="en-US" dirty="0"/>
              <a:t>To get access to a class </a:t>
            </a:r>
            <a:r>
              <a:rPr lang="en-US" b="1" dirty="0"/>
              <a:t>foo</a:t>
            </a:r>
            <a:r>
              <a:rPr lang="en-US" dirty="0"/>
              <a:t> in the </a:t>
            </a:r>
            <a:r>
              <a:rPr lang="en-US" b="1" dirty="0"/>
              <a:t>libBar.so</a:t>
            </a:r>
            <a:r>
              <a:rPr lang="en-US" dirty="0"/>
              <a:t> library, look for the </a:t>
            </a:r>
            <a:r>
              <a:rPr lang="en-US" b="1" dirty="0"/>
              <a:t>foo</a:t>
            </a:r>
            <a:r>
              <a:rPr lang="en-US" dirty="0"/>
              <a:t> Python class in </a:t>
            </a:r>
            <a:r>
              <a:rPr lang="en-US" b="1" dirty="0" err="1"/>
              <a:t>Bar_Py</a:t>
            </a:r>
            <a:r>
              <a:rPr lang="en-US" dirty="0"/>
              <a:t>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671674" y="1976754"/>
            <a:ext cx="663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SWIG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2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Python as the Run-Time Glue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 the software is organized in functional modules and libraries</a:t>
            </a:r>
          </a:p>
          <a:p>
            <a:r>
              <a:rPr lang="en-US" dirty="0"/>
              <a:t>Can construct large simulations by configuring just the modules it needs from the available suite </a:t>
            </a:r>
          </a:p>
          <a:p>
            <a:r>
              <a:rPr lang="en-US" altLang="en-US" dirty="0"/>
              <a:t>Use Python as glue to configure different applications at run-time</a:t>
            </a:r>
          </a:p>
          <a:p>
            <a:pPr lvl="1"/>
            <a:r>
              <a:rPr lang="en-US" altLang="en-US" dirty="0"/>
              <a:t>All software is C++ &amp; Python and is organized as independent modules &amp; libraries.</a:t>
            </a:r>
          </a:p>
          <a:p>
            <a:pPr lvl="1"/>
            <a:r>
              <a:rPr lang="en-US" altLang="en-US" dirty="0"/>
              <a:t>Easy configuration of deployments</a:t>
            </a:r>
          </a:p>
          <a:p>
            <a:pPr lvl="1"/>
            <a:r>
              <a:rPr lang="en-US" altLang="en-US" dirty="0"/>
              <a:t>Rapidly evaluate and iterate through designs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33E2E9D-254A-448A-B842-391EA0EEF83B}"/>
              </a:ext>
            </a:extLst>
          </p:cNvPr>
          <p:cNvGrpSpPr/>
          <p:nvPr/>
        </p:nvGrpSpPr>
        <p:grpSpPr>
          <a:xfrm>
            <a:off x="6446921" y="1955132"/>
            <a:ext cx="4838700" cy="2590800"/>
            <a:chOff x="5676900" y="3657600"/>
            <a:chExt cx="4838700" cy="2590800"/>
          </a:xfrm>
        </p:grpSpPr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5676900" y="3657600"/>
              <a:ext cx="4838700" cy="2590800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3" name="Text Box 19"/>
            <p:cNvSpPr txBox="1">
              <a:spLocks noChangeArrowheads="1"/>
            </p:cNvSpPr>
            <p:nvPr/>
          </p:nvSpPr>
          <p:spPr bwMode="auto">
            <a:xfrm>
              <a:off x="7485303" y="3798916"/>
              <a:ext cx="1221894" cy="613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94000"/>
                </a:lnSpc>
              </a:pPr>
              <a:r>
                <a:rPr lang="en-US" altLang="en-US" sz="1200" b="1">
                  <a:solidFill>
                    <a:srgbClr val="006600"/>
                  </a:solidFill>
                </a:rPr>
                <a:t>Python C++ extension modules</a:t>
              </a:r>
            </a:p>
          </p:txBody>
        </p:sp>
        <p:sp>
          <p:nvSpPr>
            <p:cNvPr id="77" name="Rectangle 4"/>
            <p:cNvSpPr>
              <a:spLocks noChangeArrowheads="1"/>
            </p:cNvSpPr>
            <p:nvPr/>
          </p:nvSpPr>
          <p:spPr bwMode="auto">
            <a:xfrm>
              <a:off x="6067907" y="5588924"/>
              <a:ext cx="1270769" cy="3297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8" name="Rectangle 5"/>
            <p:cNvSpPr>
              <a:spLocks noChangeArrowheads="1"/>
            </p:cNvSpPr>
            <p:nvPr/>
          </p:nvSpPr>
          <p:spPr bwMode="auto">
            <a:xfrm>
              <a:off x="6214534" y="5023659"/>
              <a:ext cx="97751" cy="56526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9" name="Rectangle 7"/>
            <p:cNvSpPr>
              <a:spLocks noChangeArrowheads="1"/>
            </p:cNvSpPr>
            <p:nvPr/>
          </p:nvSpPr>
          <p:spPr bwMode="auto">
            <a:xfrm>
              <a:off x="6214534" y="4466245"/>
              <a:ext cx="97751" cy="56526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" name="Rectangle 8"/>
            <p:cNvSpPr>
              <a:spLocks noChangeArrowheads="1"/>
            </p:cNvSpPr>
            <p:nvPr/>
          </p:nvSpPr>
          <p:spPr bwMode="auto">
            <a:xfrm>
              <a:off x="6458913" y="5023659"/>
              <a:ext cx="97751" cy="56526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" name="Rectangle 9"/>
            <p:cNvSpPr>
              <a:spLocks noChangeArrowheads="1"/>
            </p:cNvSpPr>
            <p:nvPr/>
          </p:nvSpPr>
          <p:spPr bwMode="auto">
            <a:xfrm>
              <a:off x="6458913" y="4466245"/>
              <a:ext cx="97751" cy="56526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" name="Rectangle 10"/>
            <p:cNvSpPr>
              <a:spLocks noChangeArrowheads="1"/>
            </p:cNvSpPr>
            <p:nvPr/>
          </p:nvSpPr>
          <p:spPr bwMode="auto">
            <a:xfrm>
              <a:off x="6703291" y="5023659"/>
              <a:ext cx="97751" cy="56526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3" name="Rectangle 11"/>
            <p:cNvSpPr>
              <a:spLocks noChangeArrowheads="1"/>
            </p:cNvSpPr>
            <p:nvPr/>
          </p:nvSpPr>
          <p:spPr bwMode="auto">
            <a:xfrm>
              <a:off x="6703291" y="4466245"/>
              <a:ext cx="97751" cy="56526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4" name="Rectangle 12"/>
            <p:cNvSpPr>
              <a:spLocks noChangeArrowheads="1"/>
            </p:cNvSpPr>
            <p:nvPr/>
          </p:nvSpPr>
          <p:spPr bwMode="auto">
            <a:xfrm>
              <a:off x="6996546" y="5023659"/>
              <a:ext cx="97751" cy="56526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5" name="Rectangle 13"/>
            <p:cNvSpPr>
              <a:spLocks noChangeArrowheads="1"/>
            </p:cNvSpPr>
            <p:nvPr/>
          </p:nvSpPr>
          <p:spPr bwMode="auto">
            <a:xfrm>
              <a:off x="6996546" y="4466245"/>
              <a:ext cx="97751" cy="56526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6" name="Text Box 14"/>
            <p:cNvSpPr txBox="1">
              <a:spLocks noChangeArrowheads="1"/>
            </p:cNvSpPr>
            <p:nvPr/>
          </p:nvSpPr>
          <p:spPr bwMode="auto">
            <a:xfrm>
              <a:off x="6168712" y="5541818"/>
              <a:ext cx="800340" cy="33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python</a:t>
              </a:r>
            </a:p>
          </p:txBody>
        </p:sp>
        <p:sp>
          <p:nvSpPr>
            <p:cNvPr id="87" name="Text Box 15"/>
            <p:cNvSpPr txBox="1">
              <a:spLocks noChangeArrowheads="1"/>
            </p:cNvSpPr>
            <p:nvPr/>
          </p:nvSpPr>
          <p:spPr bwMode="auto">
            <a:xfrm>
              <a:off x="6064852" y="4081549"/>
              <a:ext cx="320747" cy="33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88" name="Text Box 16"/>
            <p:cNvSpPr txBox="1">
              <a:spLocks noChangeArrowheads="1"/>
            </p:cNvSpPr>
            <p:nvPr/>
          </p:nvSpPr>
          <p:spPr bwMode="auto">
            <a:xfrm>
              <a:off x="6333669" y="4081549"/>
              <a:ext cx="320747" cy="33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89" name="Text Box 17"/>
            <p:cNvSpPr txBox="1">
              <a:spLocks noChangeArrowheads="1"/>
            </p:cNvSpPr>
            <p:nvPr/>
          </p:nvSpPr>
          <p:spPr bwMode="auto">
            <a:xfrm>
              <a:off x="6578047" y="4081549"/>
              <a:ext cx="320747" cy="33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>
                  <a:solidFill>
                    <a:srgbClr val="FF3300"/>
                  </a:solidFill>
                </a:rPr>
                <a:t>E</a:t>
              </a:r>
            </a:p>
          </p:txBody>
        </p:sp>
        <p:sp>
          <p:nvSpPr>
            <p:cNvPr id="90" name="Text Box 18"/>
            <p:cNvSpPr txBox="1">
              <a:spLocks noChangeArrowheads="1"/>
            </p:cNvSpPr>
            <p:nvPr/>
          </p:nvSpPr>
          <p:spPr bwMode="auto">
            <a:xfrm>
              <a:off x="6855009" y="4081549"/>
              <a:ext cx="331948" cy="33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>
                  <a:solidFill>
                    <a:srgbClr val="FF3300"/>
                  </a:solidFill>
                </a:rPr>
                <a:t>H</a:t>
              </a:r>
            </a:p>
          </p:txBody>
        </p:sp>
        <p:sp>
          <p:nvSpPr>
            <p:cNvPr id="91" name="Line 20"/>
            <p:cNvSpPr>
              <a:spLocks noChangeShapeType="1"/>
            </p:cNvSpPr>
            <p:nvPr/>
          </p:nvSpPr>
          <p:spPr bwMode="auto">
            <a:xfrm flipH="1">
              <a:off x="7192049" y="4034445"/>
              <a:ext cx="537633" cy="2355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5" name="Rectangle 23"/>
            <p:cNvSpPr>
              <a:spLocks noChangeArrowheads="1"/>
            </p:cNvSpPr>
            <p:nvPr/>
          </p:nvSpPr>
          <p:spPr bwMode="auto">
            <a:xfrm>
              <a:off x="8951576" y="5588924"/>
              <a:ext cx="1270770" cy="3297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6" name="Rectangle 24"/>
            <p:cNvSpPr>
              <a:spLocks noChangeArrowheads="1"/>
            </p:cNvSpPr>
            <p:nvPr/>
          </p:nvSpPr>
          <p:spPr bwMode="auto">
            <a:xfrm>
              <a:off x="9098203" y="5023659"/>
              <a:ext cx="97752" cy="56526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7" name="Rectangle 25"/>
            <p:cNvSpPr>
              <a:spLocks noChangeArrowheads="1"/>
            </p:cNvSpPr>
            <p:nvPr/>
          </p:nvSpPr>
          <p:spPr bwMode="auto">
            <a:xfrm>
              <a:off x="9098203" y="4466245"/>
              <a:ext cx="97752" cy="56526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8" name="Rectangle 26"/>
            <p:cNvSpPr>
              <a:spLocks noChangeArrowheads="1"/>
            </p:cNvSpPr>
            <p:nvPr/>
          </p:nvSpPr>
          <p:spPr bwMode="auto">
            <a:xfrm>
              <a:off x="9342582" y="5023659"/>
              <a:ext cx="97752" cy="56526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9" name="Rectangle 27"/>
            <p:cNvSpPr>
              <a:spLocks noChangeArrowheads="1"/>
            </p:cNvSpPr>
            <p:nvPr/>
          </p:nvSpPr>
          <p:spPr bwMode="auto">
            <a:xfrm>
              <a:off x="9342582" y="4466245"/>
              <a:ext cx="97752" cy="56526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" name="Rectangle 28"/>
            <p:cNvSpPr>
              <a:spLocks noChangeArrowheads="1"/>
            </p:cNvSpPr>
            <p:nvPr/>
          </p:nvSpPr>
          <p:spPr bwMode="auto">
            <a:xfrm>
              <a:off x="9586961" y="5023659"/>
              <a:ext cx="97752" cy="56526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" name="Rectangle 29"/>
            <p:cNvSpPr>
              <a:spLocks noChangeArrowheads="1"/>
            </p:cNvSpPr>
            <p:nvPr/>
          </p:nvSpPr>
          <p:spPr bwMode="auto">
            <a:xfrm>
              <a:off x="9586961" y="4466245"/>
              <a:ext cx="97752" cy="56526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" name="Rectangle 30"/>
            <p:cNvSpPr>
              <a:spLocks noChangeArrowheads="1"/>
            </p:cNvSpPr>
            <p:nvPr/>
          </p:nvSpPr>
          <p:spPr bwMode="auto">
            <a:xfrm>
              <a:off x="9880215" y="5023659"/>
              <a:ext cx="97752" cy="56526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" name="Rectangle 31"/>
            <p:cNvSpPr>
              <a:spLocks noChangeArrowheads="1"/>
            </p:cNvSpPr>
            <p:nvPr/>
          </p:nvSpPr>
          <p:spPr bwMode="auto">
            <a:xfrm>
              <a:off x="9880215" y="4466245"/>
              <a:ext cx="97752" cy="56526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4" name="Text Box 32"/>
            <p:cNvSpPr txBox="1">
              <a:spLocks noChangeArrowheads="1"/>
            </p:cNvSpPr>
            <p:nvPr/>
          </p:nvSpPr>
          <p:spPr bwMode="auto">
            <a:xfrm>
              <a:off x="9052383" y="5541818"/>
              <a:ext cx="800341" cy="33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python</a:t>
              </a:r>
            </a:p>
          </p:txBody>
        </p:sp>
        <p:sp>
          <p:nvSpPr>
            <p:cNvPr id="65" name="Text Box 33"/>
            <p:cNvSpPr txBox="1">
              <a:spLocks noChangeArrowheads="1"/>
            </p:cNvSpPr>
            <p:nvPr/>
          </p:nvSpPr>
          <p:spPr bwMode="auto">
            <a:xfrm>
              <a:off x="8904737" y="4081549"/>
              <a:ext cx="320747" cy="33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66" name="Text Box 34"/>
            <p:cNvSpPr txBox="1">
              <a:spLocks noChangeArrowheads="1"/>
            </p:cNvSpPr>
            <p:nvPr/>
          </p:nvSpPr>
          <p:spPr bwMode="auto">
            <a:xfrm>
              <a:off x="9173553" y="4081549"/>
              <a:ext cx="331948" cy="33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>
                  <a:solidFill>
                    <a:srgbClr val="FF3300"/>
                  </a:solidFill>
                </a:rPr>
                <a:t>C</a:t>
              </a:r>
            </a:p>
          </p:txBody>
        </p:sp>
        <p:sp>
          <p:nvSpPr>
            <p:cNvPr id="67" name="Text Box 35"/>
            <p:cNvSpPr txBox="1">
              <a:spLocks noChangeArrowheads="1"/>
            </p:cNvSpPr>
            <p:nvPr/>
          </p:nvSpPr>
          <p:spPr bwMode="auto">
            <a:xfrm>
              <a:off x="9417932" y="4081549"/>
              <a:ext cx="331948" cy="33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68" name="Text Box 36"/>
            <p:cNvSpPr txBox="1">
              <a:spLocks noChangeArrowheads="1"/>
            </p:cNvSpPr>
            <p:nvPr/>
          </p:nvSpPr>
          <p:spPr bwMode="auto">
            <a:xfrm>
              <a:off x="9694895" y="4081549"/>
              <a:ext cx="331948" cy="33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dirty="0">
                  <a:solidFill>
                    <a:srgbClr val="FF3300"/>
                  </a:solidFill>
                </a:rPr>
                <a:t>H</a:t>
              </a:r>
            </a:p>
          </p:txBody>
        </p:sp>
        <p:sp>
          <p:nvSpPr>
            <p:cNvPr id="69" name="Line 37"/>
            <p:cNvSpPr>
              <a:spLocks noChangeShapeType="1"/>
            </p:cNvSpPr>
            <p:nvPr/>
          </p:nvSpPr>
          <p:spPr bwMode="auto">
            <a:xfrm>
              <a:off x="8462819" y="4034445"/>
              <a:ext cx="537633" cy="2355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0" name="Text Box 38"/>
            <p:cNvSpPr txBox="1">
              <a:spLocks noChangeArrowheads="1"/>
            </p:cNvSpPr>
            <p:nvPr/>
          </p:nvSpPr>
          <p:spPr bwMode="auto">
            <a:xfrm>
              <a:off x="5983392" y="5842115"/>
              <a:ext cx="1356302" cy="33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>
                  <a:solidFill>
                    <a:srgbClr val="660033"/>
                  </a:solidFill>
                </a:rPr>
                <a:t>Application 1</a:t>
              </a:r>
            </a:p>
          </p:txBody>
        </p:sp>
        <p:sp>
          <p:nvSpPr>
            <p:cNvPr id="71" name="Text Box 39"/>
            <p:cNvSpPr txBox="1">
              <a:spLocks noChangeArrowheads="1"/>
            </p:cNvSpPr>
            <p:nvPr/>
          </p:nvSpPr>
          <p:spPr bwMode="auto">
            <a:xfrm>
              <a:off x="8866043" y="5842115"/>
              <a:ext cx="1356302" cy="33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>
                  <a:solidFill>
                    <a:srgbClr val="660033"/>
                  </a:solidFill>
                </a:rPr>
                <a:t>Application 2</a:t>
              </a:r>
            </a:p>
          </p:txBody>
        </p:sp>
        <p:sp>
          <p:nvSpPr>
            <p:cNvPr id="72" name="Text Box 42"/>
            <p:cNvSpPr txBox="1">
              <a:spLocks noChangeArrowheads="1"/>
            </p:cNvSpPr>
            <p:nvPr/>
          </p:nvSpPr>
          <p:spPr bwMode="auto">
            <a:xfrm>
              <a:off x="7583055" y="4788131"/>
              <a:ext cx="1232076" cy="613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94000"/>
                </a:lnSpc>
              </a:pPr>
              <a:r>
                <a:rPr lang="en-US" altLang="en-US" sz="1200" b="1">
                  <a:solidFill>
                    <a:srgbClr val="FF0000"/>
                  </a:solidFill>
                </a:rPr>
                <a:t>Extend module functionality</a:t>
              </a:r>
            </a:p>
          </p:txBody>
        </p:sp>
        <p:sp>
          <p:nvSpPr>
            <p:cNvPr id="73" name="AutoShape 44"/>
            <p:cNvSpPr>
              <a:spLocks noChangeArrowheads="1"/>
            </p:cNvSpPr>
            <p:nvPr/>
          </p:nvSpPr>
          <p:spPr bwMode="auto">
            <a:xfrm>
              <a:off x="7631931" y="5447607"/>
              <a:ext cx="928639" cy="188422"/>
            </a:xfrm>
            <a:prstGeom prst="leftRightArrow">
              <a:avLst>
                <a:gd name="adj1" fmla="val 50000"/>
                <a:gd name="adj2" fmla="val 95000"/>
              </a:avLst>
            </a:prstGeom>
            <a:solidFill>
              <a:srgbClr val="00B8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4" name="Text Box 45"/>
            <p:cNvSpPr txBox="1">
              <a:spLocks noChangeArrowheads="1"/>
            </p:cNvSpPr>
            <p:nvPr/>
          </p:nvSpPr>
          <p:spPr bwMode="auto">
            <a:xfrm>
              <a:off x="7485303" y="5570278"/>
              <a:ext cx="1232076" cy="613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94000"/>
                </a:lnSpc>
              </a:pPr>
              <a:r>
                <a:rPr lang="en-US" altLang="en-US" sz="1200" b="1">
                  <a:solidFill>
                    <a:srgbClr val="FF0000"/>
                  </a:solidFill>
                </a:rPr>
                <a:t>Extend application functionality</a:t>
              </a:r>
            </a:p>
          </p:txBody>
        </p:sp>
        <p:sp>
          <p:nvSpPr>
            <p:cNvPr id="75" name="AutoShape 46"/>
            <p:cNvSpPr>
              <a:spLocks noChangeArrowheads="1"/>
            </p:cNvSpPr>
            <p:nvPr/>
          </p:nvSpPr>
          <p:spPr bwMode="auto">
            <a:xfrm>
              <a:off x="7485304" y="4693921"/>
              <a:ext cx="195503" cy="565265"/>
            </a:xfrm>
            <a:prstGeom prst="upDownArrow">
              <a:avLst>
                <a:gd name="adj1" fmla="val 50000"/>
                <a:gd name="adj2" fmla="val 60000"/>
              </a:avLst>
            </a:prstGeom>
            <a:solidFill>
              <a:srgbClr val="00B8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6" name="Text Box 48"/>
            <p:cNvSpPr txBox="1">
              <a:spLocks noChangeArrowheads="1"/>
            </p:cNvSpPr>
            <p:nvPr/>
          </p:nvSpPr>
          <p:spPr bwMode="auto">
            <a:xfrm>
              <a:off x="5725776" y="4579100"/>
              <a:ext cx="523378" cy="308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C++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372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Benefits of Python Interface</a:t>
            </a:r>
            <a:endParaRPr lang="en-GB" alt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Provides a command line interface (CLI) to the underlying software</a:t>
            </a:r>
          </a:p>
          <a:p>
            <a:r>
              <a:rPr lang="en-GB" altLang="en-US"/>
              <a:t>Python interface allows users to create their own scripts</a:t>
            </a:r>
          </a:p>
          <a:p>
            <a:r>
              <a:rPr lang="en-GB" altLang="en-US"/>
              <a:t>Can quickly add new methods and functionality in Python as need arises </a:t>
            </a:r>
          </a:p>
          <a:p>
            <a:r>
              <a:rPr lang="en-GB" altLang="en-US"/>
              <a:t>Allows functionality and design to evolve</a:t>
            </a:r>
          </a:p>
          <a:p>
            <a:r>
              <a:rPr lang="en-GB" altLang="en-US"/>
              <a:t>Users do not have to compile or build software with changes</a:t>
            </a:r>
          </a:p>
          <a:p>
            <a:r>
              <a:rPr lang="en-GB" altLang="en-US"/>
              <a:t>Far more powerful and expressive for providing input data than conventional input decks</a:t>
            </a:r>
          </a:p>
          <a:p>
            <a:r>
              <a:rPr lang="en-GB" altLang="en-US"/>
              <a:t>For this course, allows us to use Jupyter notebooks to exercise and demonstrate most of the toolkit functionality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831420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ARTS Lab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0EEE18307F547AC19C250B980BA8A" ma:contentTypeVersion="14" ma:contentTypeDescription="Create a new document." ma:contentTypeScope="" ma:versionID="6c718c1e10055613db9ef01de60113f2">
  <xsd:schema xmlns:xsd="http://www.w3.org/2001/XMLSchema" xmlns:xs="http://www.w3.org/2001/XMLSchema" xmlns:p="http://schemas.microsoft.com/office/2006/metadata/properties" xmlns:ns2="a5b8aa99-f4fc-4d9c-b81c-966d4bd2c6c2" xmlns:ns3="77f052df-7cc9-46d5-9db7-08cc260ec36e" targetNamespace="http://schemas.microsoft.com/office/2006/metadata/properties" ma:root="true" ma:fieldsID="c6a56a772739a989cf025b45eb74bd52" ns2:_="" ns3:_="">
    <xsd:import namespace="a5b8aa99-f4fc-4d9c-b81c-966d4bd2c6c2"/>
    <xsd:import namespace="77f052df-7cc9-46d5-9db7-08cc260ec3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8aa99-f4fc-4d9c-b81c-966d4bd2c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c2283c9-5dc3-4342-a46e-d374fcd978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f052df-7cc9-46d5-9db7-08cc260ec3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a732455-c771-4ab1-9c68-b2c5020f38ce}" ma:internalName="TaxCatchAll" ma:showField="CatchAllData" ma:web="77f052df-7cc9-46d5-9db7-08cc260ec3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5b8aa99-f4fc-4d9c-b81c-966d4bd2c6c2" xsi:nil="true"/>
    <SharedWithUsers xmlns="77f052df-7cc9-46d5-9db7-08cc260ec36e">
      <UserInfo>
        <DisplayName>Jain, Abhinandan (US 3471)</DisplayName>
        <AccountId>9</AccountId>
        <AccountType/>
      </UserInfo>
    </SharedWithUsers>
    <lcf76f155ced4ddcb4097134ff3c332f xmlns="a5b8aa99-f4fc-4d9c-b81c-966d4bd2c6c2">
      <Terms xmlns="http://schemas.microsoft.com/office/infopath/2007/PartnerControls"/>
    </lcf76f155ced4ddcb4097134ff3c332f>
    <TaxCatchAll xmlns="77f052df-7cc9-46d5-9db7-08cc260ec36e" xsi:nil="true"/>
  </documentManagement>
</p:properties>
</file>

<file path=customXml/itemProps1.xml><?xml version="1.0" encoding="utf-8"?>
<ds:datastoreItem xmlns:ds="http://schemas.openxmlformats.org/officeDocument/2006/customXml" ds:itemID="{5A388080-5CAF-42BA-A8D4-951BFE99D2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8aa99-f4fc-4d9c-b81c-966d4bd2c6c2"/>
    <ds:schemaRef ds:uri="77f052df-7cc9-46d5-9db7-08cc260ec3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A74269-0C6E-4749-A05F-460ECAA19C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18AA97-E272-4AD7-9A7F-7A7A990486C7}">
  <ds:schemaRefs>
    <ds:schemaRef ds:uri="http://schemas.microsoft.com/office/2006/documentManagement/types"/>
    <ds:schemaRef ds:uri="http://www.w3.org/XML/1998/namespace"/>
    <ds:schemaRef ds:uri="a5b8aa99-f4fc-4d9c-b81c-966d4bd2c6c2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77f052df-7cc9-46d5-9db7-08cc260ec36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387</Words>
  <Application>Microsoft Office PowerPoint</Application>
  <PresentationFormat>Widescreen</PresentationFormat>
  <Paragraphs>76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DARTS Lab Theme</vt:lpstr>
      <vt:lpstr> Preliminaries  2023 DARTS Lab Course  </vt:lpstr>
      <vt:lpstr>Python &amp; C++</vt:lpstr>
      <vt:lpstr>C++ &amp; Python roles</vt:lpstr>
      <vt:lpstr>A closer look …..</vt:lpstr>
      <vt:lpstr>Python as the Run-Time Glue</vt:lpstr>
      <vt:lpstr>Benefits of Python Interface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Richards, Kaelyn M (US 183B)</dc:creator>
  <cp:lastModifiedBy>Leake, Carl D (US 347J)</cp:lastModifiedBy>
  <cp:revision>392</cp:revision>
  <dcterms:created xsi:type="dcterms:W3CDTF">2022-09-16T22:19:09Z</dcterms:created>
  <dcterms:modified xsi:type="dcterms:W3CDTF">2024-11-21T15:47:23Z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0x0101005640EEE18307F547AC19C250B980BA8A</vt:lpwstr>
  </property>
  <property fmtid="{D5CDD505-2E9C-101B-9397-08002B2CF9AE}" pid="3" name="ComplianceAssetId">
    <vt:lpwstr/>
  </property>
  <property fmtid="{D5CDD505-2E9C-101B-9397-08002B2CF9AE}" pid="4" name="_activity">
    <vt:lpwstr>{"FileActivityType":"9","FileActivityTimeStamp":"2023-03-28T00:15:52.440Z","FileActivityUsersOnPage":[{"DisplayName":"Leake, Carl D (US 347J)","Id":"carl.leake@jpl.nasa.gov"},{"DisplayName":"Jain, Abhinandan (US 3471)","Id":"jain@jpl.nasa.gov"}],"FileActi</vt:lpwstr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