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50"/>
  </p:notesMasterIdLst>
  <p:handoutMasterIdLst>
    <p:handoutMasterId r:id="rId51"/>
  </p:handoutMasterIdLst>
  <p:sldIdLst>
    <p:sldId id="256" r:id="rId5"/>
    <p:sldId id="313" r:id="rId6"/>
    <p:sldId id="322" r:id="rId7"/>
    <p:sldId id="318" r:id="rId8"/>
    <p:sldId id="320" r:id="rId9"/>
    <p:sldId id="321" r:id="rId10"/>
    <p:sldId id="342" r:id="rId11"/>
    <p:sldId id="315" r:id="rId12"/>
    <p:sldId id="319" r:id="rId13"/>
    <p:sldId id="324" r:id="rId14"/>
    <p:sldId id="326" r:id="rId15"/>
    <p:sldId id="325" r:id="rId16"/>
    <p:sldId id="327" r:id="rId17"/>
    <p:sldId id="349" r:id="rId18"/>
    <p:sldId id="350" r:id="rId19"/>
    <p:sldId id="341" r:id="rId20"/>
    <p:sldId id="328" r:id="rId21"/>
    <p:sldId id="340" r:id="rId22"/>
    <p:sldId id="352" r:id="rId23"/>
    <p:sldId id="358" r:id="rId24"/>
    <p:sldId id="353" r:id="rId25"/>
    <p:sldId id="329" r:id="rId26"/>
    <p:sldId id="317" r:id="rId27"/>
    <p:sldId id="355" r:id="rId28"/>
    <p:sldId id="347" r:id="rId29"/>
    <p:sldId id="348" r:id="rId30"/>
    <p:sldId id="345" r:id="rId31"/>
    <p:sldId id="346" r:id="rId32"/>
    <p:sldId id="343" r:id="rId33"/>
    <p:sldId id="357" r:id="rId34"/>
    <p:sldId id="351" r:id="rId35"/>
    <p:sldId id="344" r:id="rId36"/>
    <p:sldId id="339" r:id="rId37"/>
    <p:sldId id="323" r:id="rId38"/>
    <p:sldId id="337" r:id="rId39"/>
    <p:sldId id="336" r:id="rId40"/>
    <p:sldId id="338" r:id="rId41"/>
    <p:sldId id="330" r:id="rId42"/>
    <p:sldId id="331" r:id="rId43"/>
    <p:sldId id="332" r:id="rId44"/>
    <p:sldId id="333" r:id="rId45"/>
    <p:sldId id="334" r:id="rId46"/>
    <p:sldId id="335" r:id="rId47"/>
    <p:sldId id="305" r:id="rId48"/>
    <p:sldId id="354" r:id="rId49"/>
  </p:sldIdLst>
  <p:sldSz cx="12192000" cy="6858000"/>
  <p:notesSz cx="6858000" cy="9144000"/>
  <p:embeddedFontLst>
    <p:embeddedFont>
      <p:font typeface="Consolas" panose="020B0609020204030204" pitchFamily="49" charset="0"/>
      <p:regular r:id="rId52"/>
      <p:bold r:id="rId53"/>
      <p:italic r:id="rId54"/>
      <p:boldItalic r:id="rId5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5" roundtripDataSignature="AMtx7mhpZ+WSbIOrEQUhAX/WCeK5zM29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D5DDE9-8A8A-E8D5-E3F7-1F6518A303A2}" v="8" dt="2024-11-20T21:05:21.348"/>
    <p1510:client id="{8912D0E5-8F8E-5135-A0E9-60A65005F9D2}" v="101" dt="2024-11-20T20:59:01.1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128" autoAdjust="0"/>
  </p:normalViewPr>
  <p:slideViewPr>
    <p:cSldViewPr snapToGrid="0">
      <p:cViewPr varScale="1">
        <p:scale>
          <a:sx n="109" d="100"/>
          <a:sy n="109" d="100"/>
        </p:scale>
        <p:origin x="5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7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notesMaster" Target="notesMasters/notesMaster1.xml"/><Relationship Id="rId55" Type="http://schemas.openxmlformats.org/officeDocument/2006/relationships/font" Target="fonts/font4.fntdata"/><Relationship Id="rId89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font" Target="fonts/font2.fntdata"/><Relationship Id="rId87" Type="http://schemas.openxmlformats.org/officeDocument/2006/relationships/viewProps" Target="viewProps.xml"/><Relationship Id="rId5" Type="http://schemas.openxmlformats.org/officeDocument/2006/relationships/slide" Target="slides/slide1.xml"/><Relationship Id="rId90" Type="http://schemas.microsoft.com/office/2016/11/relationships/changesInfo" Target="changesInfos/changesInfo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handoutMaster" Target="handoutMasters/handoutMaster1.xml"/><Relationship Id="rId85" Type="http://customschemas.google.com/relationships/presentationmetadata" Target="metadata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font" Target="fonts/font3.fntdata"/><Relationship Id="rId88" Type="http://schemas.openxmlformats.org/officeDocument/2006/relationships/theme" Target="theme/theme1.xml"/><Relationship Id="rId9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font" Target="fonts/font1.fntdata"/><Relationship Id="rId86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ke, Carl D (US 347J)" userId="S::carl.leake@jpl.nasa.gov::514d19ed-ac25-4851-8813-e892f9be6a8e" providerId="AD" clId="Web-{41634305-A217-F304-A621-31CD9F45CDB4}"/>
    <pc:docChg chg="addSld delSld modSld">
      <pc:chgData name="Leake, Carl D (US 347J)" userId="S::carl.leake@jpl.nasa.gov::514d19ed-ac25-4851-8813-e892f9be6a8e" providerId="AD" clId="Web-{41634305-A217-F304-A621-31CD9F45CDB4}" dt="2023-08-01T22:30:01.965" v="29"/>
      <pc:docMkLst>
        <pc:docMk/>
      </pc:docMkLst>
      <pc:sldChg chg="modSp">
        <pc:chgData name="Leake, Carl D (US 347J)" userId="S::carl.leake@jpl.nasa.gov::514d19ed-ac25-4851-8813-e892f9be6a8e" providerId="AD" clId="Web-{41634305-A217-F304-A621-31CD9F45CDB4}" dt="2023-08-01T22:28:17.427" v="5" actId="20577"/>
        <pc:sldMkLst>
          <pc:docMk/>
          <pc:sldMk cId="286755588" sldId="327"/>
        </pc:sldMkLst>
        <pc:spChg chg="mod">
          <ac:chgData name="Leake, Carl D (US 347J)" userId="S::carl.leake@jpl.nasa.gov::514d19ed-ac25-4851-8813-e892f9be6a8e" providerId="AD" clId="Web-{41634305-A217-F304-A621-31CD9F45CDB4}" dt="2023-08-01T22:28:17.427" v="5" actId="20577"/>
          <ac:spMkLst>
            <pc:docMk/>
            <pc:sldMk cId="286755588" sldId="327"/>
            <ac:spMk id="3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41634305-A217-F304-A621-31CD9F45CDB4}" dt="2023-08-01T22:28:41.244" v="24" actId="20577"/>
        <pc:sldMkLst>
          <pc:docMk/>
          <pc:sldMk cId="1969429605" sldId="341"/>
        </pc:sldMkLst>
        <pc:spChg chg="mod">
          <ac:chgData name="Leake, Carl D (US 347J)" userId="S::carl.leake@jpl.nasa.gov::514d19ed-ac25-4851-8813-e892f9be6a8e" providerId="AD" clId="Web-{41634305-A217-F304-A621-31CD9F45CDB4}" dt="2023-08-01T22:28:41.244" v="24" actId="20577"/>
          <ac:spMkLst>
            <pc:docMk/>
            <pc:sldMk cId="1969429605" sldId="341"/>
            <ac:spMk id="3" creationId="{00000000-0000-0000-0000-000000000000}"/>
          </ac:spMkLst>
        </pc:spChg>
      </pc:sldChg>
      <pc:sldChg chg="del">
        <pc:chgData name="Leake, Carl D (US 347J)" userId="S::carl.leake@jpl.nasa.gov::514d19ed-ac25-4851-8813-e892f9be6a8e" providerId="AD" clId="Web-{41634305-A217-F304-A621-31CD9F45CDB4}" dt="2023-08-01T22:30:01.965" v="29"/>
        <pc:sldMkLst>
          <pc:docMk/>
          <pc:sldMk cId="2145917725" sldId="356"/>
        </pc:sldMkLst>
      </pc:sldChg>
      <pc:sldChg chg="modSp add replId">
        <pc:chgData name="Leake, Carl D (US 347J)" userId="S::carl.leake@jpl.nasa.gov::514d19ed-ac25-4851-8813-e892f9be6a8e" providerId="AD" clId="Web-{41634305-A217-F304-A621-31CD9F45CDB4}" dt="2023-08-01T22:30:01.012" v="28" actId="20577"/>
        <pc:sldMkLst>
          <pc:docMk/>
          <pc:sldMk cId="988409745" sldId="358"/>
        </pc:sldMkLst>
        <pc:spChg chg="mod">
          <ac:chgData name="Leake, Carl D (US 347J)" userId="S::carl.leake@jpl.nasa.gov::514d19ed-ac25-4851-8813-e892f9be6a8e" providerId="AD" clId="Web-{41634305-A217-F304-A621-31CD9F45CDB4}" dt="2023-08-01T22:30:01.012" v="28" actId="20577"/>
          <ac:spMkLst>
            <pc:docMk/>
            <pc:sldMk cId="988409745" sldId="358"/>
            <ac:spMk id="3" creationId="{00000000-0000-0000-0000-000000000000}"/>
          </ac:spMkLst>
        </pc:spChg>
      </pc:sldChg>
    </pc:docChg>
  </pc:docChgLst>
  <pc:docChgLst>
    <pc:chgData name="Leake, Carl D (US 347J)" userId="S::carl.leake@jpl.nasa.gov::514d19ed-ac25-4851-8813-e892f9be6a8e" providerId="AD" clId="Web-{6C1DDCC3-0C65-497A-9E88-68698CDE6915}"/>
    <pc:docChg chg="addSld delSld modSld">
      <pc:chgData name="Leake, Carl D (US 347J)" userId="S::carl.leake@jpl.nasa.gov::514d19ed-ac25-4851-8813-e892f9be6a8e" providerId="AD" clId="Web-{6C1DDCC3-0C65-497A-9E88-68698CDE6915}" dt="2023-06-22T19:17:23.231" v="71"/>
      <pc:docMkLst>
        <pc:docMk/>
      </pc:docMkLst>
      <pc:sldChg chg="delSp modSp new mod modClrScheme chgLayout">
        <pc:chgData name="Leake, Carl D (US 347J)" userId="S::carl.leake@jpl.nasa.gov::514d19ed-ac25-4851-8813-e892f9be6a8e" providerId="AD" clId="Web-{6C1DDCC3-0C65-497A-9E88-68698CDE6915}" dt="2023-06-22T19:17:14.293" v="69"/>
        <pc:sldMkLst>
          <pc:docMk/>
          <pc:sldMk cId="2186544531" sldId="256"/>
        </pc:sldMkLst>
        <pc:spChg chg="mod ord">
          <ac:chgData name="Leake, Carl D (US 347J)" userId="S::carl.leake@jpl.nasa.gov::514d19ed-ac25-4851-8813-e892f9be6a8e" providerId="AD" clId="Web-{6C1DDCC3-0C65-497A-9E88-68698CDE6915}" dt="2023-06-22T19:17:14.293" v="69"/>
          <ac:spMkLst>
            <pc:docMk/>
            <pc:sldMk cId="2186544531" sldId="256"/>
            <ac:spMk id="2" creationId="{05F05CAA-D2BA-9B7A-C6D4-9B12E3FC8098}"/>
          </ac:spMkLst>
        </pc:spChg>
        <pc:spChg chg="del">
          <ac:chgData name="Leake, Carl D (US 347J)" userId="S::carl.leake@jpl.nasa.gov::514d19ed-ac25-4851-8813-e892f9be6a8e" providerId="AD" clId="Web-{6C1DDCC3-0C65-497A-9E88-68698CDE6915}" dt="2023-06-22T19:17:14.293" v="69"/>
          <ac:spMkLst>
            <pc:docMk/>
            <pc:sldMk cId="2186544531" sldId="256"/>
            <ac:spMk id="3" creationId="{C31E45BE-D235-245C-557A-20FC742BBC4A}"/>
          </ac:spMkLst>
        </pc:spChg>
        <pc:spChg chg="mod ord">
          <ac:chgData name="Leake, Carl D (US 347J)" userId="S::carl.leake@jpl.nasa.gov::514d19ed-ac25-4851-8813-e892f9be6a8e" providerId="AD" clId="Web-{6C1DDCC3-0C65-497A-9E88-68698CDE6915}" dt="2023-06-22T19:17:14.293" v="69"/>
          <ac:spMkLst>
            <pc:docMk/>
            <pc:sldMk cId="2186544531" sldId="256"/>
            <ac:spMk id="4" creationId="{C3C47C9D-057E-29C3-F746-D1C3DBB31C97}"/>
          </ac:spMkLst>
        </pc:spChg>
      </pc:sldChg>
    </pc:docChg>
  </pc:docChgLst>
  <pc:docChgLst>
    <pc:chgData name="Jain, Abhinandan (US 3471)" userId="S::jain@jpl.nasa.gov::47000a42-4a64-498b-92b5-14cfe7b66dad" providerId="AD" clId="Web-{2E113796-FD28-C744-48FC-503825077EF8}"/>
    <pc:docChg chg="modSld">
      <pc:chgData name="Jain, Abhinandan (US 3471)" userId="S::jain@jpl.nasa.gov::47000a42-4a64-498b-92b5-14cfe7b66dad" providerId="AD" clId="Web-{2E113796-FD28-C744-48FC-503825077EF8}" dt="2023-07-22T00:27:24.894" v="3" actId="20577"/>
      <pc:docMkLst>
        <pc:docMk/>
      </pc:docMkLst>
      <pc:sldChg chg="modSp">
        <pc:chgData name="Jain, Abhinandan (US 3471)" userId="S::jain@jpl.nasa.gov::47000a42-4a64-498b-92b5-14cfe7b66dad" providerId="AD" clId="Web-{2E113796-FD28-C744-48FC-503825077EF8}" dt="2023-07-22T00:27:24.894" v="3" actId="20577"/>
        <pc:sldMkLst>
          <pc:docMk/>
          <pc:sldMk cId="2186544531" sldId="256"/>
        </pc:sldMkLst>
        <pc:spChg chg="mod">
          <ac:chgData name="Jain, Abhinandan (US 3471)" userId="S::jain@jpl.nasa.gov::47000a42-4a64-498b-92b5-14cfe7b66dad" providerId="AD" clId="Web-{2E113796-FD28-C744-48FC-503825077EF8}" dt="2023-07-22T00:27:24.894" v="3" actId="20577"/>
          <ac:spMkLst>
            <pc:docMk/>
            <pc:sldMk cId="2186544531" sldId="256"/>
            <ac:spMk id="2" creationId="{05F05CAA-D2BA-9B7A-C6D4-9B12E3FC8098}"/>
          </ac:spMkLst>
        </pc:spChg>
      </pc:sldChg>
    </pc:docChg>
  </pc:docChgLst>
  <pc:docChgLst>
    <pc:chgData name="Leake, Carl D (US 347J)" userId="S::carl.leake@jpl.nasa.gov::514d19ed-ac25-4851-8813-e892f9be6a8e" providerId="AD" clId="Web-{96AF382E-D3FE-34F3-F7B0-7B7BCF0879E0}"/>
    <pc:docChg chg="modSld">
      <pc:chgData name="Leake, Carl D (US 347J)" userId="S::carl.leake@jpl.nasa.gov::514d19ed-ac25-4851-8813-e892f9be6a8e" providerId="AD" clId="Web-{96AF382E-D3FE-34F3-F7B0-7B7BCF0879E0}" dt="2023-07-10T23:27:36.561" v="10" actId="20577"/>
      <pc:docMkLst>
        <pc:docMk/>
      </pc:docMkLst>
      <pc:sldChg chg="modSp">
        <pc:chgData name="Leake, Carl D (US 347J)" userId="S::carl.leake@jpl.nasa.gov::514d19ed-ac25-4851-8813-e892f9be6a8e" providerId="AD" clId="Web-{96AF382E-D3FE-34F3-F7B0-7B7BCF0879E0}" dt="2023-07-10T23:27:36.561" v="10" actId="20577"/>
        <pc:sldMkLst>
          <pc:docMk/>
          <pc:sldMk cId="2186544531" sldId="256"/>
        </pc:sldMkLst>
        <pc:spChg chg="mod">
          <ac:chgData name="Leake, Carl D (US 347J)" userId="S::carl.leake@jpl.nasa.gov::514d19ed-ac25-4851-8813-e892f9be6a8e" providerId="AD" clId="Web-{96AF382E-D3FE-34F3-F7B0-7B7BCF0879E0}" dt="2023-07-10T23:27:36.561" v="10" actId="20577"/>
          <ac:spMkLst>
            <pc:docMk/>
            <pc:sldMk cId="2186544531" sldId="256"/>
            <ac:spMk id="2" creationId="{05F05CAA-D2BA-9B7A-C6D4-9B12E3FC8098}"/>
          </ac:spMkLst>
        </pc:spChg>
      </pc:sldChg>
      <pc:sldChg chg="mod setBg">
        <pc:chgData name="Leake, Carl D (US 347J)" userId="S::carl.leake@jpl.nasa.gov::514d19ed-ac25-4851-8813-e892f9be6a8e" providerId="AD" clId="Web-{96AF382E-D3FE-34F3-F7B0-7B7BCF0879E0}" dt="2023-07-10T23:26:12.763" v="7"/>
        <pc:sldMkLst>
          <pc:docMk/>
          <pc:sldMk cId="2383028092" sldId="305"/>
        </pc:sldMkLst>
      </pc:sldChg>
      <pc:sldChg chg="mod setBg">
        <pc:chgData name="Leake, Carl D (US 347J)" userId="S::carl.leake@jpl.nasa.gov::514d19ed-ac25-4851-8813-e892f9be6a8e" providerId="AD" clId="Web-{96AF382E-D3FE-34F3-F7B0-7B7BCF0879E0}" dt="2023-07-10T23:26:12.356" v="1"/>
        <pc:sldMkLst>
          <pc:docMk/>
          <pc:sldMk cId="1198436010" sldId="315"/>
        </pc:sldMkLst>
      </pc:sldChg>
      <pc:sldChg chg="mod setBg">
        <pc:chgData name="Leake, Carl D (US 347J)" userId="S::carl.leake@jpl.nasa.gov::514d19ed-ac25-4851-8813-e892f9be6a8e" providerId="AD" clId="Web-{96AF382E-D3FE-34F3-F7B0-7B7BCF0879E0}" dt="2023-07-10T23:26:12.294" v="0"/>
        <pc:sldMkLst>
          <pc:docMk/>
          <pc:sldMk cId="1512753879" sldId="322"/>
        </pc:sldMkLst>
      </pc:sldChg>
      <pc:sldChg chg="mod setBg">
        <pc:chgData name="Leake, Carl D (US 347J)" userId="S::carl.leake@jpl.nasa.gov::514d19ed-ac25-4851-8813-e892f9be6a8e" providerId="AD" clId="Web-{96AF382E-D3FE-34F3-F7B0-7B7BCF0879E0}" dt="2023-07-10T23:26:12.419" v="2"/>
        <pc:sldMkLst>
          <pc:docMk/>
          <pc:sldMk cId="4009914649" sldId="326"/>
        </pc:sldMkLst>
      </pc:sldChg>
      <pc:sldChg chg="mod setBg">
        <pc:chgData name="Leake, Carl D (US 347J)" userId="S::carl.leake@jpl.nasa.gov::514d19ed-ac25-4851-8813-e892f9be6a8e" providerId="AD" clId="Web-{96AF382E-D3FE-34F3-F7B0-7B7BCF0879E0}" dt="2023-07-10T23:26:12.560" v="4"/>
        <pc:sldMkLst>
          <pc:docMk/>
          <pc:sldMk cId="1819199762" sldId="328"/>
        </pc:sldMkLst>
      </pc:sldChg>
      <pc:sldChg chg="mod setBg">
        <pc:chgData name="Leake, Carl D (US 347J)" userId="S::carl.leake@jpl.nasa.gov::514d19ed-ac25-4851-8813-e892f9be6a8e" providerId="AD" clId="Web-{96AF382E-D3FE-34F3-F7B0-7B7BCF0879E0}" dt="2023-07-10T23:26:12.622" v="5"/>
        <pc:sldMkLst>
          <pc:docMk/>
          <pc:sldMk cId="1699026579" sldId="329"/>
        </pc:sldMkLst>
      </pc:sldChg>
      <pc:sldChg chg="mod setBg">
        <pc:chgData name="Leake, Carl D (US 347J)" userId="S::carl.leake@jpl.nasa.gov::514d19ed-ac25-4851-8813-e892f9be6a8e" providerId="AD" clId="Web-{96AF382E-D3FE-34F3-F7B0-7B7BCF0879E0}" dt="2023-07-10T23:26:12.700" v="6"/>
        <pc:sldMkLst>
          <pc:docMk/>
          <pc:sldMk cId="485624283" sldId="339"/>
        </pc:sldMkLst>
      </pc:sldChg>
      <pc:sldChg chg="mod setBg">
        <pc:chgData name="Leake, Carl D (US 347J)" userId="S::carl.leake@jpl.nasa.gov::514d19ed-ac25-4851-8813-e892f9be6a8e" providerId="AD" clId="Web-{96AF382E-D3FE-34F3-F7B0-7B7BCF0879E0}" dt="2023-07-10T23:26:12.497" v="3"/>
        <pc:sldMkLst>
          <pc:docMk/>
          <pc:sldMk cId="565783164" sldId="349"/>
        </pc:sldMkLst>
      </pc:sldChg>
    </pc:docChg>
  </pc:docChgLst>
  <pc:docChgLst>
    <pc:chgData name="Leake, Carl D (US 347J)" userId="S::carl.leake@jpl.nasa.gov::514d19ed-ac25-4851-8813-e892f9be6a8e" providerId="AD" clId="Web-{39D5DDE9-8A8A-E8D5-E3F7-1F6518A303A2}"/>
    <pc:docChg chg="modSld">
      <pc:chgData name="Leake, Carl D (US 347J)" userId="S::carl.leake@jpl.nasa.gov::514d19ed-ac25-4851-8813-e892f9be6a8e" providerId="AD" clId="Web-{39D5DDE9-8A8A-E8D5-E3F7-1F6518A303A2}" dt="2024-11-20T21:05:21.348" v="4" actId="1076"/>
      <pc:docMkLst>
        <pc:docMk/>
      </pc:docMkLst>
      <pc:sldChg chg="modSp">
        <pc:chgData name="Leake, Carl D (US 347J)" userId="S::carl.leake@jpl.nasa.gov::514d19ed-ac25-4851-8813-e892f9be6a8e" providerId="AD" clId="Web-{39D5DDE9-8A8A-E8D5-E3F7-1F6518A303A2}" dt="2024-11-20T21:05:21.348" v="4" actId="1076"/>
        <pc:sldMkLst>
          <pc:docMk/>
          <pc:sldMk cId="2186544531" sldId="256"/>
        </pc:sldMkLst>
        <pc:spChg chg="mod">
          <ac:chgData name="Leake, Carl D (US 347J)" userId="S::carl.leake@jpl.nasa.gov::514d19ed-ac25-4851-8813-e892f9be6a8e" providerId="AD" clId="Web-{39D5DDE9-8A8A-E8D5-E3F7-1F6518A303A2}" dt="2024-11-20T21:05:21.348" v="4" actId="1076"/>
          <ac:spMkLst>
            <pc:docMk/>
            <pc:sldMk cId="2186544531" sldId="256"/>
            <ac:spMk id="3" creationId="{A4D725DB-9AE2-003A-9479-DCE37AB230C3}"/>
          </ac:spMkLst>
        </pc:spChg>
      </pc:sldChg>
    </pc:docChg>
  </pc:docChgLst>
  <pc:docChgLst>
    <pc:chgData name="Leake, Carl D (US 347J)" userId="S::carl.leake@jpl.nasa.gov::514d19ed-ac25-4851-8813-e892f9be6a8e" providerId="AD" clId="Web-{2DB25B00-8CB2-0F0A-A4A5-558C5C53AE5E}"/>
    <pc:docChg chg="modSld">
      <pc:chgData name="Leake, Carl D (US 347J)" userId="S::carl.leake@jpl.nasa.gov::514d19ed-ac25-4851-8813-e892f9be6a8e" providerId="AD" clId="Web-{2DB25B00-8CB2-0F0A-A4A5-558C5C53AE5E}" dt="2023-07-07T15:32:33.028" v="0" actId="20577"/>
      <pc:docMkLst>
        <pc:docMk/>
      </pc:docMkLst>
      <pc:sldChg chg="modSp">
        <pc:chgData name="Leake, Carl D (US 347J)" userId="S::carl.leake@jpl.nasa.gov::514d19ed-ac25-4851-8813-e892f9be6a8e" providerId="AD" clId="Web-{2DB25B00-8CB2-0F0A-A4A5-558C5C53AE5E}" dt="2023-07-07T15:32:33.028" v="0" actId="20577"/>
        <pc:sldMkLst>
          <pc:docMk/>
          <pc:sldMk cId="2186544531" sldId="256"/>
        </pc:sldMkLst>
        <pc:spChg chg="mod">
          <ac:chgData name="Leake, Carl D (US 347J)" userId="S::carl.leake@jpl.nasa.gov::514d19ed-ac25-4851-8813-e892f9be6a8e" providerId="AD" clId="Web-{2DB25B00-8CB2-0F0A-A4A5-558C5C53AE5E}" dt="2023-07-07T15:32:33.028" v="0" actId="20577"/>
          <ac:spMkLst>
            <pc:docMk/>
            <pc:sldMk cId="2186544531" sldId="256"/>
            <ac:spMk id="2" creationId="{05F05CAA-D2BA-9B7A-C6D4-9B12E3FC8098}"/>
          </ac:spMkLst>
        </pc:spChg>
      </pc:sldChg>
    </pc:docChg>
  </pc:docChgLst>
  <pc:docChgLst>
    <pc:chgData name="Leake, Carl D (US 347J)" userId="S::carl.leake@jpl.nasa.gov::514d19ed-ac25-4851-8813-e892f9be6a8e" providerId="AD" clId="Web-{8912D0E5-8F8E-5135-A0E9-60A65005F9D2}"/>
    <pc:docChg chg="modSld">
      <pc:chgData name="Leake, Carl D (US 347J)" userId="S::carl.leake@jpl.nasa.gov::514d19ed-ac25-4851-8813-e892f9be6a8e" providerId="AD" clId="Web-{8912D0E5-8F8E-5135-A0E9-60A65005F9D2}" dt="2024-11-20T20:59:01.132" v="58" actId="1076"/>
      <pc:docMkLst>
        <pc:docMk/>
      </pc:docMkLst>
      <pc:sldChg chg="addSp modSp">
        <pc:chgData name="Leake, Carl D (US 347J)" userId="S::carl.leake@jpl.nasa.gov::514d19ed-ac25-4851-8813-e892f9be6a8e" providerId="AD" clId="Web-{8912D0E5-8F8E-5135-A0E9-60A65005F9D2}" dt="2024-11-20T20:59:01.132" v="58" actId="1076"/>
        <pc:sldMkLst>
          <pc:docMk/>
          <pc:sldMk cId="2186544531" sldId="256"/>
        </pc:sldMkLst>
        <pc:spChg chg="mod">
          <ac:chgData name="Leake, Carl D (US 347J)" userId="S::carl.leake@jpl.nasa.gov::514d19ed-ac25-4851-8813-e892f9be6a8e" providerId="AD" clId="Web-{8912D0E5-8F8E-5135-A0E9-60A65005F9D2}" dt="2024-11-20T20:52:53.925" v="0" actId="1076"/>
          <ac:spMkLst>
            <pc:docMk/>
            <pc:sldMk cId="2186544531" sldId="256"/>
            <ac:spMk id="2" creationId="{05F05CAA-D2BA-9B7A-C6D4-9B12E3FC8098}"/>
          </ac:spMkLst>
        </pc:spChg>
        <pc:spChg chg="add mod">
          <ac:chgData name="Leake, Carl D (US 347J)" userId="S::carl.leake@jpl.nasa.gov::514d19ed-ac25-4851-8813-e892f9be6a8e" providerId="AD" clId="Web-{8912D0E5-8F8E-5135-A0E9-60A65005F9D2}" dt="2024-11-20T20:59:01.132" v="58" actId="1076"/>
          <ac:spMkLst>
            <pc:docMk/>
            <pc:sldMk cId="2186544531" sldId="256"/>
            <ac:spMk id="3" creationId="{A4D725DB-9AE2-003A-9479-DCE37AB230C3}"/>
          </ac:spMkLst>
        </pc:spChg>
      </pc:sldChg>
    </pc:docChg>
  </pc:docChgLst>
  <pc:docChgLst>
    <pc:chgData name="Leake, Carl D (US 347J)" userId="514d19ed-ac25-4851-8813-e892f9be6a8e" providerId="ADAL" clId="{9E2593B8-B78A-4CD7-83EA-AFBAAB77CEE8}"/>
    <pc:docChg chg="custSel modMainMaster">
      <pc:chgData name="Leake, Carl D (US 347J)" userId="514d19ed-ac25-4851-8813-e892f9be6a8e" providerId="ADAL" clId="{9E2593B8-B78A-4CD7-83EA-AFBAAB77CEE8}" dt="2024-11-21T15:43:36.735" v="1" actId="478"/>
      <pc:docMkLst>
        <pc:docMk/>
      </pc:docMkLst>
      <pc:sldMasterChg chg="modSldLayout">
        <pc:chgData name="Leake, Carl D (US 347J)" userId="514d19ed-ac25-4851-8813-e892f9be6a8e" providerId="ADAL" clId="{9E2593B8-B78A-4CD7-83EA-AFBAAB77CEE8}" dt="2024-11-21T15:43:36.735" v="1" actId="478"/>
        <pc:sldMasterMkLst>
          <pc:docMk/>
          <pc:sldMasterMk cId="0" sldId="2147483648"/>
        </pc:sldMasterMkLst>
        <pc:sldLayoutChg chg="delSp mod">
          <pc:chgData name="Leake, Carl D (US 347J)" userId="514d19ed-ac25-4851-8813-e892f9be6a8e" providerId="ADAL" clId="{9E2593B8-B78A-4CD7-83EA-AFBAAB77CEE8}" dt="2024-11-21T15:43:36.735" v="1" actId="478"/>
          <pc:sldLayoutMkLst>
            <pc:docMk/>
            <pc:sldMasterMk cId="0" sldId="2147483648"/>
            <pc:sldLayoutMk cId="0" sldId="2147483650"/>
          </pc:sldLayoutMkLst>
          <pc:spChg chg="del">
            <ac:chgData name="Leake, Carl D (US 347J)" userId="514d19ed-ac25-4851-8813-e892f9be6a8e" providerId="ADAL" clId="{9E2593B8-B78A-4CD7-83EA-AFBAAB77CEE8}" dt="2024-11-21T15:43:36.735" v="1" actId="478"/>
            <ac:spMkLst>
              <pc:docMk/>
              <pc:sldMasterMk cId="0" sldId="2147483648"/>
              <pc:sldLayoutMk cId="0" sldId="2147483650"/>
              <ac:spMk id="3" creationId="{2FF2FA33-65E5-4587-8DA8-ED19EE08E952}"/>
            </ac:spMkLst>
          </pc:spChg>
        </pc:sldLayoutChg>
        <pc:sldLayoutChg chg="delSp mod">
          <pc:chgData name="Leake, Carl D (US 347J)" userId="514d19ed-ac25-4851-8813-e892f9be6a8e" providerId="ADAL" clId="{9E2593B8-B78A-4CD7-83EA-AFBAAB77CEE8}" dt="2024-11-21T15:43:31.169" v="0" actId="478"/>
          <pc:sldLayoutMkLst>
            <pc:docMk/>
            <pc:sldMasterMk cId="0" sldId="2147483648"/>
            <pc:sldLayoutMk cId="0" sldId="2147483671"/>
          </pc:sldLayoutMkLst>
          <pc:spChg chg="del">
            <ac:chgData name="Leake, Carl D (US 347J)" userId="514d19ed-ac25-4851-8813-e892f9be6a8e" providerId="ADAL" clId="{9E2593B8-B78A-4CD7-83EA-AFBAAB77CEE8}" dt="2024-11-21T15:43:31.169" v="0" actId="478"/>
            <ac:spMkLst>
              <pc:docMk/>
              <pc:sldMasterMk cId="0" sldId="2147483648"/>
              <pc:sldLayoutMk cId="0" sldId="2147483671"/>
              <ac:spMk id="3" creationId="{2FF2FA33-65E5-4587-8DA8-ED19EE08E952}"/>
            </ac:spMkLst>
          </pc:spChg>
        </pc:sldLayoutChg>
      </pc:sldMasterChg>
    </pc:docChg>
  </pc:docChgLst>
  <pc:docChgLst>
    <pc:chgData name="Elmquist, Asher (US 347J)" userId="S::asher.elmquist@jpl.nasa.gov::c43b51c1-8673-421c-ad65-63a1e47c685f" providerId="AD" clId="Web-{A95482A9-D0F4-6B1E-D283-8426404A7E0F}"/>
    <pc:docChg chg="addSld delSld modSld">
      <pc:chgData name="Elmquist, Asher (US 347J)" userId="S::asher.elmquist@jpl.nasa.gov::c43b51c1-8673-421c-ad65-63a1e47c685f" providerId="AD" clId="Web-{A95482A9-D0F4-6B1E-D283-8426404A7E0F}" dt="2023-08-01T12:47:50.247" v="2"/>
      <pc:docMkLst>
        <pc:docMk/>
      </pc:docMkLst>
      <pc:sldChg chg="modSp mod modClrScheme chgLayout">
        <pc:chgData name="Elmquist, Asher (US 347J)" userId="S::asher.elmquist@jpl.nasa.gov::c43b51c1-8673-421c-ad65-63a1e47c685f" providerId="AD" clId="Web-{A95482A9-D0F4-6B1E-D283-8426404A7E0F}" dt="2023-08-01T12:47:46.622" v="1"/>
        <pc:sldMkLst>
          <pc:docMk/>
          <pc:sldMk cId="2186544531" sldId="256"/>
        </pc:sldMkLst>
        <pc:spChg chg="mod ord">
          <ac:chgData name="Elmquist, Asher (US 347J)" userId="S::asher.elmquist@jpl.nasa.gov::c43b51c1-8673-421c-ad65-63a1e47c685f" providerId="AD" clId="Web-{A95482A9-D0F4-6B1E-D283-8426404A7E0F}" dt="2023-08-01T12:47:46.622" v="1"/>
          <ac:spMkLst>
            <pc:docMk/>
            <pc:sldMk cId="2186544531" sldId="256"/>
            <ac:spMk id="2" creationId="{05F05CAA-D2BA-9B7A-C6D4-9B12E3FC8098}"/>
          </ac:spMkLst>
        </pc:spChg>
        <pc:spChg chg="mod ord">
          <ac:chgData name="Elmquist, Asher (US 347J)" userId="S::asher.elmquist@jpl.nasa.gov::c43b51c1-8673-421c-ad65-63a1e47c685f" providerId="AD" clId="Web-{A95482A9-D0F4-6B1E-D283-8426404A7E0F}" dt="2023-08-01T12:47:46.622" v="1"/>
          <ac:spMkLst>
            <pc:docMk/>
            <pc:sldMk cId="2186544531" sldId="256"/>
            <ac:spMk id="4" creationId="{C3C47C9D-057E-29C3-F746-D1C3DBB31C97}"/>
          </ac:spMkLst>
        </pc:spChg>
      </pc:sldChg>
      <pc:sldChg chg="add del">
        <pc:chgData name="Elmquist, Asher (US 347J)" userId="S::asher.elmquist@jpl.nasa.gov::c43b51c1-8673-421c-ad65-63a1e47c685f" providerId="AD" clId="Web-{A95482A9-D0F4-6B1E-D283-8426404A7E0F}" dt="2023-08-01T12:47:50.247" v="2"/>
        <pc:sldMkLst>
          <pc:docMk/>
          <pc:sldMk cId="3905685510" sldId="358"/>
        </pc:sldMkLst>
      </pc:sldChg>
      <pc:sldMasterChg chg="addSldLayout">
        <pc:chgData name="Elmquist, Asher (US 347J)" userId="S::asher.elmquist@jpl.nasa.gov::c43b51c1-8673-421c-ad65-63a1e47c685f" providerId="AD" clId="Web-{A95482A9-D0F4-6B1E-D283-8426404A7E0F}" dt="2023-08-01T12:46:27.277" v="0"/>
        <pc:sldMasterMkLst>
          <pc:docMk/>
          <pc:sldMasterMk cId="0" sldId="2147483648"/>
        </pc:sldMasterMkLst>
        <pc:sldLayoutChg chg="add">
          <pc:chgData name="Elmquist, Asher (US 347J)" userId="S::asher.elmquist@jpl.nasa.gov::c43b51c1-8673-421c-ad65-63a1e47c685f" providerId="AD" clId="Web-{A95482A9-D0F4-6B1E-D283-8426404A7E0F}" dt="2023-08-01T12:46:27.277" v="0"/>
          <pc:sldLayoutMkLst>
            <pc:docMk/>
            <pc:sldMasterMk cId="0" sldId="2147483648"/>
            <pc:sldLayoutMk cId="0" sldId="2147483660"/>
          </pc:sldLayoutMkLst>
        </pc:sldLayoutChg>
        <pc:sldLayoutChg chg="add">
          <pc:chgData name="Elmquist, Asher (US 347J)" userId="S::asher.elmquist@jpl.nasa.gov::c43b51c1-8673-421c-ad65-63a1e47c685f" providerId="AD" clId="Web-{A95482A9-D0F4-6B1E-D283-8426404A7E0F}" dt="2023-08-01T12:46:27.277" v="0"/>
          <pc:sldLayoutMkLst>
            <pc:docMk/>
            <pc:sldMasterMk cId="0" sldId="2147483648"/>
            <pc:sldLayoutMk cId="0" sldId="2147483671"/>
          </pc:sldLayoutMkLst>
        </pc:sldLayoutChg>
      </pc:sldMasterChg>
    </pc:docChg>
  </pc:docChgLst>
  <pc:docChgLst>
    <pc:chgData name="Kissel, Alexandra (US 3471-Affiliate)" userId="S::alexandra.kissel@jpl.nasa.gov::95f98967-69ae-4c58-b819-93095c7225da" providerId="AD" clId="Web-{82ACDF98-4FB3-2EE4-49CA-035134162B42}"/>
    <pc:docChg chg="modSld">
      <pc:chgData name="Kissel, Alexandra (US 3471-Affiliate)" userId="S::alexandra.kissel@jpl.nasa.gov::95f98967-69ae-4c58-b819-93095c7225da" providerId="AD" clId="Web-{82ACDF98-4FB3-2EE4-49CA-035134162B42}" dt="2023-07-20T21:47:44.830" v="2" actId="20577"/>
      <pc:docMkLst>
        <pc:docMk/>
      </pc:docMkLst>
      <pc:sldChg chg="modSp">
        <pc:chgData name="Kissel, Alexandra (US 3471-Affiliate)" userId="S::alexandra.kissel@jpl.nasa.gov::95f98967-69ae-4c58-b819-93095c7225da" providerId="AD" clId="Web-{82ACDF98-4FB3-2EE4-49CA-035134162B42}" dt="2023-07-20T21:46:02.076" v="0" actId="20577"/>
        <pc:sldMkLst>
          <pc:docMk/>
          <pc:sldMk cId="208512354" sldId="324"/>
        </pc:sldMkLst>
        <pc:spChg chg="mod">
          <ac:chgData name="Kissel, Alexandra (US 3471-Affiliate)" userId="S::alexandra.kissel@jpl.nasa.gov::95f98967-69ae-4c58-b819-93095c7225da" providerId="AD" clId="Web-{82ACDF98-4FB3-2EE4-49CA-035134162B42}" dt="2023-07-20T21:46:02.076" v="0" actId="20577"/>
          <ac:spMkLst>
            <pc:docMk/>
            <pc:sldMk cId="208512354" sldId="324"/>
            <ac:spMk id="3" creationId="{00000000-0000-0000-0000-000000000000}"/>
          </ac:spMkLst>
        </pc:spChg>
      </pc:sldChg>
      <pc:sldChg chg="modSp">
        <pc:chgData name="Kissel, Alexandra (US 3471-Affiliate)" userId="S::alexandra.kissel@jpl.nasa.gov::95f98967-69ae-4c58-b819-93095c7225da" providerId="AD" clId="Web-{82ACDF98-4FB3-2EE4-49CA-035134162B42}" dt="2023-07-20T21:47:44.830" v="2" actId="20577"/>
        <pc:sldMkLst>
          <pc:docMk/>
          <pc:sldMk cId="3517038460" sldId="343"/>
        </pc:sldMkLst>
        <pc:spChg chg="mod">
          <ac:chgData name="Kissel, Alexandra (US 3471-Affiliate)" userId="S::alexandra.kissel@jpl.nasa.gov::95f98967-69ae-4c58-b819-93095c7225da" providerId="AD" clId="Web-{82ACDF98-4FB3-2EE4-49CA-035134162B42}" dt="2023-07-20T21:47:44.830" v="2" actId="20577"/>
          <ac:spMkLst>
            <pc:docMk/>
            <pc:sldMk cId="3517038460" sldId="343"/>
            <ac:spMk id="3" creationId="{00000000-0000-0000-0000-000000000000}"/>
          </ac:spMkLst>
        </pc:spChg>
      </pc:sldChg>
      <pc:sldChg chg="modSp">
        <pc:chgData name="Kissel, Alexandra (US 3471-Affiliate)" userId="S::alexandra.kissel@jpl.nasa.gov::95f98967-69ae-4c58-b819-93095c7225da" providerId="AD" clId="Web-{82ACDF98-4FB3-2EE4-49CA-035134162B42}" dt="2023-07-20T21:47:10.016" v="1" actId="20577"/>
        <pc:sldMkLst>
          <pc:docMk/>
          <pc:sldMk cId="648045990" sldId="353"/>
        </pc:sldMkLst>
        <pc:spChg chg="mod">
          <ac:chgData name="Kissel, Alexandra (US 3471-Affiliate)" userId="S::alexandra.kissel@jpl.nasa.gov::95f98967-69ae-4c58-b819-93095c7225da" providerId="AD" clId="Web-{82ACDF98-4FB3-2EE4-49CA-035134162B42}" dt="2023-07-20T21:47:10.016" v="1" actId="20577"/>
          <ac:spMkLst>
            <pc:docMk/>
            <pc:sldMk cId="648045990" sldId="353"/>
            <ac:spMk id="3" creationId="{00000000-0000-0000-0000-000000000000}"/>
          </ac:spMkLst>
        </pc:spChg>
      </pc:sldChg>
    </pc:docChg>
  </pc:docChgLst>
  <pc:docChgLst>
    <pc:chgData name="Leake, Carl D (US 347J)" userId="S::carl.leake@jpl.nasa.gov::514d19ed-ac25-4851-8813-e892f9be6a8e" providerId="AD" clId="Web-{05EC1233-67C2-CAE1-525F-7A6A10383A66}"/>
    <pc:docChg chg="modSld">
      <pc:chgData name="Leake, Carl D (US 347J)" userId="S::carl.leake@jpl.nasa.gov::514d19ed-ac25-4851-8813-e892f9be6a8e" providerId="AD" clId="Web-{05EC1233-67C2-CAE1-525F-7A6A10383A66}" dt="2023-07-07T15:41:31.946" v="46" actId="14100"/>
      <pc:docMkLst>
        <pc:docMk/>
      </pc:docMkLst>
      <pc:sldChg chg="modSp">
        <pc:chgData name="Leake, Carl D (US 347J)" userId="S::carl.leake@jpl.nasa.gov::514d19ed-ac25-4851-8813-e892f9be6a8e" providerId="AD" clId="Web-{05EC1233-67C2-CAE1-525F-7A6A10383A66}" dt="2023-07-07T15:40:54.258" v="36" actId="20577"/>
        <pc:sldMkLst>
          <pc:docMk/>
          <pc:sldMk cId="198383035" sldId="317"/>
        </pc:sldMkLst>
        <pc:spChg chg="mod">
          <ac:chgData name="Leake, Carl D (US 347J)" userId="S::carl.leake@jpl.nasa.gov::514d19ed-ac25-4851-8813-e892f9be6a8e" providerId="AD" clId="Web-{05EC1233-67C2-CAE1-525F-7A6A10383A66}" dt="2023-07-07T15:40:54.258" v="36" actId="20577"/>
          <ac:spMkLst>
            <pc:docMk/>
            <pc:sldMk cId="198383035" sldId="317"/>
            <ac:spMk id="3" creationId="{00000000-0000-0000-0000-000000000000}"/>
          </ac:spMkLst>
        </pc:spChg>
      </pc:sldChg>
      <pc:sldChg chg="mod setBg">
        <pc:chgData name="Leake, Carl D (US 347J)" userId="S::carl.leake@jpl.nasa.gov::514d19ed-ac25-4851-8813-e892f9be6a8e" providerId="AD" clId="Web-{05EC1233-67C2-CAE1-525F-7A6A10383A66}" dt="2023-07-07T15:40:07.601" v="0"/>
        <pc:sldMkLst>
          <pc:docMk/>
          <pc:sldMk cId="208512354" sldId="324"/>
        </pc:sldMkLst>
      </pc:sldChg>
      <pc:sldChg chg="mod setBg">
        <pc:chgData name="Leake, Carl D (US 347J)" userId="S::carl.leake@jpl.nasa.gov::514d19ed-ac25-4851-8813-e892f9be6a8e" providerId="AD" clId="Web-{05EC1233-67C2-CAE1-525F-7A6A10383A66}" dt="2023-07-07T15:40:11.820" v="1"/>
        <pc:sldMkLst>
          <pc:docMk/>
          <pc:sldMk cId="286755588" sldId="327"/>
        </pc:sldMkLst>
      </pc:sldChg>
      <pc:sldChg chg="mod setBg">
        <pc:chgData name="Leake, Carl D (US 347J)" userId="S::carl.leake@jpl.nasa.gov::514d19ed-ac25-4851-8813-e892f9be6a8e" providerId="AD" clId="Web-{05EC1233-67C2-CAE1-525F-7A6A10383A66}" dt="2023-07-07T15:40:14.335" v="2"/>
        <pc:sldMkLst>
          <pc:docMk/>
          <pc:sldMk cId="1969429605" sldId="341"/>
        </pc:sldMkLst>
      </pc:sldChg>
      <pc:sldChg chg="mod setBg">
        <pc:chgData name="Leake, Carl D (US 347J)" userId="S::carl.leake@jpl.nasa.gov::514d19ed-ac25-4851-8813-e892f9be6a8e" providerId="AD" clId="Web-{05EC1233-67C2-CAE1-525F-7A6A10383A66}" dt="2023-07-07T15:41:28.774" v="45"/>
        <pc:sldMkLst>
          <pc:docMk/>
          <pc:sldMk cId="3517038460" sldId="343"/>
        </pc:sldMkLst>
      </pc:sldChg>
      <pc:sldChg chg="mod setBg">
        <pc:chgData name="Leake, Carl D (US 347J)" userId="S::carl.leake@jpl.nasa.gov::514d19ed-ac25-4851-8813-e892f9be6a8e" providerId="AD" clId="Web-{05EC1233-67C2-CAE1-525F-7A6A10383A66}" dt="2023-07-07T15:40:22.601" v="3"/>
        <pc:sldMkLst>
          <pc:docMk/>
          <pc:sldMk cId="648045990" sldId="353"/>
        </pc:sldMkLst>
      </pc:sldChg>
      <pc:sldChg chg="modSp">
        <pc:chgData name="Leake, Carl D (US 347J)" userId="S::carl.leake@jpl.nasa.gov::514d19ed-ac25-4851-8813-e892f9be6a8e" providerId="AD" clId="Web-{05EC1233-67C2-CAE1-525F-7A6A10383A66}" dt="2023-07-07T15:41:15.586" v="44" actId="14100"/>
        <pc:sldMkLst>
          <pc:docMk/>
          <pc:sldMk cId="4255730488" sldId="355"/>
        </pc:sldMkLst>
        <pc:spChg chg="mod">
          <ac:chgData name="Leake, Carl D (US 347J)" userId="S::carl.leake@jpl.nasa.gov::514d19ed-ac25-4851-8813-e892f9be6a8e" providerId="AD" clId="Web-{05EC1233-67C2-CAE1-525F-7A6A10383A66}" dt="2023-07-07T15:41:15.586" v="44" actId="14100"/>
          <ac:spMkLst>
            <pc:docMk/>
            <pc:sldMk cId="4255730488" sldId="355"/>
            <ac:spMk id="3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05EC1233-67C2-CAE1-525F-7A6A10383A66}" dt="2023-07-07T15:41:31.946" v="46" actId="14100"/>
        <pc:sldMkLst>
          <pc:docMk/>
          <pc:sldMk cId="2621472483" sldId="357"/>
        </pc:sldMkLst>
        <pc:spChg chg="mod">
          <ac:chgData name="Leake, Carl D (US 347J)" userId="S::carl.leake@jpl.nasa.gov::514d19ed-ac25-4851-8813-e892f9be6a8e" providerId="AD" clId="Web-{05EC1233-67C2-CAE1-525F-7A6A10383A66}" dt="2023-07-07T15:41:31.946" v="46" actId="14100"/>
          <ac:spMkLst>
            <pc:docMk/>
            <pc:sldMk cId="2621472483" sldId="357"/>
            <ac:spMk id="3" creationId="{00000000-0000-0000-0000-000000000000}"/>
          </ac:spMkLst>
        </pc:spChg>
      </pc:sldChg>
    </pc:docChg>
  </pc:docChgLst>
  <pc:docChgLst>
    <pc:chgData name="Abhinandan Jain" userId="47000a42-4a64-498b-92b5-14cfe7b66dad" providerId="ADAL" clId="{22453ABD-AF09-47F0-85B3-E1C76DD00D13}"/>
    <pc:docChg chg="modSld">
      <pc:chgData name="Abhinandan Jain" userId="47000a42-4a64-498b-92b5-14cfe7b66dad" providerId="ADAL" clId="{22453ABD-AF09-47F0-85B3-E1C76DD00D13}" dt="2023-07-31T15:51:17.922" v="6" actId="20577"/>
      <pc:docMkLst>
        <pc:docMk/>
      </pc:docMkLst>
      <pc:sldChg chg="modSp">
        <pc:chgData name="Abhinandan Jain" userId="47000a42-4a64-498b-92b5-14cfe7b66dad" providerId="ADAL" clId="{22453ABD-AF09-47F0-85B3-E1C76DD00D13}" dt="2023-07-31T15:51:17.922" v="6" actId="20577"/>
        <pc:sldMkLst>
          <pc:docMk/>
          <pc:sldMk cId="2186544531" sldId="256"/>
        </pc:sldMkLst>
        <pc:spChg chg="mod">
          <ac:chgData name="Abhinandan Jain" userId="47000a42-4a64-498b-92b5-14cfe7b66dad" providerId="ADAL" clId="{22453ABD-AF09-47F0-85B3-E1C76DD00D13}" dt="2023-07-31T15:51:17.922" v="6" actId="20577"/>
          <ac:spMkLst>
            <pc:docMk/>
            <pc:sldMk cId="2186544531" sldId="256"/>
            <ac:spMk id="2" creationId="{05F05CAA-D2BA-9B7A-C6D4-9B12E3FC809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CDF71DB-DF43-FA64-1764-0CEA1ACF6D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B243E7-F2CF-95CC-AAAE-B0CC27B900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14674-4911-4073-B93A-F877C834986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8E6ECB-8BE3-D8A9-937B-1CF516FA8E2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EB0F63-AA6D-E816-008E-51EF332C0B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07CFB3-6B97-4BAE-9CD6-EED3ED43E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228783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dartslab.jpl.nasa.gov/" TargetMode="Externa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dartslab.jpl.nasa.gov/" TargetMode="Externa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lternate Title Slide" type="tx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42" y="5305166"/>
            <a:ext cx="3858016" cy="1071671"/>
          </a:xfrm>
          <a:prstGeom prst="rect">
            <a:avLst/>
          </a:prstGeom>
        </p:spPr>
      </p:pic>
      <p:pic>
        <p:nvPicPr>
          <p:cNvPr id="29" name="Google Shape;29;p11" descr="full_jpg14.jpg"/>
          <p:cNvPicPr preferRelativeResize="0"/>
          <p:nvPr/>
        </p:nvPicPr>
        <p:blipFill rotWithShape="1">
          <a:blip r:embed="rId3">
            <a:alphaModFix/>
          </a:blip>
          <a:srcRect l="36943" r="5653"/>
          <a:stretch/>
        </p:blipFill>
        <p:spPr>
          <a:xfrm>
            <a:off x="0" y="0"/>
            <a:ext cx="7097876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55696" y="563928"/>
            <a:ext cx="1867474" cy="18031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1"/>
          <p:cNvSpPr txBox="1">
            <a:spLocks noGrp="1"/>
          </p:cNvSpPr>
          <p:nvPr>
            <p:ph type="title"/>
          </p:nvPr>
        </p:nvSpPr>
        <p:spPr>
          <a:xfrm>
            <a:off x="7595300" y="2482024"/>
            <a:ext cx="4126500" cy="2307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9pPr>
          </a:lstStyle>
          <a:p>
            <a:endParaRPr dirty="0"/>
          </a:p>
        </p:txBody>
      </p:sp>
      <p:sp>
        <p:nvSpPr>
          <p:cNvPr id="33" name="Google Shape;33;p11"/>
          <p:cNvSpPr txBox="1"/>
          <p:nvPr/>
        </p:nvSpPr>
        <p:spPr>
          <a:xfrm>
            <a:off x="9658550" y="526771"/>
            <a:ext cx="2150400" cy="187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Dynamics and Real</a:t>
            </a:r>
            <a:r>
              <a:rPr lang="en-US" sz="2200" b="1" dirty="0"/>
              <a:t>-</a:t>
            </a: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 Simulation</a:t>
            </a:r>
            <a:endParaRPr sz="2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(DARTS)</a:t>
            </a:r>
            <a:endParaRPr sz="22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Laboratory</a:t>
            </a:r>
            <a:endParaRPr sz="2200" b="1" dirty="0"/>
          </a:p>
        </p:txBody>
      </p:sp>
      <p:sp>
        <p:nvSpPr>
          <p:cNvPr id="34" name="Google Shape;34;p11"/>
          <p:cNvSpPr txBox="1"/>
          <p:nvPr/>
        </p:nvSpPr>
        <p:spPr>
          <a:xfrm>
            <a:off x="8232322" y="5128657"/>
            <a:ext cx="3000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https://dartslab.jpl.nasa.gov/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9" name="Google Shape;34;p11">
            <a:extLst>
              <a:ext uri="{FF2B5EF4-FFF2-40B4-BE49-F238E27FC236}">
                <a16:creationId xmlns:a16="http://schemas.microsoft.com/office/drawing/2014/main" id="{80E1E5F2-3865-49CD-8DBA-CEED1FC0F365}"/>
              </a:ext>
            </a:extLst>
          </p:cNvPr>
          <p:cNvSpPr txBox="1"/>
          <p:nvPr userDrawn="1"/>
        </p:nvSpPr>
        <p:spPr>
          <a:xfrm>
            <a:off x="8158550" y="4831816"/>
            <a:ext cx="300000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</a:rPr>
              <a:t>August 2023</a:t>
            </a:r>
            <a:endParaRPr sz="16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Dshell Events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EC2107-2179-44B0-AA1C-E3E8257F87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7165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lternate Title Slide" type="tx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42" y="5305166"/>
            <a:ext cx="3858016" cy="1071671"/>
          </a:xfrm>
          <a:prstGeom prst="rect">
            <a:avLst/>
          </a:prstGeom>
        </p:spPr>
      </p:pic>
      <p:pic>
        <p:nvPicPr>
          <p:cNvPr id="29" name="Google Shape;29;p11" descr="full_jpg14.jpg"/>
          <p:cNvPicPr preferRelativeResize="0"/>
          <p:nvPr/>
        </p:nvPicPr>
        <p:blipFill rotWithShape="1">
          <a:blip r:embed="rId3">
            <a:alphaModFix/>
          </a:blip>
          <a:srcRect l="36943" r="5653"/>
          <a:stretch/>
        </p:blipFill>
        <p:spPr>
          <a:xfrm>
            <a:off x="0" y="0"/>
            <a:ext cx="7097876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55696" y="563928"/>
            <a:ext cx="1867474" cy="18031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1"/>
          <p:cNvSpPr txBox="1">
            <a:spLocks noGrp="1"/>
          </p:cNvSpPr>
          <p:nvPr>
            <p:ph type="title"/>
          </p:nvPr>
        </p:nvSpPr>
        <p:spPr>
          <a:xfrm>
            <a:off x="7595300" y="2482024"/>
            <a:ext cx="4126500" cy="2307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9pPr>
          </a:lstStyle>
          <a:p>
            <a:endParaRPr dirty="0"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11543400" y="6400425"/>
            <a:ext cx="648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11"/>
          <p:cNvSpPr txBox="1"/>
          <p:nvPr/>
        </p:nvSpPr>
        <p:spPr>
          <a:xfrm>
            <a:off x="9658550" y="526771"/>
            <a:ext cx="2150400" cy="187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Dynamics and Real</a:t>
            </a:r>
            <a:r>
              <a:rPr lang="en-US" sz="2200" b="1" dirty="0"/>
              <a:t>-</a:t>
            </a: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 Simulation</a:t>
            </a:r>
            <a:endParaRPr sz="2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(DARTS)</a:t>
            </a:r>
            <a:endParaRPr sz="22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Laboratory</a:t>
            </a:r>
            <a:endParaRPr sz="2200" b="1" dirty="0"/>
          </a:p>
        </p:txBody>
      </p:sp>
      <p:sp>
        <p:nvSpPr>
          <p:cNvPr id="34" name="Google Shape;34;p11"/>
          <p:cNvSpPr txBox="1"/>
          <p:nvPr/>
        </p:nvSpPr>
        <p:spPr>
          <a:xfrm>
            <a:off x="8232322" y="5128657"/>
            <a:ext cx="3000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https://dartslab.jpl.nasa.gov/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9" name="Google Shape;34;p11">
            <a:extLst>
              <a:ext uri="{FF2B5EF4-FFF2-40B4-BE49-F238E27FC236}">
                <a16:creationId xmlns:a16="http://schemas.microsoft.com/office/drawing/2014/main" id="{80E1E5F2-3865-49CD-8DBA-CEED1FC0F365}"/>
              </a:ext>
            </a:extLst>
          </p:cNvPr>
          <p:cNvSpPr txBox="1"/>
          <p:nvPr userDrawn="1"/>
        </p:nvSpPr>
        <p:spPr>
          <a:xfrm>
            <a:off x="8158550" y="4831816"/>
            <a:ext cx="300000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</a:rPr>
              <a:t>August 2023</a:t>
            </a:r>
            <a:endParaRPr sz="16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ansition Slide" preserve="1">
  <p:cSld name="Transition Slide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/>
          </p:nvPr>
        </p:nvSpPr>
        <p:spPr>
          <a:xfrm>
            <a:off x="838200" y="2991300"/>
            <a:ext cx="10515600" cy="8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4400"/>
              <a:buNone/>
              <a:defRPr sz="4400" b="1" i="0" u="none" strike="noStrike" cap="none">
                <a:solidFill>
                  <a:srgbClr val="21326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2"/>
          </p:nvPr>
        </p:nvSpPr>
        <p:spPr>
          <a:xfrm>
            <a:off x="838200" y="3841075"/>
            <a:ext cx="105156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50" name="Google Shape;50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4547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 preserve="1">
  <p:cSld name="Two Colum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54253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2"/>
          </p:nvPr>
        </p:nvSpPr>
        <p:spPr>
          <a:xfrm>
            <a:off x="6267452" y="1558450"/>
            <a:ext cx="54253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403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Column and Pictur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54253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  <p:sp>
        <p:nvSpPr>
          <p:cNvPr id="8" name="Google Shape;62;p23">
            <a:extLst>
              <a:ext uri="{FF2B5EF4-FFF2-40B4-BE49-F238E27FC236}">
                <a16:creationId xmlns:a16="http://schemas.microsoft.com/office/drawing/2014/main" id="{B63FFDF8-E300-4390-BD84-D92FDD5AAB7C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6267451" y="1558450"/>
            <a:ext cx="5425299" cy="43569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32495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Single Colum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11193502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53760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Title Onl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4933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62c8043c9d_0_10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g162c8043c9d_0_107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92456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10363200" cy="5029200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Dshell Events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0513E-CC6B-4688-84CD-7786F3725A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7786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4469" y="6356350"/>
            <a:ext cx="1767532" cy="490981"/>
          </a:xfrm>
          <a:prstGeom prst="rect">
            <a:avLst/>
          </a:prstGeom>
        </p:spPr>
      </p:pic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499250" y="4845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632375" y="1452688"/>
            <a:ext cx="10881300" cy="47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71" r:id="rId1"/>
    <p:sldLayoutId id="2147483650" r:id="rId2"/>
    <p:sldLayoutId id="2147483662" r:id="rId3"/>
    <p:sldLayoutId id="2147483663" r:id="rId4"/>
    <p:sldLayoutId id="2147483666" r:id="rId5"/>
    <p:sldLayoutId id="2147483665" r:id="rId6"/>
    <p:sldLayoutId id="2147483667" r:id="rId7"/>
    <p:sldLayoutId id="2147483660" r:id="rId8"/>
    <p:sldLayoutId id="2147483669" r:id="rId9"/>
    <p:sldLayoutId id="2147483670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EA4335"/>
          </p15:clr>
        </p15:guide>
        <p15:guide id="2" pos="384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labnotebooks.jpl.nasa.gov/user-redirect/notebooks/course2023/E-Dshell/Part-4B-Events/01-demo-events/notebook.ipynb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labnotebooks.jpl.nasa.gov/user-redirect/notebooks/course2023/E-Dshell/Part-4B-Events/01-demo-events/notebook.ipynb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labnotebooks.jpl.nasa.gov/user-redirect/notebooks/course2023/E-Dshell/Part-4B-Events/01-demo-events/notebook.ipynb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dlabnotebooks.jpl.nasa.gov/user-redirect/notebooks/course2023/E-Dshell/Part-4B-Events/01-demo-events/notebook.ipynb" TargetMode="Externa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labnotebooks.jpl.nasa.gov/user-redirect/notebooks/course2023/E-Dshell/Part-4B-Events/03-Combined-event-timeline/notebook.ipynb" TargetMode="Externa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dlabnotebooks.jpl.nasa.gov/user-redirect/notebooks/course2023/E-Dshell/Part-4B-Events/02-Step-validation-events/notebook.ipynb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05CAA-D2BA-9B7A-C6D4-9B12E3FC8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517" y="2183850"/>
            <a:ext cx="4126500" cy="2307299"/>
          </a:xfrm>
        </p:spPr>
        <p:txBody>
          <a:bodyPr/>
          <a:lstStyle/>
          <a:p>
            <a:r>
              <a:rPr lang="fr-FR" dirty="0" err="1"/>
              <a:t>Dshell</a:t>
            </a:r>
            <a:r>
              <a:rPr lang="fr-FR" dirty="0"/>
              <a:t> Events</a:t>
            </a:r>
            <a:br>
              <a:rPr lang="fr-FR" dirty="0"/>
            </a:br>
            <a:br>
              <a:rPr lang="fr-FR" dirty="0"/>
            </a:br>
            <a:r>
              <a:rPr lang="fr-FR" dirty="0"/>
              <a:t>2023 DARTS </a:t>
            </a:r>
            <a:r>
              <a:rPr lang="fr-FR" dirty="0" err="1"/>
              <a:t>Lab</a:t>
            </a:r>
            <a:r>
              <a:rPr lang="fr-FR" dirty="0"/>
              <a:t> Course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C47C9D-057E-29C3-F746-D1C3DBB31C97}"/>
              </a:ext>
            </a:extLst>
          </p:cNvPr>
          <p:cNvSpPr>
            <a:spLocks noGrp="1"/>
          </p:cNvSpPr>
          <p:nvPr>
            <p:ph type="sldNum" idx="4294967295"/>
          </p:nvPr>
        </p:nvSpPr>
        <p:spPr>
          <a:xfrm>
            <a:off x="11542713" y="6400800"/>
            <a:ext cx="649287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D725DB-9AE2-003A-9479-DCE37AB230C3}"/>
              </a:ext>
            </a:extLst>
          </p:cNvPr>
          <p:cNvSpPr txBox="1"/>
          <p:nvPr/>
        </p:nvSpPr>
        <p:spPr>
          <a:xfrm>
            <a:off x="7653131" y="4030868"/>
            <a:ext cx="4123633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Abhinandan Jain, Aaron Gaut, Carl Leake, Vivian </a:t>
            </a:r>
            <a:r>
              <a:rPr lang="en-US" dirty="0" err="1"/>
              <a:t>Steyert</a:t>
            </a:r>
            <a:r>
              <a:rPr lang="en-US" dirty="0"/>
              <a:t>, Tristan Hasseler, Asher </a:t>
            </a:r>
            <a:r>
              <a:rPr lang="en-US" dirty="0" err="1"/>
              <a:t>Elmland</a:t>
            </a:r>
            <a:r>
              <a:rPr lang="en-US" dirty="0"/>
              <a:t>, Juan Garcia Bonilla</a:t>
            </a:r>
          </a:p>
        </p:txBody>
      </p:sp>
    </p:spTree>
    <p:extLst>
      <p:ext uri="{BB962C8B-B14F-4D97-AF65-F5344CB8AC3E}">
        <p14:creationId xmlns:p14="http://schemas.microsoft.com/office/powerpoint/2010/main" val="2186544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Demonstrate Timed events</a:t>
            </a:r>
          </a:p>
          <a:p>
            <a:pPr lvl="1"/>
            <a:r>
              <a:rPr lang="en-US" b="1" i="1" dirty="0">
                <a:hlinkClick r:id="rId2"/>
              </a:rPr>
              <a:t>E-Dshell/Part-4B-Events/01-demo-events</a:t>
            </a:r>
          </a:p>
        </p:txBody>
      </p:sp>
    </p:spTree>
    <p:extLst>
      <p:ext uri="{BB962C8B-B14F-4D97-AF65-F5344CB8AC3E}">
        <p14:creationId xmlns:p14="http://schemas.microsoft.com/office/powerpoint/2010/main" val="208512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IO Step Events</a:t>
            </a:r>
          </a:p>
        </p:txBody>
      </p:sp>
    </p:spTree>
    <p:extLst>
      <p:ext uri="{BB962C8B-B14F-4D97-AF65-F5344CB8AC3E}">
        <p14:creationId xmlns:p14="http://schemas.microsoft.com/office/powerpoint/2010/main" val="4009914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 Step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Events occur at regular </a:t>
            </a:r>
            <a:br>
              <a:rPr lang="en-US" sz="2800" dirty="0"/>
            </a:br>
            <a:r>
              <a:rPr lang="en-US" sz="2800" dirty="0"/>
              <a:t>system-wide </a:t>
            </a:r>
            <a:r>
              <a:rPr lang="en-US" sz="2800" b="1" dirty="0"/>
              <a:t>IO steps </a:t>
            </a:r>
            <a:br>
              <a:rPr lang="en-US" sz="2800" dirty="0"/>
            </a:br>
            <a:r>
              <a:rPr lang="en-US" sz="2800" dirty="0"/>
              <a:t>(at beginning or end)</a:t>
            </a:r>
          </a:p>
          <a:p>
            <a:pPr lvl="1"/>
            <a:r>
              <a:rPr lang="en-US" sz="2400" dirty="0"/>
              <a:t>Separate from model C++ </a:t>
            </a:r>
            <a:r>
              <a:rPr lang="en-US" sz="2400" dirty="0" err="1"/>
              <a:t>beginIOStep</a:t>
            </a:r>
            <a:r>
              <a:rPr lang="en-US" sz="2400" dirty="0"/>
              <a:t>() functions which get executed at IO Step boundaries.</a:t>
            </a:r>
          </a:p>
          <a:p>
            <a:r>
              <a:rPr lang="en-US" sz="2800" dirty="0"/>
              <a:t>Python API  (can also be done in C++)</a:t>
            </a:r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624138" y="4419600"/>
            <a:ext cx="6562725" cy="1600200"/>
          </a:xfrm>
          <a:prstGeom prst="rect">
            <a:avLst/>
          </a:prstGeom>
          <a:solidFill>
            <a:srgbClr val="FBE5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6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def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 f(t):</a:t>
            </a:r>
          </a:p>
          <a:p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    # t is the </a:t>
            </a:r>
            <a:r>
              <a:rPr lang="en-US" sz="16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sim.time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 function. Call t to get the time </a:t>
            </a:r>
          </a:p>
          <a:p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    print "callback at time={}".format( t() )</a:t>
            </a:r>
          </a:p>
          <a:p>
            <a:endParaRPr lang="en-US" sz="1600" b="1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r>
              <a:rPr lang="en-US" sz="16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sim.registerEndIOStepEvent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('event', f, t = </a:t>
            </a:r>
            <a:r>
              <a:rPr lang="en-US" sz="16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sim.time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079740" y="1369827"/>
            <a:ext cx="2980420" cy="850112"/>
            <a:chOff x="2877936" y="3495967"/>
            <a:chExt cx="1366469" cy="389761"/>
          </a:xfrm>
        </p:grpSpPr>
        <p:grpSp>
          <p:nvGrpSpPr>
            <p:cNvPr id="7" name="Group 6"/>
            <p:cNvGrpSpPr/>
            <p:nvPr/>
          </p:nvGrpSpPr>
          <p:grpSpPr>
            <a:xfrm>
              <a:off x="2877936" y="3589397"/>
              <a:ext cx="1366469" cy="296331"/>
              <a:chOff x="3124200" y="3554595"/>
              <a:chExt cx="910978" cy="197553"/>
            </a:xfrm>
          </p:grpSpPr>
          <p:cxnSp>
            <p:nvCxnSpPr>
              <p:cNvPr id="16" name="Straight Arrow Connector 15"/>
              <p:cNvCxnSpPr/>
              <p:nvPr/>
            </p:nvCxnSpPr>
            <p:spPr bwMode="auto">
              <a:xfrm>
                <a:off x="3124200" y="3657600"/>
                <a:ext cx="762000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7" name="Straight Connector 16"/>
              <p:cNvCxnSpPr/>
              <p:nvPr/>
            </p:nvCxnSpPr>
            <p:spPr bwMode="auto">
              <a:xfrm>
                <a:off x="32004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Straight Connector 17"/>
              <p:cNvCxnSpPr/>
              <p:nvPr/>
            </p:nvCxnSpPr>
            <p:spPr bwMode="auto">
              <a:xfrm>
                <a:off x="32766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" name="Straight Connector 18"/>
              <p:cNvCxnSpPr/>
              <p:nvPr/>
            </p:nvCxnSpPr>
            <p:spPr bwMode="auto">
              <a:xfrm>
                <a:off x="33528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" name="Straight Connector 19"/>
              <p:cNvCxnSpPr/>
              <p:nvPr/>
            </p:nvCxnSpPr>
            <p:spPr bwMode="auto">
              <a:xfrm>
                <a:off x="34290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" name="Straight Connector 20"/>
              <p:cNvCxnSpPr/>
              <p:nvPr/>
            </p:nvCxnSpPr>
            <p:spPr bwMode="auto">
              <a:xfrm>
                <a:off x="35052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" name="Straight Connector 21"/>
              <p:cNvCxnSpPr/>
              <p:nvPr/>
            </p:nvCxnSpPr>
            <p:spPr bwMode="auto">
              <a:xfrm>
                <a:off x="35814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" name="Straight Connector 22"/>
              <p:cNvCxnSpPr/>
              <p:nvPr/>
            </p:nvCxnSpPr>
            <p:spPr bwMode="auto">
              <a:xfrm>
                <a:off x="36576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4" name="TextBox 23"/>
              <p:cNvSpPr txBox="1"/>
              <p:nvPr/>
            </p:nvSpPr>
            <p:spPr>
              <a:xfrm>
                <a:off x="3882778" y="3554595"/>
                <a:ext cx="152400" cy="197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latin typeface="+mn-lt"/>
                  </a:rPr>
                  <a:t>t</a:t>
                </a:r>
              </a:p>
            </p:txBody>
          </p:sp>
          <p:cxnSp>
            <p:nvCxnSpPr>
              <p:cNvPr id="25" name="Straight Connector 24"/>
              <p:cNvCxnSpPr/>
              <p:nvPr/>
            </p:nvCxnSpPr>
            <p:spPr bwMode="auto">
              <a:xfrm>
                <a:off x="37338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8" name="TextBox 7"/>
            <p:cNvSpPr txBox="1"/>
            <p:nvPr/>
          </p:nvSpPr>
          <p:spPr>
            <a:xfrm>
              <a:off x="2907108" y="3495967"/>
              <a:ext cx="152400" cy="155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018035" y="3499023"/>
              <a:ext cx="152400" cy="155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130947" y="3499023"/>
              <a:ext cx="152400" cy="155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46240" y="3499023"/>
              <a:ext cx="152400" cy="155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61533" y="3499023"/>
              <a:ext cx="152400" cy="155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474445" y="3499023"/>
              <a:ext cx="152400" cy="155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89738" y="3499023"/>
              <a:ext cx="152400" cy="155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705031" y="3499023"/>
              <a:ext cx="152400" cy="155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9407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Demonstrate IO step event</a:t>
            </a:r>
          </a:p>
          <a:p>
            <a:pPr lvl="1"/>
            <a:r>
              <a:rPr lang="en-US" b="1" i="1" dirty="0">
                <a:solidFill>
                  <a:srgbClr val="0563C1"/>
                </a:solidFill>
                <a:hlinkClick r:id="rId2"/>
              </a:rPr>
              <a:t>E-Dshell</a:t>
            </a:r>
            <a:r>
              <a:rPr lang="en-US" b="1" i="1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/Part-4B-Events/01-demo-events</a:t>
            </a:r>
            <a:endParaRPr lang="en-US" b="1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55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Model Events</a:t>
            </a:r>
          </a:p>
        </p:txBody>
      </p:sp>
    </p:spTree>
    <p:extLst>
      <p:ext uri="{BB962C8B-B14F-4D97-AF65-F5344CB8AC3E}">
        <p14:creationId xmlns:p14="http://schemas.microsoft.com/office/powerpoint/2010/main" val="565783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Allows adding model events at run-time that execute when the model’s C++ function (such as </a:t>
            </a:r>
            <a:r>
              <a:rPr lang="en-US" dirty="0" err="1"/>
              <a:t>preDeriv</a:t>
            </a:r>
            <a:r>
              <a:rPr lang="en-US" dirty="0"/>
              <a:t>) is called</a:t>
            </a:r>
          </a:p>
          <a:p>
            <a:pPr lvl="1"/>
            <a:r>
              <a:rPr lang="en-US" sz="2000" dirty="0"/>
              <a:t>Does not require recompiling model code</a:t>
            </a:r>
          </a:p>
          <a:p>
            <a:pPr lvl="1"/>
            <a:r>
              <a:rPr lang="en-US" sz="2000" dirty="0"/>
              <a:t>Callback function AND trigger function can be python</a:t>
            </a:r>
          </a:p>
          <a:p>
            <a:pPr lvl="1"/>
            <a:r>
              <a:rPr lang="en-US" sz="2000" dirty="0"/>
              <a:t>Useful for prototyping functions</a:t>
            </a:r>
          </a:p>
          <a:p>
            <a:pPr lvl="1"/>
            <a:r>
              <a:rPr lang="en-US" sz="2000" dirty="0"/>
              <a:t>Can execute before or after the C++ function</a:t>
            </a:r>
          </a:p>
          <a:p>
            <a:r>
              <a:rPr lang="en-US" dirty="0"/>
              <a:t>Python API </a:t>
            </a:r>
            <a:r>
              <a:rPr lang="en-US" sz="2000" dirty="0"/>
              <a:t>(</a:t>
            </a:r>
            <a:r>
              <a:rPr lang="en-US" sz="2000" i="1" dirty="0"/>
              <a:t>works for other model functions</a:t>
            </a:r>
            <a:r>
              <a:rPr lang="en-US" sz="2000" dirty="0"/>
              <a:t>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645880" y="4870174"/>
            <a:ext cx="7019925" cy="1371600"/>
          </a:xfrm>
          <a:prstGeom prst="rect">
            <a:avLst/>
          </a:prstGeom>
          <a:solidFill>
            <a:srgbClr val="FBE5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27432" rIns="91440" bIns="27432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6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def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 f(t):</a:t>
            </a:r>
          </a:p>
          <a:p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    # t is the </a:t>
            </a:r>
            <a:r>
              <a:rPr lang="en-US" sz="16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sim.time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 function. Call t to get the time </a:t>
            </a:r>
          </a:p>
          <a:p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    print "callback at time={}".format( t() )</a:t>
            </a:r>
          </a:p>
          <a:p>
            <a:endParaRPr lang="en-US" sz="1600" b="1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r>
              <a:rPr lang="en-US" sz="16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Sim.registerPreDerivModelEvent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(‘</a:t>
            </a:r>
            <a:r>
              <a:rPr lang="en-US" sz="16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pdev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’, mdl, True, f)</a:t>
            </a:r>
          </a:p>
        </p:txBody>
      </p:sp>
    </p:spTree>
    <p:extLst>
      <p:ext uri="{BB962C8B-B14F-4D97-AF65-F5344CB8AC3E}">
        <p14:creationId xmlns:p14="http://schemas.microsoft.com/office/powerpoint/2010/main" val="1633979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Demonstrate </a:t>
            </a:r>
            <a:r>
              <a:rPr lang="en-US" dirty="0">
                <a:solidFill>
                  <a:srgbClr val="000000"/>
                </a:solidFill>
              </a:rPr>
              <a:t>Model events</a:t>
            </a:r>
            <a:endParaRPr lang="en-US" b="1" i="1" dirty="0">
              <a:solidFill>
                <a:srgbClr val="000000"/>
              </a:solidFill>
            </a:endParaRPr>
          </a:p>
          <a:p>
            <a:pPr lvl="1"/>
            <a:r>
              <a:rPr lang="en-US" b="1" i="1" dirty="0">
                <a:solidFill>
                  <a:srgbClr val="0563C1"/>
                </a:solidFill>
                <a:hlinkClick r:id="rId2"/>
              </a:rPr>
              <a:t>E-Dshell/Part-4B-Events/01-demo-events</a:t>
            </a:r>
            <a:endParaRPr lang="en-US" b="1" i="1"/>
          </a:p>
        </p:txBody>
      </p:sp>
    </p:spTree>
    <p:extLst>
      <p:ext uri="{BB962C8B-B14F-4D97-AF65-F5344CB8AC3E}">
        <p14:creationId xmlns:p14="http://schemas.microsoft.com/office/powerpoint/2010/main" val="1969429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err="1"/>
              <a:t>Multirate</a:t>
            </a:r>
            <a:r>
              <a:rPr lang="en-US" sz="6000" dirty="0"/>
              <a:t> Models</a:t>
            </a:r>
          </a:p>
        </p:txBody>
      </p:sp>
    </p:spTree>
    <p:extLst>
      <p:ext uri="{BB962C8B-B14F-4D97-AF65-F5344CB8AC3E}">
        <p14:creationId xmlns:p14="http://schemas.microsoft.com/office/powerpoint/2010/main" val="1819199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Multirate</a:t>
            </a:r>
            <a:r>
              <a:rPr lang="en-US" dirty="0"/>
              <a:t> Model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Allows setting model </a:t>
            </a:r>
            <a:r>
              <a:rPr lang="en-US" sz="2200" dirty="0" err="1"/>
              <a:t>BeginIOStep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/>
              <a:t>or </a:t>
            </a:r>
            <a:r>
              <a:rPr lang="en-US" sz="2200" dirty="0" err="1"/>
              <a:t>EndIOStep</a:t>
            </a:r>
            <a:r>
              <a:rPr lang="en-US" sz="2200" dirty="0"/>
              <a:t> functions to execute </a:t>
            </a:r>
            <a:br>
              <a:rPr lang="en-US" sz="2200" dirty="0"/>
            </a:br>
            <a:r>
              <a:rPr lang="en-US" sz="2200" dirty="0"/>
              <a:t>at an arbitrary rate (for any </a:t>
            </a:r>
            <a:br>
              <a:rPr lang="en-US" sz="2200" dirty="0"/>
            </a:br>
            <a:r>
              <a:rPr lang="en-US" sz="2200" dirty="0"/>
              <a:t>models)</a:t>
            </a:r>
          </a:p>
          <a:p>
            <a:pPr lvl="1"/>
            <a:r>
              <a:rPr lang="en-US" sz="2000" dirty="0"/>
              <a:t>The </a:t>
            </a:r>
            <a:r>
              <a:rPr lang="en-US" sz="2000" dirty="0" err="1"/>
              <a:t>multirate</a:t>
            </a:r>
            <a:r>
              <a:rPr lang="en-US" sz="2000" dirty="0"/>
              <a:t> </a:t>
            </a:r>
            <a:r>
              <a:rPr lang="en-US" sz="2000" dirty="0" err="1"/>
              <a:t>IOStep</a:t>
            </a:r>
            <a:r>
              <a:rPr lang="en-US" sz="2000" dirty="0"/>
              <a:t> functions are called at exactly the specified rate, not the normal system IO step rate.</a:t>
            </a:r>
          </a:p>
          <a:p>
            <a:pPr lvl="1"/>
            <a:r>
              <a:rPr lang="en-US" sz="2000" dirty="0"/>
              <a:t>Normally done in C++ code but API supports registering </a:t>
            </a:r>
            <a:r>
              <a:rPr lang="en-US" sz="2000" dirty="0" err="1"/>
              <a:t>multirate</a:t>
            </a:r>
            <a:r>
              <a:rPr lang="en-US" sz="2000" dirty="0"/>
              <a:t> models via Python</a:t>
            </a:r>
          </a:p>
          <a:p>
            <a:pPr lvl="1"/>
            <a:r>
              <a:rPr lang="en-US" sz="2000" dirty="0"/>
              <a:t>All models can now be used as multi-rate models</a:t>
            </a:r>
          </a:p>
          <a:p>
            <a:pPr lvl="1"/>
            <a:r>
              <a:rPr lang="en-US" sz="2000" dirty="0"/>
              <a:t>Now the modeling context gets to choose whether a model should be used in a multi-rate manner or not</a:t>
            </a:r>
          </a:p>
          <a:p>
            <a:pPr lvl="1"/>
            <a:r>
              <a:rPr lang="en-US" sz="2000" dirty="0"/>
              <a:t>By default model’s rate syncs up with simulation steps</a:t>
            </a:r>
          </a:p>
          <a:p>
            <a:pPr lvl="1"/>
            <a:r>
              <a:rPr lang="en-US" sz="2000" dirty="0"/>
              <a:t>The </a:t>
            </a:r>
            <a:r>
              <a:rPr lang="en-US" sz="2000" dirty="0" err="1"/>
              <a:t>IOStep</a:t>
            </a:r>
            <a:r>
              <a:rPr lang="en-US" sz="2000" dirty="0"/>
              <a:t> methods are specifically for IO or multi-rate actions. </a:t>
            </a:r>
            <a:br>
              <a:rPr lang="en-US" sz="2000" dirty="0"/>
            </a:br>
            <a:r>
              <a:rPr lang="en-US" sz="2000" dirty="0"/>
              <a:t>The Hop and integration methods are for state propagation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594413" y="1371601"/>
            <a:ext cx="2886793" cy="927487"/>
            <a:chOff x="3612965" y="4188502"/>
            <a:chExt cx="1339582" cy="430389"/>
          </a:xfrm>
        </p:grpSpPr>
        <p:grpSp>
          <p:nvGrpSpPr>
            <p:cNvPr id="7" name="Group 6"/>
            <p:cNvGrpSpPr/>
            <p:nvPr/>
          </p:nvGrpSpPr>
          <p:grpSpPr>
            <a:xfrm>
              <a:off x="3612965" y="4290405"/>
              <a:ext cx="1339582" cy="328486"/>
              <a:chOff x="3124200" y="3535466"/>
              <a:chExt cx="893051" cy="218990"/>
            </a:xfrm>
          </p:grpSpPr>
          <p:cxnSp>
            <p:nvCxnSpPr>
              <p:cNvPr id="12" name="Straight Arrow Connector 11"/>
              <p:cNvCxnSpPr/>
              <p:nvPr/>
            </p:nvCxnSpPr>
            <p:spPr bwMode="auto">
              <a:xfrm>
                <a:off x="3124200" y="3657600"/>
                <a:ext cx="762000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3" name="Straight Connector 12"/>
              <p:cNvCxnSpPr/>
              <p:nvPr/>
            </p:nvCxnSpPr>
            <p:spPr bwMode="auto">
              <a:xfrm>
                <a:off x="32004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" name="Straight Connector 13"/>
              <p:cNvCxnSpPr/>
              <p:nvPr/>
            </p:nvCxnSpPr>
            <p:spPr bwMode="auto">
              <a:xfrm>
                <a:off x="32766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" name="Straight Connector 14"/>
              <p:cNvCxnSpPr/>
              <p:nvPr/>
            </p:nvCxnSpPr>
            <p:spPr bwMode="auto">
              <a:xfrm>
                <a:off x="33528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Straight Connector 15"/>
              <p:cNvCxnSpPr/>
              <p:nvPr/>
            </p:nvCxnSpPr>
            <p:spPr bwMode="auto">
              <a:xfrm>
                <a:off x="34290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Straight Connector 16"/>
              <p:cNvCxnSpPr/>
              <p:nvPr/>
            </p:nvCxnSpPr>
            <p:spPr bwMode="auto">
              <a:xfrm>
                <a:off x="35052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Straight Connector 17"/>
              <p:cNvCxnSpPr/>
              <p:nvPr/>
            </p:nvCxnSpPr>
            <p:spPr bwMode="auto">
              <a:xfrm>
                <a:off x="35814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" name="Straight Connector 18"/>
              <p:cNvCxnSpPr/>
              <p:nvPr/>
            </p:nvCxnSpPr>
            <p:spPr bwMode="auto">
              <a:xfrm>
                <a:off x="36576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0" name="TextBox 19"/>
              <p:cNvSpPr txBox="1"/>
              <p:nvPr/>
            </p:nvSpPr>
            <p:spPr>
              <a:xfrm>
                <a:off x="3864851" y="3535466"/>
                <a:ext cx="152400" cy="218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>
                    <a:latin typeface="+mn-lt"/>
                  </a:rPr>
                  <a:t>t</a:t>
                </a:r>
              </a:p>
            </p:txBody>
          </p:sp>
          <p:cxnSp>
            <p:nvCxnSpPr>
              <p:cNvPr id="21" name="Straight Connector 20"/>
              <p:cNvCxnSpPr/>
              <p:nvPr/>
            </p:nvCxnSpPr>
            <p:spPr bwMode="auto">
              <a:xfrm>
                <a:off x="37338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8" name="TextBox 7"/>
            <p:cNvSpPr txBox="1"/>
            <p:nvPr/>
          </p:nvSpPr>
          <p:spPr>
            <a:xfrm>
              <a:off x="3681014" y="4188502"/>
              <a:ext cx="152400" cy="171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13058" y="4188502"/>
              <a:ext cx="152400" cy="171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145102" y="4188502"/>
              <a:ext cx="152400" cy="171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377147" y="4188502"/>
              <a:ext cx="152400" cy="171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19096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Multirate</a:t>
            </a:r>
            <a:r>
              <a:rPr lang="en-US" dirty="0"/>
              <a:t> Model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Python API</a:t>
            </a:r>
          </a:p>
          <a:p>
            <a:pPr lvl="1"/>
            <a:r>
              <a:rPr lang="en-US" sz="1600" dirty="0"/>
              <a:t>For fixed rate:</a:t>
            </a: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endParaRPr lang="en-US" sz="1600" dirty="0"/>
          </a:p>
          <a:p>
            <a:pPr lvl="1"/>
            <a:r>
              <a:rPr lang="en-US" sz="1600" dirty="0"/>
              <a:t>Provide a callback function that will determine the next time to execute: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sz="2000" dirty="0"/>
              <a:t>Any model can be used as a fixed-rate or as a multi-rate model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018045" y="2217192"/>
            <a:ext cx="6631195" cy="602208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27432" rIns="91440" bIns="27432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6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sim.registerMultiRateModel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(mdl, &lt;</a:t>
            </a:r>
            <a:r>
              <a:rPr lang="en-US" sz="16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fixed_rate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&gt;)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579491" y="1168013"/>
            <a:ext cx="2960547" cy="927487"/>
            <a:chOff x="3612955" y="4188502"/>
            <a:chExt cx="1373805" cy="430389"/>
          </a:xfrm>
        </p:grpSpPr>
        <p:grpSp>
          <p:nvGrpSpPr>
            <p:cNvPr id="7" name="Group 6"/>
            <p:cNvGrpSpPr/>
            <p:nvPr/>
          </p:nvGrpSpPr>
          <p:grpSpPr>
            <a:xfrm>
              <a:off x="3612955" y="4290405"/>
              <a:ext cx="1373805" cy="328486"/>
              <a:chOff x="3124200" y="3535466"/>
              <a:chExt cx="915868" cy="218990"/>
            </a:xfrm>
          </p:grpSpPr>
          <p:cxnSp>
            <p:nvCxnSpPr>
              <p:cNvPr id="12" name="Straight Arrow Connector 11"/>
              <p:cNvCxnSpPr/>
              <p:nvPr/>
            </p:nvCxnSpPr>
            <p:spPr bwMode="auto">
              <a:xfrm>
                <a:off x="3124200" y="3657600"/>
                <a:ext cx="762000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3" name="Straight Connector 12"/>
              <p:cNvCxnSpPr/>
              <p:nvPr/>
            </p:nvCxnSpPr>
            <p:spPr bwMode="auto">
              <a:xfrm>
                <a:off x="32004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4" name="Straight Connector 13"/>
              <p:cNvCxnSpPr/>
              <p:nvPr/>
            </p:nvCxnSpPr>
            <p:spPr bwMode="auto">
              <a:xfrm>
                <a:off x="32766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" name="Straight Connector 14"/>
              <p:cNvCxnSpPr/>
              <p:nvPr/>
            </p:nvCxnSpPr>
            <p:spPr bwMode="auto">
              <a:xfrm>
                <a:off x="33528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Straight Connector 15"/>
              <p:cNvCxnSpPr/>
              <p:nvPr/>
            </p:nvCxnSpPr>
            <p:spPr bwMode="auto">
              <a:xfrm>
                <a:off x="34290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Straight Connector 16"/>
              <p:cNvCxnSpPr/>
              <p:nvPr/>
            </p:nvCxnSpPr>
            <p:spPr bwMode="auto">
              <a:xfrm>
                <a:off x="35052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Straight Connector 17"/>
              <p:cNvCxnSpPr/>
              <p:nvPr/>
            </p:nvCxnSpPr>
            <p:spPr bwMode="auto">
              <a:xfrm>
                <a:off x="35814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" name="Straight Connector 18"/>
              <p:cNvCxnSpPr/>
              <p:nvPr/>
            </p:nvCxnSpPr>
            <p:spPr bwMode="auto">
              <a:xfrm>
                <a:off x="36576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0" name="TextBox 19"/>
              <p:cNvSpPr txBox="1"/>
              <p:nvPr/>
            </p:nvSpPr>
            <p:spPr>
              <a:xfrm>
                <a:off x="3887668" y="3535466"/>
                <a:ext cx="152400" cy="218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>
                    <a:latin typeface="+mn-lt"/>
                  </a:rPr>
                  <a:t>t</a:t>
                </a:r>
              </a:p>
            </p:txBody>
          </p:sp>
          <p:cxnSp>
            <p:nvCxnSpPr>
              <p:cNvPr id="21" name="Straight Connector 20"/>
              <p:cNvCxnSpPr/>
              <p:nvPr/>
            </p:nvCxnSpPr>
            <p:spPr bwMode="auto">
              <a:xfrm>
                <a:off x="37338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8" name="TextBox 7"/>
            <p:cNvSpPr txBox="1"/>
            <p:nvPr/>
          </p:nvSpPr>
          <p:spPr>
            <a:xfrm>
              <a:off x="3681014" y="4188502"/>
              <a:ext cx="152400" cy="171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13058" y="4188502"/>
              <a:ext cx="152400" cy="171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145102" y="4188502"/>
              <a:ext cx="152400" cy="171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377147" y="4188502"/>
              <a:ext cx="152400" cy="1713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</p:grpSp>
      <p:sp>
        <p:nvSpPr>
          <p:cNvPr id="22" name="Rectangle 21"/>
          <p:cNvSpPr/>
          <p:nvPr/>
        </p:nvSpPr>
        <p:spPr bwMode="auto">
          <a:xfrm>
            <a:off x="3018045" y="3847530"/>
            <a:ext cx="6631195" cy="64827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27432" rIns="91440" bIns="27432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6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sim.registerMultiRateModel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(mdl, &lt;</a:t>
            </a:r>
            <a:r>
              <a:rPr lang="en-US" sz="16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multirate_callback_fn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&gt;)</a:t>
            </a:r>
          </a:p>
        </p:txBody>
      </p:sp>
    </p:spTree>
    <p:extLst>
      <p:ext uri="{BB962C8B-B14F-4D97-AF65-F5344CB8AC3E}">
        <p14:creationId xmlns:p14="http://schemas.microsoft.com/office/powerpoint/2010/main" val="249890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To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What are Events and why do we need them?</a:t>
            </a:r>
          </a:p>
          <a:p>
            <a:r>
              <a:rPr lang="en-US" sz="2800" dirty="0"/>
              <a:t>What kinds of events are supported?</a:t>
            </a:r>
          </a:p>
          <a:p>
            <a:r>
              <a:rPr lang="en-US" sz="2800" dirty="0"/>
              <a:t>How does the system manage and dispatch events?</a:t>
            </a:r>
          </a:p>
          <a:p>
            <a:r>
              <a:rPr lang="en-US" sz="2800" dirty="0"/>
              <a:t>How can we create timed events?</a:t>
            </a:r>
          </a:p>
          <a:p>
            <a:r>
              <a:rPr lang="en-US" sz="2800" dirty="0"/>
              <a:t>How can we create IO step events for models</a:t>
            </a:r>
          </a:p>
          <a:p>
            <a:r>
              <a:rPr lang="en-US" sz="2800" dirty="0"/>
              <a:t>How can we create multi-rate model events?</a:t>
            </a:r>
          </a:p>
          <a:p>
            <a:r>
              <a:rPr lang="en-US" sz="2800" dirty="0"/>
              <a:t>How can we create events that occur when some condition occurs (zero-crossing?)</a:t>
            </a:r>
          </a:p>
        </p:txBody>
      </p:sp>
    </p:spTree>
    <p:extLst>
      <p:ext uri="{BB962C8B-B14F-4D97-AF65-F5344CB8AC3E}">
        <p14:creationId xmlns:p14="http://schemas.microsoft.com/office/powerpoint/2010/main" val="18919470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Demonstrate Multi-rate model events</a:t>
            </a:r>
            <a:endParaRPr lang="en-US" b="1" i="1" dirty="0">
              <a:solidFill>
                <a:srgbClr val="000000"/>
              </a:solidFill>
            </a:endParaRPr>
          </a:p>
          <a:p>
            <a:pPr lvl="1"/>
            <a:r>
              <a:rPr lang="en-US" b="1" i="1" dirty="0">
                <a:solidFill>
                  <a:srgbClr val="0563C1"/>
                </a:solidFill>
                <a:hlinkClick r:id="rId2"/>
              </a:rPr>
              <a:t>E-Dshell/Part-4B-Events/01-demo-events</a:t>
            </a:r>
            <a:endParaRPr lang="en-US" b="1" i="1"/>
          </a:p>
        </p:txBody>
      </p:sp>
    </p:spTree>
    <p:extLst>
      <p:ext uri="{BB962C8B-B14F-4D97-AF65-F5344CB8AC3E}">
        <p14:creationId xmlns:p14="http://schemas.microsoft.com/office/powerpoint/2010/main" val="988409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99250" y="1226611"/>
            <a:ext cx="11193502" cy="4356900"/>
          </a:xfrm>
        </p:spPr>
        <p:txBody>
          <a:bodyPr/>
          <a:lstStyle/>
          <a:p>
            <a:r>
              <a:rPr lang="en-US" sz="2800" dirty="0"/>
              <a:t>Demonstrate Combined simulation with all events and show a timeline</a:t>
            </a:r>
          </a:p>
          <a:p>
            <a:pPr lvl="1"/>
            <a:r>
              <a:rPr lang="en-US" sz="2400" b="1" i="1" dirty="0">
                <a:hlinkClick r:id="rId2"/>
              </a:rPr>
              <a:t>E-Dshell/Part-4B-Events/03-Combined-Event-Timeline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8" t="6018" r="8019"/>
          <a:stretch/>
        </p:blipFill>
        <p:spPr>
          <a:xfrm>
            <a:off x="3436752" y="2787241"/>
            <a:ext cx="5173848" cy="377548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48045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Step Validation Events</a:t>
            </a:r>
          </a:p>
        </p:txBody>
      </p:sp>
    </p:spTree>
    <p:extLst>
      <p:ext uri="{BB962C8B-B14F-4D97-AF65-F5344CB8AC3E}">
        <p14:creationId xmlns:p14="http://schemas.microsoft.com/office/powerpoint/2010/main" val="16990265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Step-Validation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Synonyms </a:t>
            </a:r>
          </a:p>
          <a:p>
            <a:pPr lvl="1"/>
            <a:r>
              <a:rPr lang="en-US" dirty="0"/>
              <a:t>zero-crossing</a:t>
            </a:r>
          </a:p>
          <a:p>
            <a:pPr lvl="1"/>
            <a:r>
              <a:rPr lang="en-US" dirty="0"/>
              <a:t>“</a:t>
            </a:r>
            <a:r>
              <a:rPr lang="en-US" dirty="0" err="1"/>
              <a:t>regula-falsi</a:t>
            </a:r>
            <a:r>
              <a:rPr lang="en-US" dirty="0"/>
              <a:t>”</a:t>
            </a:r>
          </a:p>
          <a:p>
            <a:r>
              <a:rPr lang="en-US" dirty="0"/>
              <a:t>Motivation</a:t>
            </a:r>
          </a:p>
          <a:p>
            <a:pPr lvl="1"/>
            <a:r>
              <a:rPr lang="en-US" dirty="0"/>
              <a:t>Need to stop simulation hop at precise time that a condition is met (eg. leg touching the ground)</a:t>
            </a:r>
          </a:p>
          <a:p>
            <a:pPr lvl="1"/>
            <a:r>
              <a:rPr lang="en-US" dirty="0"/>
              <a:t>Allow carrying out of actions at time when a condition is met whose timing cannot be predicted explicitly</a:t>
            </a:r>
          </a:p>
          <a:p>
            <a:r>
              <a:rPr lang="en-US" dirty="0"/>
              <a:t>If you'd like the simulation to stop stepping the time forward, you'll need to set the </a:t>
            </a:r>
            <a:r>
              <a:rPr lang="en-US" dirty="0" err="1"/>
              <a:t>sim.e_stop</a:t>
            </a:r>
            <a:r>
              <a:rPr lang="en-US" dirty="0"/>
              <a:t> flag to true. 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5782231" y="1464208"/>
            <a:ext cx="4708596" cy="1636628"/>
            <a:chOff x="5867400" y="2068052"/>
            <a:chExt cx="3058049" cy="1062924"/>
          </a:xfrm>
        </p:grpSpPr>
        <p:grpSp>
          <p:nvGrpSpPr>
            <p:cNvPr id="6" name="Group 5"/>
            <p:cNvGrpSpPr/>
            <p:nvPr/>
          </p:nvGrpSpPr>
          <p:grpSpPr>
            <a:xfrm>
              <a:off x="5867400" y="2139902"/>
              <a:ext cx="3058049" cy="991074"/>
              <a:chOff x="164789" y="3738473"/>
              <a:chExt cx="1364954" cy="442363"/>
            </a:xfrm>
          </p:grpSpPr>
          <p:cxnSp>
            <p:nvCxnSpPr>
              <p:cNvPr id="8" name="Straight Arrow Connector 7"/>
              <p:cNvCxnSpPr/>
              <p:nvPr/>
            </p:nvCxnSpPr>
            <p:spPr bwMode="auto">
              <a:xfrm>
                <a:off x="164789" y="4084568"/>
                <a:ext cx="1143002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9" name="Straight Connector 8"/>
              <p:cNvCxnSpPr/>
              <p:nvPr/>
            </p:nvCxnSpPr>
            <p:spPr bwMode="auto">
              <a:xfrm>
                <a:off x="752476" y="3826360"/>
                <a:ext cx="0" cy="258208"/>
              </a:xfrm>
              <a:prstGeom prst="line">
                <a:avLst/>
              </a:prstGeom>
              <a:solidFill>
                <a:schemeClr val="accent1"/>
              </a:solidFill>
              <a:ln w="4127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" name="TextBox 9"/>
              <p:cNvSpPr txBox="1"/>
              <p:nvPr/>
            </p:nvSpPr>
            <p:spPr>
              <a:xfrm>
                <a:off x="1301143" y="3975631"/>
                <a:ext cx="228600" cy="205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>
                    <a:latin typeface="+mn-lt"/>
                  </a:rPr>
                  <a:t>t</a:t>
                </a:r>
              </a:p>
            </p:txBody>
          </p:sp>
          <p:sp>
            <p:nvSpPr>
              <p:cNvPr id="11" name="Freeform 10"/>
              <p:cNvSpPr/>
              <p:nvPr/>
            </p:nvSpPr>
            <p:spPr bwMode="auto">
              <a:xfrm>
                <a:off x="230078" y="3738473"/>
                <a:ext cx="997744" cy="254793"/>
              </a:xfrm>
              <a:custGeom>
                <a:avLst/>
                <a:gdLst>
                  <a:gd name="connsiteX0" fmla="*/ 0 w 1052483"/>
                  <a:gd name="connsiteY0" fmla="*/ 0 h 359577"/>
                  <a:gd name="connsiteX1" fmla="*/ 309563 w 1052483"/>
                  <a:gd name="connsiteY1" fmla="*/ 88106 h 359577"/>
                  <a:gd name="connsiteX2" fmla="*/ 604838 w 1052483"/>
                  <a:gd name="connsiteY2" fmla="*/ 264319 h 359577"/>
                  <a:gd name="connsiteX3" fmla="*/ 1002506 w 1052483"/>
                  <a:gd name="connsiteY3" fmla="*/ 347662 h 359577"/>
                  <a:gd name="connsiteX4" fmla="*/ 1033463 w 1052483"/>
                  <a:gd name="connsiteY4" fmla="*/ 357187 h 359577"/>
                  <a:gd name="connsiteX0" fmla="*/ 0 w 1033463"/>
                  <a:gd name="connsiteY0" fmla="*/ 0 h 357187"/>
                  <a:gd name="connsiteX1" fmla="*/ 309563 w 1033463"/>
                  <a:gd name="connsiteY1" fmla="*/ 88106 h 357187"/>
                  <a:gd name="connsiteX2" fmla="*/ 604838 w 1033463"/>
                  <a:gd name="connsiteY2" fmla="*/ 264319 h 357187"/>
                  <a:gd name="connsiteX3" fmla="*/ 1033463 w 1033463"/>
                  <a:gd name="connsiteY3" fmla="*/ 357187 h 357187"/>
                  <a:gd name="connsiteX0" fmla="*/ 0 w 1033463"/>
                  <a:gd name="connsiteY0" fmla="*/ 0 h 357187"/>
                  <a:gd name="connsiteX1" fmla="*/ 316707 w 1033463"/>
                  <a:gd name="connsiteY1" fmla="*/ 142875 h 357187"/>
                  <a:gd name="connsiteX2" fmla="*/ 604838 w 1033463"/>
                  <a:gd name="connsiteY2" fmla="*/ 264319 h 357187"/>
                  <a:gd name="connsiteX3" fmla="*/ 1033463 w 1033463"/>
                  <a:gd name="connsiteY3" fmla="*/ 357187 h 357187"/>
                  <a:gd name="connsiteX0" fmla="*/ 0 w 997744"/>
                  <a:gd name="connsiteY0" fmla="*/ 0 h 254793"/>
                  <a:gd name="connsiteX1" fmla="*/ 280988 w 997744"/>
                  <a:gd name="connsiteY1" fmla="*/ 40481 h 254793"/>
                  <a:gd name="connsiteX2" fmla="*/ 569119 w 997744"/>
                  <a:gd name="connsiteY2" fmla="*/ 161925 h 254793"/>
                  <a:gd name="connsiteX3" fmla="*/ 997744 w 997744"/>
                  <a:gd name="connsiteY3" fmla="*/ 254793 h 254793"/>
                  <a:gd name="connsiteX0" fmla="*/ 0 w 997744"/>
                  <a:gd name="connsiteY0" fmla="*/ 0 h 254793"/>
                  <a:gd name="connsiteX1" fmla="*/ 335757 w 997744"/>
                  <a:gd name="connsiteY1" fmla="*/ 38100 h 254793"/>
                  <a:gd name="connsiteX2" fmla="*/ 569119 w 997744"/>
                  <a:gd name="connsiteY2" fmla="*/ 161925 h 254793"/>
                  <a:gd name="connsiteX3" fmla="*/ 997744 w 997744"/>
                  <a:gd name="connsiteY3" fmla="*/ 254793 h 254793"/>
                  <a:gd name="connsiteX0" fmla="*/ 0 w 997744"/>
                  <a:gd name="connsiteY0" fmla="*/ 0 h 254793"/>
                  <a:gd name="connsiteX1" fmla="*/ 335757 w 997744"/>
                  <a:gd name="connsiteY1" fmla="*/ 38100 h 254793"/>
                  <a:gd name="connsiteX2" fmla="*/ 585788 w 997744"/>
                  <a:gd name="connsiteY2" fmla="*/ 176212 h 254793"/>
                  <a:gd name="connsiteX3" fmla="*/ 997744 w 997744"/>
                  <a:gd name="connsiteY3" fmla="*/ 254793 h 254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97744" h="254793">
                    <a:moveTo>
                      <a:pt x="0" y="0"/>
                    </a:moveTo>
                    <a:cubicBezTo>
                      <a:pt x="104378" y="22026"/>
                      <a:pt x="238126" y="8731"/>
                      <a:pt x="335757" y="38100"/>
                    </a:cubicBezTo>
                    <a:cubicBezTo>
                      <a:pt x="433388" y="67469"/>
                      <a:pt x="475457" y="140097"/>
                      <a:pt x="585788" y="176212"/>
                    </a:cubicBezTo>
                    <a:cubicBezTo>
                      <a:pt x="696119" y="212327"/>
                      <a:pt x="908447" y="235446"/>
                      <a:pt x="997744" y="254793"/>
                    </a:cubicBezTo>
                  </a:path>
                </a:pathLst>
              </a:cu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48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 bwMode="auto">
              <a:xfrm>
                <a:off x="256272" y="3889817"/>
                <a:ext cx="886728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Straight Connector 16"/>
              <p:cNvCxnSpPr/>
              <p:nvPr/>
            </p:nvCxnSpPr>
            <p:spPr bwMode="auto">
              <a:xfrm>
                <a:off x="674965" y="3910215"/>
                <a:ext cx="0" cy="174353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Straight Connector 17"/>
              <p:cNvCxnSpPr/>
              <p:nvPr/>
            </p:nvCxnSpPr>
            <p:spPr bwMode="auto">
              <a:xfrm>
                <a:off x="879034" y="3910215"/>
                <a:ext cx="0" cy="174353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" name="Straight Connector 19"/>
              <p:cNvCxnSpPr/>
              <p:nvPr/>
            </p:nvCxnSpPr>
            <p:spPr bwMode="auto">
              <a:xfrm>
                <a:off x="1083104" y="3910215"/>
                <a:ext cx="0" cy="174353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" name="Straight Connector 20"/>
              <p:cNvCxnSpPr/>
              <p:nvPr/>
            </p:nvCxnSpPr>
            <p:spPr bwMode="auto">
              <a:xfrm>
                <a:off x="266824" y="3913461"/>
                <a:ext cx="0" cy="174353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" name="Straight Connector 21"/>
              <p:cNvCxnSpPr/>
              <p:nvPr/>
            </p:nvCxnSpPr>
            <p:spPr bwMode="auto">
              <a:xfrm>
                <a:off x="470894" y="3913461"/>
                <a:ext cx="0" cy="174353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5" name="TextBox 24"/>
            <p:cNvSpPr txBox="1"/>
            <p:nvPr/>
          </p:nvSpPr>
          <p:spPr>
            <a:xfrm>
              <a:off x="6903383" y="2068052"/>
              <a:ext cx="402041" cy="3398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3830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Step-Validation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99250" y="1558450"/>
            <a:ext cx="11193502" cy="4876769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Approach</a:t>
            </a:r>
          </a:p>
          <a:p>
            <a:pPr lvl="1"/>
            <a:r>
              <a:rPr lang="en-US" sz="2000" dirty="0"/>
              <a:t>User provides callback function that determines if some condition occurred in the middle of an integration step</a:t>
            </a:r>
          </a:p>
          <a:p>
            <a:pPr lvl="2"/>
            <a:r>
              <a:rPr lang="en-US" sz="1600" dirty="0"/>
              <a:t>Typically when </a:t>
            </a:r>
            <a:r>
              <a:rPr lang="en-US" sz="1600" err="1"/>
              <a:t>specNode</a:t>
            </a:r>
            <a:r>
              <a:rPr lang="en-US" sz="1600" dirty="0"/>
              <a:t> crosses some value</a:t>
            </a:r>
          </a:p>
          <a:p>
            <a:pPr lvl="2"/>
            <a:r>
              <a:rPr lang="en-US" sz="1600" dirty="0"/>
              <a:t>If you'd like the simulation to stop stepping the time forward, you'll need to set the </a:t>
            </a:r>
            <a:r>
              <a:rPr lang="en-US" sz="1600" dirty="0" err="1"/>
              <a:t>sim.e_stop</a:t>
            </a:r>
            <a:r>
              <a:rPr lang="en-US" sz="1600" dirty="0"/>
              <a:t> flag to true in this callback.</a:t>
            </a:r>
          </a:p>
          <a:p>
            <a:pPr lvl="1"/>
            <a:r>
              <a:rPr lang="en-US" sz="2000" dirty="0"/>
              <a:t>If the condition occurs during in a </a:t>
            </a:r>
            <a:r>
              <a:rPr lang="en-US" sz="2000" err="1"/>
              <a:t>substep</a:t>
            </a:r>
            <a:r>
              <a:rPr lang="en-US" sz="2000" dirty="0"/>
              <a:t>, the </a:t>
            </a:r>
            <a:r>
              <a:rPr lang="en-US" sz="2000" err="1"/>
              <a:t>substep</a:t>
            </a:r>
            <a:r>
              <a:rPr lang="en-US" sz="2000" dirty="0"/>
              <a:t> is reverted (</a:t>
            </a:r>
            <a:r>
              <a:rPr lang="en-US" sz="2000" err="1"/>
              <a:t>eg</a:t>
            </a:r>
            <a:r>
              <a:rPr lang="en-US" sz="2000" dirty="0"/>
              <a:t>, the </a:t>
            </a:r>
            <a:r>
              <a:rPr lang="en-US" sz="2000" err="1"/>
              <a:t>substep</a:t>
            </a:r>
            <a:r>
              <a:rPr lang="en-US" sz="2000" dirty="0"/>
              <a:t> is NOT validated)</a:t>
            </a:r>
          </a:p>
          <a:p>
            <a:pPr lvl="2"/>
            <a:r>
              <a:rPr lang="en-US" sz="1800" dirty="0"/>
              <a:t>Enter a iterative process to determine exactly when to end the </a:t>
            </a:r>
            <a:r>
              <a:rPr lang="en-US" sz="1800" dirty="0" err="1"/>
              <a:t>substep</a:t>
            </a:r>
            <a:r>
              <a:rPr lang="en-US" sz="1800" dirty="0"/>
              <a:t> (and stop the current IO step)</a:t>
            </a:r>
          </a:p>
          <a:p>
            <a:pPr lvl="2"/>
            <a:r>
              <a:rPr lang="en-US" sz="1800" dirty="0"/>
              <a:t>The end of the next trial </a:t>
            </a:r>
            <a:r>
              <a:rPr lang="en-US" sz="1800" dirty="0" err="1"/>
              <a:t>substep</a:t>
            </a:r>
            <a:r>
              <a:rPr lang="en-US" sz="1800" dirty="0"/>
              <a:t> is set part way through the step</a:t>
            </a:r>
          </a:p>
          <a:p>
            <a:pPr lvl="2"/>
            <a:r>
              <a:rPr lang="en-US" sz="1800" dirty="0"/>
              <a:t>A trial </a:t>
            </a:r>
            <a:r>
              <a:rPr lang="en-US" sz="1800" err="1"/>
              <a:t>substep</a:t>
            </a:r>
            <a:r>
              <a:rPr lang="en-US" sz="1800" dirty="0"/>
              <a:t> is taken: If the condition is still violated, the </a:t>
            </a:r>
            <a:r>
              <a:rPr lang="en-US" sz="1800" err="1"/>
              <a:t>substep</a:t>
            </a:r>
            <a:r>
              <a:rPr lang="en-US" sz="1800" dirty="0"/>
              <a:t> is reverted again and the trial time is reduced</a:t>
            </a:r>
          </a:p>
          <a:p>
            <a:pPr lvl="2"/>
            <a:r>
              <a:rPr lang="en-US" sz="1800" dirty="0"/>
              <a:t>Iterates until condition is achieved (within epsilon)</a:t>
            </a:r>
          </a:p>
          <a:p>
            <a:pPr lvl="1"/>
            <a:r>
              <a:rPr lang="en-US" sz="2000" dirty="0"/>
              <a:t>Supports user-defined conditions (default: </a:t>
            </a:r>
            <a:r>
              <a:rPr lang="en-US" sz="2000" dirty="0" err="1"/>
              <a:t>DVar</a:t>
            </a:r>
            <a:r>
              <a:rPr lang="en-US" sz="2000" dirty="0"/>
              <a:t> crossing value), arbitrary convergence algorithms (default: bisection)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7162803" y="743262"/>
            <a:ext cx="3582947" cy="1398983"/>
            <a:chOff x="5867400" y="1977973"/>
            <a:chExt cx="3080428" cy="1202769"/>
          </a:xfrm>
        </p:grpSpPr>
        <p:grpSp>
          <p:nvGrpSpPr>
            <p:cNvPr id="6" name="Group 5"/>
            <p:cNvGrpSpPr/>
            <p:nvPr/>
          </p:nvGrpSpPr>
          <p:grpSpPr>
            <a:xfrm>
              <a:off x="5867400" y="2139894"/>
              <a:ext cx="3080428" cy="1040848"/>
              <a:chOff x="164789" y="3738473"/>
              <a:chExt cx="1374942" cy="464580"/>
            </a:xfrm>
          </p:grpSpPr>
          <p:cxnSp>
            <p:nvCxnSpPr>
              <p:cNvPr id="8" name="Straight Arrow Connector 7"/>
              <p:cNvCxnSpPr/>
              <p:nvPr/>
            </p:nvCxnSpPr>
            <p:spPr bwMode="auto">
              <a:xfrm>
                <a:off x="164789" y="4084568"/>
                <a:ext cx="1143002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9" name="Straight Connector 8"/>
              <p:cNvCxnSpPr/>
              <p:nvPr/>
            </p:nvCxnSpPr>
            <p:spPr bwMode="auto">
              <a:xfrm>
                <a:off x="752476" y="3826360"/>
                <a:ext cx="0" cy="258208"/>
              </a:xfrm>
              <a:prstGeom prst="line">
                <a:avLst/>
              </a:prstGeom>
              <a:solidFill>
                <a:schemeClr val="accent1"/>
              </a:solidFill>
              <a:ln w="4127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" name="TextBox 9"/>
              <p:cNvSpPr txBox="1"/>
              <p:nvPr/>
            </p:nvSpPr>
            <p:spPr>
              <a:xfrm>
                <a:off x="1311131" y="3931405"/>
                <a:ext cx="228600" cy="271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>
                    <a:latin typeface="+mn-lt"/>
                  </a:rPr>
                  <a:t>t</a:t>
                </a:r>
              </a:p>
            </p:txBody>
          </p:sp>
          <p:sp>
            <p:nvSpPr>
              <p:cNvPr id="11" name="Freeform 10"/>
              <p:cNvSpPr/>
              <p:nvPr/>
            </p:nvSpPr>
            <p:spPr bwMode="auto">
              <a:xfrm>
                <a:off x="230078" y="3738473"/>
                <a:ext cx="997744" cy="254793"/>
              </a:xfrm>
              <a:custGeom>
                <a:avLst/>
                <a:gdLst>
                  <a:gd name="connsiteX0" fmla="*/ 0 w 1052483"/>
                  <a:gd name="connsiteY0" fmla="*/ 0 h 359577"/>
                  <a:gd name="connsiteX1" fmla="*/ 309563 w 1052483"/>
                  <a:gd name="connsiteY1" fmla="*/ 88106 h 359577"/>
                  <a:gd name="connsiteX2" fmla="*/ 604838 w 1052483"/>
                  <a:gd name="connsiteY2" fmla="*/ 264319 h 359577"/>
                  <a:gd name="connsiteX3" fmla="*/ 1002506 w 1052483"/>
                  <a:gd name="connsiteY3" fmla="*/ 347662 h 359577"/>
                  <a:gd name="connsiteX4" fmla="*/ 1033463 w 1052483"/>
                  <a:gd name="connsiteY4" fmla="*/ 357187 h 359577"/>
                  <a:gd name="connsiteX0" fmla="*/ 0 w 1033463"/>
                  <a:gd name="connsiteY0" fmla="*/ 0 h 357187"/>
                  <a:gd name="connsiteX1" fmla="*/ 309563 w 1033463"/>
                  <a:gd name="connsiteY1" fmla="*/ 88106 h 357187"/>
                  <a:gd name="connsiteX2" fmla="*/ 604838 w 1033463"/>
                  <a:gd name="connsiteY2" fmla="*/ 264319 h 357187"/>
                  <a:gd name="connsiteX3" fmla="*/ 1033463 w 1033463"/>
                  <a:gd name="connsiteY3" fmla="*/ 357187 h 357187"/>
                  <a:gd name="connsiteX0" fmla="*/ 0 w 1033463"/>
                  <a:gd name="connsiteY0" fmla="*/ 0 h 357187"/>
                  <a:gd name="connsiteX1" fmla="*/ 316707 w 1033463"/>
                  <a:gd name="connsiteY1" fmla="*/ 142875 h 357187"/>
                  <a:gd name="connsiteX2" fmla="*/ 604838 w 1033463"/>
                  <a:gd name="connsiteY2" fmla="*/ 264319 h 357187"/>
                  <a:gd name="connsiteX3" fmla="*/ 1033463 w 1033463"/>
                  <a:gd name="connsiteY3" fmla="*/ 357187 h 357187"/>
                  <a:gd name="connsiteX0" fmla="*/ 0 w 997744"/>
                  <a:gd name="connsiteY0" fmla="*/ 0 h 254793"/>
                  <a:gd name="connsiteX1" fmla="*/ 280988 w 997744"/>
                  <a:gd name="connsiteY1" fmla="*/ 40481 h 254793"/>
                  <a:gd name="connsiteX2" fmla="*/ 569119 w 997744"/>
                  <a:gd name="connsiteY2" fmla="*/ 161925 h 254793"/>
                  <a:gd name="connsiteX3" fmla="*/ 997744 w 997744"/>
                  <a:gd name="connsiteY3" fmla="*/ 254793 h 254793"/>
                  <a:gd name="connsiteX0" fmla="*/ 0 w 997744"/>
                  <a:gd name="connsiteY0" fmla="*/ 0 h 254793"/>
                  <a:gd name="connsiteX1" fmla="*/ 335757 w 997744"/>
                  <a:gd name="connsiteY1" fmla="*/ 38100 h 254793"/>
                  <a:gd name="connsiteX2" fmla="*/ 569119 w 997744"/>
                  <a:gd name="connsiteY2" fmla="*/ 161925 h 254793"/>
                  <a:gd name="connsiteX3" fmla="*/ 997744 w 997744"/>
                  <a:gd name="connsiteY3" fmla="*/ 254793 h 254793"/>
                  <a:gd name="connsiteX0" fmla="*/ 0 w 997744"/>
                  <a:gd name="connsiteY0" fmla="*/ 0 h 254793"/>
                  <a:gd name="connsiteX1" fmla="*/ 335757 w 997744"/>
                  <a:gd name="connsiteY1" fmla="*/ 38100 h 254793"/>
                  <a:gd name="connsiteX2" fmla="*/ 585788 w 997744"/>
                  <a:gd name="connsiteY2" fmla="*/ 176212 h 254793"/>
                  <a:gd name="connsiteX3" fmla="*/ 997744 w 997744"/>
                  <a:gd name="connsiteY3" fmla="*/ 254793 h 254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97744" h="254793">
                    <a:moveTo>
                      <a:pt x="0" y="0"/>
                    </a:moveTo>
                    <a:cubicBezTo>
                      <a:pt x="104378" y="22026"/>
                      <a:pt x="238126" y="8731"/>
                      <a:pt x="335757" y="38100"/>
                    </a:cubicBezTo>
                    <a:cubicBezTo>
                      <a:pt x="433388" y="67469"/>
                      <a:pt x="475457" y="140097"/>
                      <a:pt x="585788" y="176212"/>
                    </a:cubicBezTo>
                    <a:cubicBezTo>
                      <a:pt x="696119" y="212327"/>
                      <a:pt x="908447" y="235446"/>
                      <a:pt x="997744" y="254793"/>
                    </a:cubicBezTo>
                  </a:path>
                </a:pathLst>
              </a:cu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48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 bwMode="auto">
              <a:xfrm>
                <a:off x="256272" y="3889817"/>
                <a:ext cx="886728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Straight Connector 16"/>
              <p:cNvCxnSpPr/>
              <p:nvPr/>
            </p:nvCxnSpPr>
            <p:spPr bwMode="auto">
              <a:xfrm>
                <a:off x="674965" y="3910215"/>
                <a:ext cx="0" cy="174353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8" name="Straight Connector 17"/>
              <p:cNvCxnSpPr/>
              <p:nvPr/>
            </p:nvCxnSpPr>
            <p:spPr bwMode="auto">
              <a:xfrm>
                <a:off x="879034" y="3910215"/>
                <a:ext cx="0" cy="174353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" name="Straight Connector 19"/>
              <p:cNvCxnSpPr/>
              <p:nvPr/>
            </p:nvCxnSpPr>
            <p:spPr bwMode="auto">
              <a:xfrm>
                <a:off x="1083104" y="3910215"/>
                <a:ext cx="0" cy="174353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" name="Straight Connector 20"/>
              <p:cNvCxnSpPr/>
              <p:nvPr/>
            </p:nvCxnSpPr>
            <p:spPr bwMode="auto">
              <a:xfrm>
                <a:off x="266824" y="3913461"/>
                <a:ext cx="0" cy="174353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" name="Straight Connector 21"/>
              <p:cNvCxnSpPr/>
              <p:nvPr/>
            </p:nvCxnSpPr>
            <p:spPr bwMode="auto">
              <a:xfrm>
                <a:off x="470894" y="3913461"/>
                <a:ext cx="0" cy="174353"/>
              </a:xfrm>
              <a:prstGeom prst="line">
                <a:avLst/>
              </a:prstGeom>
              <a:solidFill>
                <a:schemeClr val="accent1"/>
              </a:solidFill>
              <a:ln w="222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5" name="TextBox 24"/>
            <p:cNvSpPr txBox="1"/>
            <p:nvPr/>
          </p:nvSpPr>
          <p:spPr>
            <a:xfrm>
              <a:off x="6944328" y="1977973"/>
              <a:ext cx="402041" cy="4498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57304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Step-Validation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dirty="0"/>
              <a:t>Notes:</a:t>
            </a:r>
          </a:p>
          <a:p>
            <a:pPr lvl="1"/>
            <a:r>
              <a:rPr lang="en-US" sz="2400" dirty="0"/>
              <a:t>We are only retrying </a:t>
            </a:r>
            <a:r>
              <a:rPr lang="en-US" sz="2400" dirty="0" err="1"/>
              <a:t>substeps</a:t>
            </a:r>
            <a:endParaRPr lang="en-US" sz="2400" dirty="0"/>
          </a:p>
          <a:p>
            <a:pPr lvl="1"/>
            <a:r>
              <a:rPr lang="en-US" sz="2400" dirty="0"/>
              <a:t>We do not touch I/O steps, FSM transitions or other data not captured in the multibody or model state.</a:t>
            </a:r>
          </a:p>
          <a:p>
            <a:pPr lvl="1"/>
            <a:r>
              <a:rPr lang="en-US" sz="2400" dirty="0"/>
              <a:t>If the condition is met, the step is terminated early, and the next hop begins earlier than it otherwise would have.</a:t>
            </a:r>
          </a:p>
          <a:p>
            <a:pPr lvl="2"/>
            <a:r>
              <a:rPr lang="en-US" dirty="0"/>
              <a:t>This is needed since the user may have made qualitative changes to the system, and we need to reevaluate</a:t>
            </a:r>
          </a:p>
          <a:p>
            <a:pPr lvl="2"/>
            <a:r>
              <a:rPr lang="en-US" dirty="0"/>
              <a:t>The next hop syncs up with the normal I/O step cycle</a:t>
            </a:r>
          </a:p>
        </p:txBody>
      </p:sp>
    </p:spTree>
    <p:extLst>
      <p:ext uri="{BB962C8B-B14F-4D97-AF65-F5344CB8AC3E}">
        <p14:creationId xmlns:p14="http://schemas.microsoft.com/office/powerpoint/2010/main" val="18062964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behavior at zero-crossing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1837985" y="1787772"/>
            <a:ext cx="8402341" cy="2918455"/>
            <a:chOff x="313985" y="1524000"/>
            <a:chExt cx="8402341" cy="2918455"/>
          </a:xfrm>
        </p:grpSpPr>
        <p:sp>
          <p:nvSpPr>
            <p:cNvPr id="6" name="Rectangle 5"/>
            <p:cNvSpPr/>
            <p:nvPr/>
          </p:nvSpPr>
          <p:spPr bwMode="auto">
            <a:xfrm>
              <a:off x="1143000" y="1524000"/>
              <a:ext cx="7467600" cy="2667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  <a:buClrTx/>
              </a:pPr>
              <a:endParaRPr 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>
              <a:off x="2076450" y="1524000"/>
              <a:ext cx="0" cy="2667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3009900" y="1524000"/>
              <a:ext cx="0" cy="2667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3943350" y="1524000"/>
              <a:ext cx="0" cy="2667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4876800" y="1524000"/>
              <a:ext cx="0" cy="2667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5810250" y="1524000"/>
              <a:ext cx="0" cy="2667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6743700" y="1524000"/>
              <a:ext cx="0" cy="2667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7677150" y="1524000"/>
              <a:ext cx="0" cy="2667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8610600" y="1524000"/>
              <a:ext cx="0" cy="2667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1143000" y="1524000"/>
              <a:ext cx="0" cy="2667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1143000" y="3429000"/>
              <a:ext cx="75438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Freeform 18"/>
            <p:cNvSpPr/>
            <p:nvPr/>
          </p:nvSpPr>
          <p:spPr bwMode="auto">
            <a:xfrm>
              <a:off x="1143000" y="2226365"/>
              <a:ext cx="3110948" cy="1212574"/>
            </a:xfrm>
            <a:custGeom>
              <a:avLst/>
              <a:gdLst>
                <a:gd name="connsiteX0" fmla="*/ 0 w 3110948"/>
                <a:gd name="connsiteY0" fmla="*/ 0 h 1212574"/>
                <a:gd name="connsiteX1" fmla="*/ 208722 w 3110948"/>
                <a:gd name="connsiteY1" fmla="*/ 39757 h 1212574"/>
                <a:gd name="connsiteX2" fmla="*/ 1600200 w 3110948"/>
                <a:gd name="connsiteY2" fmla="*/ 278296 h 1212574"/>
                <a:gd name="connsiteX3" fmla="*/ 3110948 w 3110948"/>
                <a:gd name="connsiteY3" fmla="*/ 1212574 h 1212574"/>
                <a:gd name="connsiteX0" fmla="*/ 0 w 3110948"/>
                <a:gd name="connsiteY0" fmla="*/ 0 h 1212574"/>
                <a:gd name="connsiteX1" fmla="*/ 357809 w 3110948"/>
                <a:gd name="connsiteY1" fmla="*/ 29818 h 1212574"/>
                <a:gd name="connsiteX2" fmla="*/ 1600200 w 3110948"/>
                <a:gd name="connsiteY2" fmla="*/ 278296 h 1212574"/>
                <a:gd name="connsiteX3" fmla="*/ 3110948 w 3110948"/>
                <a:gd name="connsiteY3" fmla="*/ 1212574 h 1212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10948" h="1212574">
                  <a:moveTo>
                    <a:pt x="0" y="0"/>
                  </a:moveTo>
                  <a:lnTo>
                    <a:pt x="357809" y="29818"/>
                  </a:lnTo>
                  <a:cubicBezTo>
                    <a:pt x="624509" y="76201"/>
                    <a:pt x="1141344" y="81170"/>
                    <a:pt x="1600200" y="278296"/>
                  </a:cubicBezTo>
                  <a:cubicBezTo>
                    <a:pt x="2059056" y="475422"/>
                    <a:pt x="2597426" y="843169"/>
                    <a:pt x="3110948" y="1212574"/>
                  </a:cubicBezTo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  <a:buClrTx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52813" y="4134678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98356" y="4134678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1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825585" y="4134678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2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687899" y="4134678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4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622985" y="4134678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5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558071" y="4134678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6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493157" y="4134678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7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475788" y="4134678"/>
              <a:ext cx="2343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t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86396" y="4134678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</a:rPr>
                <a:t>0</a:t>
              </a: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4253948" y="1524000"/>
              <a:ext cx="0" cy="2667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1600200" y="3657600"/>
              <a:ext cx="0" cy="533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2536371" y="3657600"/>
              <a:ext cx="0" cy="533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3472542" y="3657600"/>
              <a:ext cx="0" cy="533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547445" y="3848734"/>
              <a:ext cx="0" cy="34226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5344884" y="3657600"/>
              <a:ext cx="0" cy="533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>
              <a:off x="6281055" y="3657600"/>
              <a:ext cx="0" cy="533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7217226" y="3657600"/>
              <a:ext cx="0" cy="533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8153400" y="3657600"/>
              <a:ext cx="0" cy="533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" name="Freeform 40"/>
            <p:cNvSpPr/>
            <p:nvPr/>
          </p:nvSpPr>
          <p:spPr bwMode="auto">
            <a:xfrm>
              <a:off x="1142999" y="2040835"/>
              <a:ext cx="3110948" cy="461291"/>
            </a:xfrm>
            <a:custGeom>
              <a:avLst/>
              <a:gdLst>
                <a:gd name="connsiteX0" fmla="*/ 0 w 3110948"/>
                <a:gd name="connsiteY0" fmla="*/ 0 h 1212574"/>
                <a:gd name="connsiteX1" fmla="*/ 208722 w 3110948"/>
                <a:gd name="connsiteY1" fmla="*/ 39757 h 1212574"/>
                <a:gd name="connsiteX2" fmla="*/ 1600200 w 3110948"/>
                <a:gd name="connsiteY2" fmla="*/ 278296 h 1212574"/>
                <a:gd name="connsiteX3" fmla="*/ 3110948 w 3110948"/>
                <a:gd name="connsiteY3" fmla="*/ 1212574 h 1212574"/>
                <a:gd name="connsiteX0" fmla="*/ 0 w 3110948"/>
                <a:gd name="connsiteY0" fmla="*/ 0 h 1212574"/>
                <a:gd name="connsiteX1" fmla="*/ 357809 w 3110948"/>
                <a:gd name="connsiteY1" fmla="*/ 29818 h 1212574"/>
                <a:gd name="connsiteX2" fmla="*/ 1600200 w 3110948"/>
                <a:gd name="connsiteY2" fmla="*/ 278296 h 1212574"/>
                <a:gd name="connsiteX3" fmla="*/ 3110948 w 3110948"/>
                <a:gd name="connsiteY3" fmla="*/ 1212574 h 1212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10948" h="1212574">
                  <a:moveTo>
                    <a:pt x="0" y="0"/>
                  </a:moveTo>
                  <a:lnTo>
                    <a:pt x="357809" y="29818"/>
                  </a:lnTo>
                  <a:cubicBezTo>
                    <a:pt x="624509" y="76201"/>
                    <a:pt x="1141344" y="81170"/>
                    <a:pt x="1600200" y="278296"/>
                  </a:cubicBezTo>
                  <a:cubicBezTo>
                    <a:pt x="2059056" y="475422"/>
                    <a:pt x="2597426" y="843169"/>
                    <a:pt x="3110948" y="1212574"/>
                  </a:cubicBezTo>
                </a:path>
              </a:pathLst>
            </a:custGeom>
            <a:ln>
              <a:solidFill>
                <a:srgbClr val="FF9966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  <a:buClrTx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13985" y="3224796"/>
              <a:ext cx="8386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target</a:t>
              </a:r>
            </a:p>
          </p:txBody>
        </p:sp>
        <p:cxnSp>
          <p:nvCxnSpPr>
            <p:cNvPr id="43" name="Straight Connector 42"/>
            <p:cNvCxnSpPr/>
            <p:nvPr/>
          </p:nvCxnSpPr>
          <p:spPr bwMode="auto">
            <a:xfrm>
              <a:off x="4469295" y="3657600"/>
              <a:ext cx="0" cy="533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4" name="Freeform 43"/>
            <p:cNvSpPr/>
            <p:nvPr/>
          </p:nvSpPr>
          <p:spPr bwMode="auto">
            <a:xfrm>
              <a:off x="4245664" y="2217026"/>
              <a:ext cx="4343400" cy="527731"/>
            </a:xfrm>
            <a:custGeom>
              <a:avLst/>
              <a:gdLst>
                <a:gd name="connsiteX0" fmla="*/ 0 w 3110948"/>
                <a:gd name="connsiteY0" fmla="*/ 0 h 1212574"/>
                <a:gd name="connsiteX1" fmla="*/ 208722 w 3110948"/>
                <a:gd name="connsiteY1" fmla="*/ 39757 h 1212574"/>
                <a:gd name="connsiteX2" fmla="*/ 1600200 w 3110948"/>
                <a:gd name="connsiteY2" fmla="*/ 278296 h 1212574"/>
                <a:gd name="connsiteX3" fmla="*/ 3110948 w 3110948"/>
                <a:gd name="connsiteY3" fmla="*/ 1212574 h 1212574"/>
                <a:gd name="connsiteX0" fmla="*/ 0 w 3110948"/>
                <a:gd name="connsiteY0" fmla="*/ 0 h 1212574"/>
                <a:gd name="connsiteX1" fmla="*/ 357809 w 3110948"/>
                <a:gd name="connsiteY1" fmla="*/ 29818 h 1212574"/>
                <a:gd name="connsiteX2" fmla="*/ 1600200 w 3110948"/>
                <a:gd name="connsiteY2" fmla="*/ 278296 h 1212574"/>
                <a:gd name="connsiteX3" fmla="*/ 3110948 w 3110948"/>
                <a:gd name="connsiteY3" fmla="*/ 1212574 h 1212574"/>
                <a:gd name="connsiteX0" fmla="*/ 0 w 3120887"/>
                <a:gd name="connsiteY0" fmla="*/ 615646 h 1198484"/>
                <a:gd name="connsiteX1" fmla="*/ 367748 w 3120887"/>
                <a:gd name="connsiteY1" fmla="*/ 15728 h 1198484"/>
                <a:gd name="connsiteX2" fmla="*/ 1610139 w 3120887"/>
                <a:gd name="connsiteY2" fmla="*/ 264206 h 1198484"/>
                <a:gd name="connsiteX3" fmla="*/ 3120887 w 3120887"/>
                <a:gd name="connsiteY3" fmla="*/ 1198484 h 1198484"/>
                <a:gd name="connsiteX0" fmla="*/ 0 w 3120887"/>
                <a:gd name="connsiteY0" fmla="*/ 487241 h 1070079"/>
                <a:gd name="connsiteX1" fmla="*/ 815009 w 3120887"/>
                <a:gd name="connsiteY1" fmla="*/ 41545 h 1070079"/>
                <a:gd name="connsiteX2" fmla="*/ 1610139 w 3120887"/>
                <a:gd name="connsiteY2" fmla="*/ 135801 h 1070079"/>
                <a:gd name="connsiteX3" fmla="*/ 3120887 w 3120887"/>
                <a:gd name="connsiteY3" fmla="*/ 1070079 h 1070079"/>
                <a:gd name="connsiteX0" fmla="*/ 0 w 3120887"/>
                <a:gd name="connsiteY0" fmla="*/ 487241 h 1070079"/>
                <a:gd name="connsiteX1" fmla="*/ 815009 w 3120887"/>
                <a:gd name="connsiteY1" fmla="*/ 41546 h 1070079"/>
                <a:gd name="connsiteX2" fmla="*/ 1610139 w 3120887"/>
                <a:gd name="connsiteY2" fmla="*/ 135801 h 1070079"/>
                <a:gd name="connsiteX3" fmla="*/ 3120887 w 3120887"/>
                <a:gd name="connsiteY3" fmla="*/ 1070079 h 1070079"/>
                <a:gd name="connsiteX0" fmla="*/ 0 w 3120887"/>
                <a:gd name="connsiteY0" fmla="*/ 487241 h 1070079"/>
                <a:gd name="connsiteX1" fmla="*/ 815009 w 3120887"/>
                <a:gd name="connsiteY1" fmla="*/ 41546 h 1070079"/>
                <a:gd name="connsiteX2" fmla="*/ 1610139 w 3120887"/>
                <a:gd name="connsiteY2" fmla="*/ 135801 h 1070079"/>
                <a:gd name="connsiteX3" fmla="*/ 3120887 w 3120887"/>
                <a:gd name="connsiteY3" fmla="*/ 1070079 h 1070079"/>
                <a:gd name="connsiteX0" fmla="*/ 0 w 3120887"/>
                <a:gd name="connsiteY0" fmla="*/ 481779 h 1064617"/>
                <a:gd name="connsiteX1" fmla="*/ 815009 w 3120887"/>
                <a:gd name="connsiteY1" fmla="*/ 36084 h 1064617"/>
                <a:gd name="connsiteX2" fmla="*/ 1610139 w 3120887"/>
                <a:gd name="connsiteY2" fmla="*/ 130339 h 1064617"/>
                <a:gd name="connsiteX3" fmla="*/ 3120887 w 3120887"/>
                <a:gd name="connsiteY3" fmla="*/ 1064617 h 1064617"/>
                <a:gd name="connsiteX0" fmla="*/ 0 w 3120887"/>
                <a:gd name="connsiteY0" fmla="*/ 462665 h 1045503"/>
                <a:gd name="connsiteX1" fmla="*/ 815009 w 3120887"/>
                <a:gd name="connsiteY1" fmla="*/ 16970 h 1045503"/>
                <a:gd name="connsiteX2" fmla="*/ 3120887 w 3120887"/>
                <a:gd name="connsiteY2" fmla="*/ 1045503 h 1045503"/>
                <a:gd name="connsiteX0" fmla="*/ 0 w 1898374"/>
                <a:gd name="connsiteY0" fmla="*/ 446922 h 446922"/>
                <a:gd name="connsiteX1" fmla="*/ 815009 w 1898374"/>
                <a:gd name="connsiteY1" fmla="*/ 1227 h 446922"/>
                <a:gd name="connsiteX2" fmla="*/ 1898374 w 1898374"/>
                <a:gd name="connsiteY2" fmla="*/ 348617 h 446922"/>
                <a:gd name="connsiteX0" fmla="*/ 0 w 4343400"/>
                <a:gd name="connsiteY0" fmla="*/ 451724 h 764675"/>
                <a:gd name="connsiteX1" fmla="*/ 815009 w 4343400"/>
                <a:gd name="connsiteY1" fmla="*/ 6029 h 764675"/>
                <a:gd name="connsiteX2" fmla="*/ 4343400 w 4343400"/>
                <a:gd name="connsiteY2" fmla="*/ 764675 h 764675"/>
                <a:gd name="connsiteX0" fmla="*/ 0 w 4343400"/>
                <a:gd name="connsiteY0" fmla="*/ 454545 h 767496"/>
                <a:gd name="connsiteX1" fmla="*/ 815009 w 4343400"/>
                <a:gd name="connsiteY1" fmla="*/ 8850 h 767496"/>
                <a:gd name="connsiteX2" fmla="*/ 4343400 w 4343400"/>
                <a:gd name="connsiteY2" fmla="*/ 767496 h 767496"/>
                <a:gd name="connsiteX0" fmla="*/ 0 w 4343400"/>
                <a:gd name="connsiteY0" fmla="*/ 369429 h 682380"/>
                <a:gd name="connsiteX1" fmla="*/ 1729409 w 4343400"/>
                <a:gd name="connsiteY1" fmla="*/ 13696 h 682380"/>
                <a:gd name="connsiteX2" fmla="*/ 4343400 w 4343400"/>
                <a:gd name="connsiteY2" fmla="*/ 682380 h 682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43400" h="682380">
                  <a:moveTo>
                    <a:pt x="0" y="369429"/>
                  </a:moveTo>
                  <a:cubicBezTo>
                    <a:pt x="470453" y="53790"/>
                    <a:pt x="1005509" y="-38463"/>
                    <a:pt x="1729409" y="13696"/>
                  </a:cubicBezTo>
                  <a:cubicBezTo>
                    <a:pt x="2453309" y="65855"/>
                    <a:pt x="3863009" y="468102"/>
                    <a:pt x="4343400" y="682380"/>
                  </a:cubicBezTo>
                </a:path>
              </a:pathLst>
            </a:custGeom>
            <a:ln>
              <a:solidFill>
                <a:srgbClr val="FF9966"/>
              </a:solidFill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  <a:buClrTx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" name="Freeform 44"/>
            <p:cNvSpPr/>
            <p:nvPr/>
          </p:nvSpPr>
          <p:spPr bwMode="auto">
            <a:xfrm>
              <a:off x="4345057" y="2539176"/>
              <a:ext cx="4201804" cy="981661"/>
            </a:xfrm>
            <a:custGeom>
              <a:avLst/>
              <a:gdLst>
                <a:gd name="connsiteX0" fmla="*/ 0 w 3110948"/>
                <a:gd name="connsiteY0" fmla="*/ 0 h 1212574"/>
                <a:gd name="connsiteX1" fmla="*/ 208722 w 3110948"/>
                <a:gd name="connsiteY1" fmla="*/ 39757 h 1212574"/>
                <a:gd name="connsiteX2" fmla="*/ 1600200 w 3110948"/>
                <a:gd name="connsiteY2" fmla="*/ 278296 h 1212574"/>
                <a:gd name="connsiteX3" fmla="*/ 3110948 w 3110948"/>
                <a:gd name="connsiteY3" fmla="*/ 1212574 h 1212574"/>
                <a:gd name="connsiteX0" fmla="*/ 0 w 3110948"/>
                <a:gd name="connsiteY0" fmla="*/ 0 h 1212574"/>
                <a:gd name="connsiteX1" fmla="*/ 357809 w 3110948"/>
                <a:gd name="connsiteY1" fmla="*/ 29818 h 1212574"/>
                <a:gd name="connsiteX2" fmla="*/ 1600200 w 3110948"/>
                <a:gd name="connsiteY2" fmla="*/ 278296 h 1212574"/>
                <a:gd name="connsiteX3" fmla="*/ 3110948 w 3110948"/>
                <a:gd name="connsiteY3" fmla="*/ 1212574 h 1212574"/>
                <a:gd name="connsiteX0" fmla="*/ 0 w 3120887"/>
                <a:gd name="connsiteY0" fmla="*/ 615646 h 1198484"/>
                <a:gd name="connsiteX1" fmla="*/ 367748 w 3120887"/>
                <a:gd name="connsiteY1" fmla="*/ 15728 h 1198484"/>
                <a:gd name="connsiteX2" fmla="*/ 1610139 w 3120887"/>
                <a:gd name="connsiteY2" fmla="*/ 264206 h 1198484"/>
                <a:gd name="connsiteX3" fmla="*/ 3120887 w 3120887"/>
                <a:gd name="connsiteY3" fmla="*/ 1198484 h 1198484"/>
                <a:gd name="connsiteX0" fmla="*/ 0 w 3120887"/>
                <a:gd name="connsiteY0" fmla="*/ 487241 h 1070079"/>
                <a:gd name="connsiteX1" fmla="*/ 815009 w 3120887"/>
                <a:gd name="connsiteY1" fmla="*/ 41545 h 1070079"/>
                <a:gd name="connsiteX2" fmla="*/ 1610139 w 3120887"/>
                <a:gd name="connsiteY2" fmla="*/ 135801 h 1070079"/>
                <a:gd name="connsiteX3" fmla="*/ 3120887 w 3120887"/>
                <a:gd name="connsiteY3" fmla="*/ 1070079 h 1070079"/>
                <a:gd name="connsiteX0" fmla="*/ 0 w 3120887"/>
                <a:gd name="connsiteY0" fmla="*/ 487241 h 1070079"/>
                <a:gd name="connsiteX1" fmla="*/ 815009 w 3120887"/>
                <a:gd name="connsiteY1" fmla="*/ 41546 h 1070079"/>
                <a:gd name="connsiteX2" fmla="*/ 1610139 w 3120887"/>
                <a:gd name="connsiteY2" fmla="*/ 135801 h 1070079"/>
                <a:gd name="connsiteX3" fmla="*/ 3120887 w 3120887"/>
                <a:gd name="connsiteY3" fmla="*/ 1070079 h 1070079"/>
                <a:gd name="connsiteX0" fmla="*/ 0 w 3120887"/>
                <a:gd name="connsiteY0" fmla="*/ 487241 h 1070079"/>
                <a:gd name="connsiteX1" fmla="*/ 815009 w 3120887"/>
                <a:gd name="connsiteY1" fmla="*/ 41546 h 1070079"/>
                <a:gd name="connsiteX2" fmla="*/ 1610139 w 3120887"/>
                <a:gd name="connsiteY2" fmla="*/ 135801 h 1070079"/>
                <a:gd name="connsiteX3" fmla="*/ 3120887 w 3120887"/>
                <a:gd name="connsiteY3" fmla="*/ 1070079 h 1070079"/>
                <a:gd name="connsiteX0" fmla="*/ 0 w 3120887"/>
                <a:gd name="connsiteY0" fmla="*/ 481779 h 1064617"/>
                <a:gd name="connsiteX1" fmla="*/ 815009 w 3120887"/>
                <a:gd name="connsiteY1" fmla="*/ 36084 h 1064617"/>
                <a:gd name="connsiteX2" fmla="*/ 1610139 w 3120887"/>
                <a:gd name="connsiteY2" fmla="*/ 130339 h 1064617"/>
                <a:gd name="connsiteX3" fmla="*/ 3120887 w 3120887"/>
                <a:gd name="connsiteY3" fmla="*/ 1064617 h 1064617"/>
                <a:gd name="connsiteX0" fmla="*/ 0 w 3120887"/>
                <a:gd name="connsiteY0" fmla="*/ 462665 h 1045503"/>
                <a:gd name="connsiteX1" fmla="*/ 815009 w 3120887"/>
                <a:gd name="connsiteY1" fmla="*/ 16970 h 1045503"/>
                <a:gd name="connsiteX2" fmla="*/ 3120887 w 3120887"/>
                <a:gd name="connsiteY2" fmla="*/ 1045503 h 1045503"/>
                <a:gd name="connsiteX0" fmla="*/ 0 w 1898374"/>
                <a:gd name="connsiteY0" fmla="*/ 446922 h 446922"/>
                <a:gd name="connsiteX1" fmla="*/ 815009 w 1898374"/>
                <a:gd name="connsiteY1" fmla="*/ 1227 h 446922"/>
                <a:gd name="connsiteX2" fmla="*/ 1898374 w 1898374"/>
                <a:gd name="connsiteY2" fmla="*/ 348617 h 446922"/>
                <a:gd name="connsiteX0" fmla="*/ 0 w 4343400"/>
                <a:gd name="connsiteY0" fmla="*/ 451724 h 764675"/>
                <a:gd name="connsiteX1" fmla="*/ 815009 w 4343400"/>
                <a:gd name="connsiteY1" fmla="*/ 6029 h 764675"/>
                <a:gd name="connsiteX2" fmla="*/ 4343400 w 4343400"/>
                <a:gd name="connsiteY2" fmla="*/ 764675 h 764675"/>
                <a:gd name="connsiteX0" fmla="*/ 0 w 4343400"/>
                <a:gd name="connsiteY0" fmla="*/ 454545 h 767496"/>
                <a:gd name="connsiteX1" fmla="*/ 815009 w 4343400"/>
                <a:gd name="connsiteY1" fmla="*/ 8850 h 767496"/>
                <a:gd name="connsiteX2" fmla="*/ 4343400 w 4343400"/>
                <a:gd name="connsiteY2" fmla="*/ 767496 h 767496"/>
                <a:gd name="connsiteX0" fmla="*/ 0 w 4343400"/>
                <a:gd name="connsiteY0" fmla="*/ 369429 h 682380"/>
                <a:gd name="connsiteX1" fmla="*/ 1729409 w 4343400"/>
                <a:gd name="connsiteY1" fmla="*/ 13696 h 682380"/>
                <a:gd name="connsiteX2" fmla="*/ 4343400 w 4343400"/>
                <a:gd name="connsiteY2" fmla="*/ 682380 h 682380"/>
                <a:gd name="connsiteX0" fmla="*/ 0 w 4244009"/>
                <a:gd name="connsiteY0" fmla="*/ 69363 h 1513268"/>
                <a:gd name="connsiteX1" fmla="*/ 1630018 w 4244009"/>
                <a:gd name="connsiteY1" fmla="*/ 844584 h 1513268"/>
                <a:gd name="connsiteX2" fmla="*/ 4244009 w 4244009"/>
                <a:gd name="connsiteY2" fmla="*/ 1513268 h 1513268"/>
                <a:gd name="connsiteX0" fmla="*/ 0 w 4244009"/>
                <a:gd name="connsiteY0" fmla="*/ 0 h 1443905"/>
                <a:gd name="connsiteX1" fmla="*/ 1630018 w 4244009"/>
                <a:gd name="connsiteY1" fmla="*/ 775221 h 1443905"/>
                <a:gd name="connsiteX2" fmla="*/ 4244009 w 4244009"/>
                <a:gd name="connsiteY2" fmla="*/ 1443905 h 1443905"/>
                <a:gd name="connsiteX0" fmla="*/ 0 w 4214191"/>
                <a:gd name="connsiteY0" fmla="*/ 0 h 1418201"/>
                <a:gd name="connsiteX1" fmla="*/ 1600200 w 4214191"/>
                <a:gd name="connsiteY1" fmla="*/ 749517 h 1418201"/>
                <a:gd name="connsiteX2" fmla="*/ 4214191 w 4214191"/>
                <a:gd name="connsiteY2" fmla="*/ 1418201 h 1418201"/>
                <a:gd name="connsiteX0" fmla="*/ 0 w 4214191"/>
                <a:gd name="connsiteY0" fmla="*/ 0 h 1418201"/>
                <a:gd name="connsiteX1" fmla="*/ 2017644 w 4214191"/>
                <a:gd name="connsiteY1" fmla="*/ 672406 h 1418201"/>
                <a:gd name="connsiteX2" fmla="*/ 4214191 w 4214191"/>
                <a:gd name="connsiteY2" fmla="*/ 1418201 h 1418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14191" h="1418201">
                  <a:moveTo>
                    <a:pt x="0" y="0"/>
                  </a:moveTo>
                  <a:cubicBezTo>
                    <a:pt x="748749" y="275541"/>
                    <a:pt x="1315279" y="436039"/>
                    <a:pt x="2017644" y="672406"/>
                  </a:cubicBezTo>
                  <a:cubicBezTo>
                    <a:pt x="2720009" y="908773"/>
                    <a:pt x="3733800" y="1203923"/>
                    <a:pt x="4214191" y="1418201"/>
                  </a:cubicBezTo>
                </a:path>
              </a:pathLst>
            </a:custGeom>
            <a:ln>
              <a:solidFill>
                <a:srgbClr val="FF9966"/>
              </a:solidFill>
              <a:prstDash val="dash"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  <a:buClrTx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169008" y="2251398"/>
              <a:ext cx="11115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var1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828772" y="1684496"/>
              <a:ext cx="11115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var2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 rot="734143">
              <a:off x="4984706" y="2708327"/>
              <a:ext cx="37316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var2 (original dynamics)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 rot="211806">
              <a:off x="4811345" y="2045693"/>
              <a:ext cx="2351102" cy="205904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0976637"/>
                </a:avLst>
              </a:prstTxWarp>
              <a:spAutoFit/>
            </a:bodyPr>
            <a:lstStyle/>
            <a:p>
              <a:r>
                <a:rPr lang="en-US" sz="2000" dirty="0">
                  <a:latin typeface="+mn-lt"/>
                </a:rPr>
                <a:t>(modified dynamics)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067101" y="3387069"/>
              <a:ext cx="3771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 rot="20721283">
              <a:off x="4211574" y="1878771"/>
              <a:ext cx="8901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+mn-lt"/>
                </a:rPr>
                <a:t>var2</a:t>
              </a:r>
            </a:p>
          </p:txBody>
        </p:sp>
      </p:grpSp>
      <p:sp>
        <p:nvSpPr>
          <p:cNvPr id="52" name="Right Brace 51"/>
          <p:cNvSpPr/>
          <p:nvPr/>
        </p:nvSpPr>
        <p:spPr bwMode="auto">
          <a:xfrm rot="5400000">
            <a:off x="2994468" y="4528184"/>
            <a:ext cx="281827" cy="930138"/>
          </a:xfrm>
          <a:prstGeom prst="rightBrace">
            <a:avLst>
              <a:gd name="adj1" fmla="val 23911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252651" y="5105906"/>
            <a:ext cx="1524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+mn-lt"/>
              </a:rPr>
              <a:t>2 integration </a:t>
            </a:r>
            <a:r>
              <a:rPr lang="en-US" sz="1800" dirty="0" err="1">
                <a:latin typeface="+mn-lt"/>
              </a:rPr>
              <a:t>substeps</a:t>
            </a:r>
            <a:r>
              <a:rPr lang="en-US" sz="1800" dirty="0">
                <a:latin typeface="+mn-lt"/>
              </a:rPr>
              <a:t> per IO step</a:t>
            </a:r>
          </a:p>
        </p:txBody>
      </p:sp>
      <p:sp>
        <p:nvSpPr>
          <p:cNvPr id="58" name="Right Brace 57"/>
          <p:cNvSpPr/>
          <p:nvPr/>
        </p:nvSpPr>
        <p:spPr bwMode="auto">
          <a:xfrm rot="5400000">
            <a:off x="5463198" y="4838188"/>
            <a:ext cx="281827" cy="285929"/>
          </a:xfrm>
          <a:prstGeom prst="rightBrace">
            <a:avLst>
              <a:gd name="adj1" fmla="val 16400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222473" y="5427514"/>
            <a:ext cx="1524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+mn-lt"/>
              </a:rPr>
              <a:t>Abbreviated </a:t>
            </a:r>
            <a:r>
              <a:rPr lang="en-US" sz="1800" dirty="0" err="1">
                <a:latin typeface="+mn-lt"/>
              </a:rPr>
              <a:t>substep</a:t>
            </a:r>
            <a:r>
              <a:rPr lang="en-US" sz="1800" dirty="0">
                <a:latin typeface="+mn-lt"/>
              </a:rPr>
              <a:t> to stop at event</a:t>
            </a:r>
          </a:p>
        </p:txBody>
      </p:sp>
      <p:sp>
        <p:nvSpPr>
          <p:cNvPr id="60" name="Right Brace 59"/>
          <p:cNvSpPr/>
          <p:nvPr/>
        </p:nvSpPr>
        <p:spPr bwMode="auto">
          <a:xfrm rot="5400000">
            <a:off x="5955087" y="4665566"/>
            <a:ext cx="281827" cy="609599"/>
          </a:xfrm>
          <a:prstGeom prst="rightBrace">
            <a:avLst>
              <a:gd name="adj1" fmla="val 23911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077658" y="5429072"/>
            <a:ext cx="2837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2 integration </a:t>
            </a:r>
            <a:r>
              <a:rPr lang="en-US" sz="1800" dirty="0" err="1">
                <a:latin typeface="+mn-lt"/>
              </a:rPr>
              <a:t>substeps</a:t>
            </a:r>
            <a:r>
              <a:rPr lang="en-US" sz="1800" dirty="0">
                <a:latin typeface="+mn-lt"/>
              </a:rPr>
              <a:t> in shortened IO step to get back in sync with regular IO steps</a:t>
            </a:r>
          </a:p>
        </p:txBody>
      </p:sp>
      <p:sp>
        <p:nvSpPr>
          <p:cNvPr id="65" name="Freeform 64"/>
          <p:cNvSpPr/>
          <p:nvPr/>
        </p:nvSpPr>
        <p:spPr bwMode="auto">
          <a:xfrm>
            <a:off x="6100232" y="5102841"/>
            <a:ext cx="132890" cy="331358"/>
          </a:xfrm>
          <a:custGeom>
            <a:avLst/>
            <a:gdLst>
              <a:gd name="connsiteX0" fmla="*/ 0 w 271322"/>
              <a:gd name="connsiteY0" fmla="*/ 0 h 377687"/>
              <a:gd name="connsiteX1" fmla="*/ 99391 w 271322"/>
              <a:gd name="connsiteY1" fmla="*/ 308113 h 377687"/>
              <a:gd name="connsiteX2" fmla="*/ 248478 w 271322"/>
              <a:gd name="connsiteY2" fmla="*/ 327991 h 377687"/>
              <a:gd name="connsiteX3" fmla="*/ 268357 w 271322"/>
              <a:gd name="connsiteY3" fmla="*/ 377687 h 377687"/>
              <a:gd name="connsiteX0" fmla="*/ 0 w 268357"/>
              <a:gd name="connsiteY0" fmla="*/ 0 h 377687"/>
              <a:gd name="connsiteX1" fmla="*/ 99391 w 268357"/>
              <a:gd name="connsiteY1" fmla="*/ 308113 h 377687"/>
              <a:gd name="connsiteX2" fmla="*/ 268357 w 268357"/>
              <a:gd name="connsiteY2" fmla="*/ 377687 h 377687"/>
              <a:gd name="connsiteX0" fmla="*/ 0 w 132890"/>
              <a:gd name="connsiteY0" fmla="*/ 0 h 394620"/>
              <a:gd name="connsiteX1" fmla="*/ 99391 w 132890"/>
              <a:gd name="connsiteY1" fmla="*/ 308113 h 394620"/>
              <a:gd name="connsiteX2" fmla="*/ 132890 w 132890"/>
              <a:gd name="connsiteY2" fmla="*/ 394620 h 394620"/>
              <a:gd name="connsiteX0" fmla="*/ 0 w 132890"/>
              <a:gd name="connsiteY0" fmla="*/ 0 h 394620"/>
              <a:gd name="connsiteX1" fmla="*/ 44357 w 132890"/>
              <a:gd name="connsiteY1" fmla="*/ 257313 h 394620"/>
              <a:gd name="connsiteX2" fmla="*/ 132890 w 132890"/>
              <a:gd name="connsiteY2" fmla="*/ 394620 h 394620"/>
              <a:gd name="connsiteX0" fmla="*/ 0 w 191198"/>
              <a:gd name="connsiteY0" fmla="*/ 0 h 394620"/>
              <a:gd name="connsiteX1" fmla="*/ 188290 w 191198"/>
              <a:gd name="connsiteY1" fmla="*/ 231913 h 394620"/>
              <a:gd name="connsiteX2" fmla="*/ 132890 w 191198"/>
              <a:gd name="connsiteY2" fmla="*/ 394620 h 394620"/>
              <a:gd name="connsiteX0" fmla="*/ 0 w 191198"/>
              <a:gd name="connsiteY0" fmla="*/ 0 h 394620"/>
              <a:gd name="connsiteX1" fmla="*/ 188290 w 191198"/>
              <a:gd name="connsiteY1" fmla="*/ 231913 h 394620"/>
              <a:gd name="connsiteX2" fmla="*/ 132890 w 191198"/>
              <a:gd name="connsiteY2" fmla="*/ 394620 h 394620"/>
              <a:gd name="connsiteX0" fmla="*/ 0 w 132890"/>
              <a:gd name="connsiteY0" fmla="*/ 0 h 394620"/>
              <a:gd name="connsiteX1" fmla="*/ 44357 w 132890"/>
              <a:gd name="connsiteY1" fmla="*/ 265780 h 394620"/>
              <a:gd name="connsiteX2" fmla="*/ 132890 w 132890"/>
              <a:gd name="connsiteY2" fmla="*/ 394620 h 394620"/>
              <a:gd name="connsiteX0" fmla="*/ 0 w 132890"/>
              <a:gd name="connsiteY0" fmla="*/ 0 h 394620"/>
              <a:gd name="connsiteX1" fmla="*/ 82457 w 132890"/>
              <a:gd name="connsiteY1" fmla="*/ 249623 h 394620"/>
              <a:gd name="connsiteX2" fmla="*/ 132890 w 132890"/>
              <a:gd name="connsiteY2" fmla="*/ 394620 h 394620"/>
              <a:gd name="connsiteX0" fmla="*/ 0 w 132890"/>
              <a:gd name="connsiteY0" fmla="*/ 0 h 394620"/>
              <a:gd name="connsiteX1" fmla="*/ 82457 w 132890"/>
              <a:gd name="connsiteY1" fmla="*/ 249623 h 394620"/>
              <a:gd name="connsiteX2" fmla="*/ 132890 w 132890"/>
              <a:gd name="connsiteY2" fmla="*/ 394620 h 394620"/>
              <a:gd name="connsiteX0" fmla="*/ 0 w 132890"/>
              <a:gd name="connsiteY0" fmla="*/ 0 h 394620"/>
              <a:gd name="connsiteX1" fmla="*/ 82457 w 132890"/>
              <a:gd name="connsiteY1" fmla="*/ 249623 h 394620"/>
              <a:gd name="connsiteX2" fmla="*/ 132890 w 132890"/>
              <a:gd name="connsiteY2" fmla="*/ 394620 h 394620"/>
              <a:gd name="connsiteX0" fmla="*/ 0 w 132890"/>
              <a:gd name="connsiteY0" fmla="*/ 0 h 394620"/>
              <a:gd name="connsiteX1" fmla="*/ 82457 w 132890"/>
              <a:gd name="connsiteY1" fmla="*/ 249623 h 394620"/>
              <a:gd name="connsiteX2" fmla="*/ 132890 w 132890"/>
              <a:gd name="connsiteY2" fmla="*/ 394620 h 394620"/>
              <a:gd name="connsiteX0" fmla="*/ 0 w 132890"/>
              <a:gd name="connsiteY0" fmla="*/ 0 h 394620"/>
              <a:gd name="connsiteX1" fmla="*/ 44357 w 132890"/>
              <a:gd name="connsiteY1" fmla="*/ 271165 h 394620"/>
              <a:gd name="connsiteX2" fmla="*/ 132890 w 132890"/>
              <a:gd name="connsiteY2" fmla="*/ 394620 h 394620"/>
              <a:gd name="connsiteX0" fmla="*/ 0 w 132890"/>
              <a:gd name="connsiteY0" fmla="*/ 0 h 394620"/>
              <a:gd name="connsiteX1" fmla="*/ 132890 w 132890"/>
              <a:gd name="connsiteY1" fmla="*/ 394620 h 394620"/>
              <a:gd name="connsiteX0" fmla="*/ 0 w 132890"/>
              <a:gd name="connsiteY0" fmla="*/ 0 h 394620"/>
              <a:gd name="connsiteX1" fmla="*/ 132890 w 132890"/>
              <a:gd name="connsiteY1" fmla="*/ 394620 h 394620"/>
              <a:gd name="connsiteX0" fmla="*/ 0 w 132890"/>
              <a:gd name="connsiteY0" fmla="*/ 0 h 394620"/>
              <a:gd name="connsiteX1" fmla="*/ 132890 w 132890"/>
              <a:gd name="connsiteY1" fmla="*/ 394620 h 394620"/>
              <a:gd name="connsiteX0" fmla="*/ 0 w 132890"/>
              <a:gd name="connsiteY0" fmla="*/ 0 h 421547"/>
              <a:gd name="connsiteX1" fmla="*/ 132890 w 132890"/>
              <a:gd name="connsiteY1" fmla="*/ 421547 h 421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2890" h="421547">
                <a:moveTo>
                  <a:pt x="0" y="0"/>
                </a:moveTo>
                <a:cubicBezTo>
                  <a:pt x="10430" y="239251"/>
                  <a:pt x="29326" y="284622"/>
                  <a:pt x="132890" y="421547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6" name="Freeform 65"/>
          <p:cNvSpPr/>
          <p:nvPr/>
        </p:nvSpPr>
        <p:spPr bwMode="auto">
          <a:xfrm flipH="1">
            <a:off x="5481967" y="5119405"/>
            <a:ext cx="127203" cy="330560"/>
          </a:xfrm>
          <a:custGeom>
            <a:avLst/>
            <a:gdLst>
              <a:gd name="connsiteX0" fmla="*/ 0 w 271322"/>
              <a:gd name="connsiteY0" fmla="*/ 0 h 377687"/>
              <a:gd name="connsiteX1" fmla="*/ 99391 w 271322"/>
              <a:gd name="connsiteY1" fmla="*/ 308113 h 377687"/>
              <a:gd name="connsiteX2" fmla="*/ 248478 w 271322"/>
              <a:gd name="connsiteY2" fmla="*/ 327991 h 377687"/>
              <a:gd name="connsiteX3" fmla="*/ 268357 w 271322"/>
              <a:gd name="connsiteY3" fmla="*/ 377687 h 377687"/>
              <a:gd name="connsiteX0" fmla="*/ 0 w 268357"/>
              <a:gd name="connsiteY0" fmla="*/ 0 h 377687"/>
              <a:gd name="connsiteX1" fmla="*/ 99391 w 268357"/>
              <a:gd name="connsiteY1" fmla="*/ 308113 h 377687"/>
              <a:gd name="connsiteX2" fmla="*/ 268357 w 268357"/>
              <a:gd name="connsiteY2" fmla="*/ 377687 h 377687"/>
              <a:gd name="connsiteX0" fmla="*/ 0 w 132890"/>
              <a:gd name="connsiteY0" fmla="*/ 0 h 394620"/>
              <a:gd name="connsiteX1" fmla="*/ 99391 w 132890"/>
              <a:gd name="connsiteY1" fmla="*/ 308113 h 394620"/>
              <a:gd name="connsiteX2" fmla="*/ 132890 w 132890"/>
              <a:gd name="connsiteY2" fmla="*/ 394620 h 394620"/>
              <a:gd name="connsiteX0" fmla="*/ 0 w 132890"/>
              <a:gd name="connsiteY0" fmla="*/ 0 h 394620"/>
              <a:gd name="connsiteX1" fmla="*/ 44357 w 132890"/>
              <a:gd name="connsiteY1" fmla="*/ 257313 h 394620"/>
              <a:gd name="connsiteX2" fmla="*/ 132890 w 132890"/>
              <a:gd name="connsiteY2" fmla="*/ 394620 h 394620"/>
              <a:gd name="connsiteX0" fmla="*/ 0 w 191198"/>
              <a:gd name="connsiteY0" fmla="*/ 0 h 394620"/>
              <a:gd name="connsiteX1" fmla="*/ 188290 w 191198"/>
              <a:gd name="connsiteY1" fmla="*/ 231913 h 394620"/>
              <a:gd name="connsiteX2" fmla="*/ 132890 w 191198"/>
              <a:gd name="connsiteY2" fmla="*/ 394620 h 394620"/>
              <a:gd name="connsiteX0" fmla="*/ 0 w 191198"/>
              <a:gd name="connsiteY0" fmla="*/ 0 h 394620"/>
              <a:gd name="connsiteX1" fmla="*/ 188290 w 191198"/>
              <a:gd name="connsiteY1" fmla="*/ 231913 h 394620"/>
              <a:gd name="connsiteX2" fmla="*/ 132890 w 191198"/>
              <a:gd name="connsiteY2" fmla="*/ 394620 h 394620"/>
              <a:gd name="connsiteX0" fmla="*/ 0 w 132890"/>
              <a:gd name="connsiteY0" fmla="*/ 0 h 394620"/>
              <a:gd name="connsiteX1" fmla="*/ 44357 w 132890"/>
              <a:gd name="connsiteY1" fmla="*/ 265780 h 394620"/>
              <a:gd name="connsiteX2" fmla="*/ 132890 w 132890"/>
              <a:gd name="connsiteY2" fmla="*/ 394620 h 394620"/>
              <a:gd name="connsiteX0" fmla="*/ 0 w 132890"/>
              <a:gd name="connsiteY0" fmla="*/ 0 h 394620"/>
              <a:gd name="connsiteX1" fmla="*/ 82457 w 132890"/>
              <a:gd name="connsiteY1" fmla="*/ 249623 h 394620"/>
              <a:gd name="connsiteX2" fmla="*/ 132890 w 132890"/>
              <a:gd name="connsiteY2" fmla="*/ 394620 h 394620"/>
              <a:gd name="connsiteX0" fmla="*/ 0 w 132890"/>
              <a:gd name="connsiteY0" fmla="*/ 0 h 394620"/>
              <a:gd name="connsiteX1" fmla="*/ 82457 w 132890"/>
              <a:gd name="connsiteY1" fmla="*/ 249623 h 394620"/>
              <a:gd name="connsiteX2" fmla="*/ 132890 w 132890"/>
              <a:gd name="connsiteY2" fmla="*/ 394620 h 394620"/>
              <a:gd name="connsiteX0" fmla="*/ 0 w 132890"/>
              <a:gd name="connsiteY0" fmla="*/ 0 h 394620"/>
              <a:gd name="connsiteX1" fmla="*/ 82457 w 132890"/>
              <a:gd name="connsiteY1" fmla="*/ 249623 h 394620"/>
              <a:gd name="connsiteX2" fmla="*/ 132890 w 132890"/>
              <a:gd name="connsiteY2" fmla="*/ 394620 h 394620"/>
              <a:gd name="connsiteX0" fmla="*/ 0 w 132890"/>
              <a:gd name="connsiteY0" fmla="*/ 0 h 394620"/>
              <a:gd name="connsiteX1" fmla="*/ 82457 w 132890"/>
              <a:gd name="connsiteY1" fmla="*/ 249623 h 394620"/>
              <a:gd name="connsiteX2" fmla="*/ 132890 w 132890"/>
              <a:gd name="connsiteY2" fmla="*/ 394620 h 394620"/>
              <a:gd name="connsiteX0" fmla="*/ 0 w 132890"/>
              <a:gd name="connsiteY0" fmla="*/ 0 h 394620"/>
              <a:gd name="connsiteX1" fmla="*/ 44357 w 132890"/>
              <a:gd name="connsiteY1" fmla="*/ 271165 h 394620"/>
              <a:gd name="connsiteX2" fmla="*/ 132890 w 132890"/>
              <a:gd name="connsiteY2" fmla="*/ 394620 h 394620"/>
              <a:gd name="connsiteX0" fmla="*/ 0 w 132890"/>
              <a:gd name="connsiteY0" fmla="*/ 0 h 394620"/>
              <a:gd name="connsiteX1" fmla="*/ 132890 w 132890"/>
              <a:gd name="connsiteY1" fmla="*/ 394620 h 394620"/>
              <a:gd name="connsiteX0" fmla="*/ 0 w 132890"/>
              <a:gd name="connsiteY0" fmla="*/ 0 h 394620"/>
              <a:gd name="connsiteX1" fmla="*/ 132890 w 132890"/>
              <a:gd name="connsiteY1" fmla="*/ 394620 h 394620"/>
              <a:gd name="connsiteX0" fmla="*/ 0 w 132890"/>
              <a:gd name="connsiteY0" fmla="*/ 0 h 394620"/>
              <a:gd name="connsiteX1" fmla="*/ 132890 w 132890"/>
              <a:gd name="connsiteY1" fmla="*/ 394620 h 394620"/>
              <a:gd name="connsiteX0" fmla="*/ 0 w 132890"/>
              <a:gd name="connsiteY0" fmla="*/ 0 h 421616"/>
              <a:gd name="connsiteX1" fmla="*/ 132890 w 132890"/>
              <a:gd name="connsiteY1" fmla="*/ 421616 h 421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2890" h="421616">
                <a:moveTo>
                  <a:pt x="0" y="0"/>
                </a:moveTo>
                <a:cubicBezTo>
                  <a:pt x="10430" y="239251"/>
                  <a:pt x="29326" y="284691"/>
                  <a:pt x="132890" y="421616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983990" y="1230868"/>
            <a:ext cx="4074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Extra IO step at zero-crossing event</a:t>
            </a:r>
          </a:p>
        </p:txBody>
      </p:sp>
      <p:sp>
        <p:nvSpPr>
          <p:cNvPr id="69" name="Arc 68"/>
          <p:cNvSpPr/>
          <p:nvPr/>
        </p:nvSpPr>
        <p:spPr bwMode="auto">
          <a:xfrm rot="16200000">
            <a:off x="5705154" y="1456881"/>
            <a:ext cx="358738" cy="274891"/>
          </a:xfrm>
          <a:custGeom>
            <a:avLst/>
            <a:gdLst>
              <a:gd name="connsiteX0" fmla="*/ 359089 w 718179"/>
              <a:gd name="connsiteY0" fmla="*/ 0 h 488041"/>
              <a:gd name="connsiteX1" fmla="*/ 717827 w 718179"/>
              <a:gd name="connsiteY1" fmla="*/ 233225 h 488041"/>
              <a:gd name="connsiteX2" fmla="*/ 359090 w 718179"/>
              <a:gd name="connsiteY2" fmla="*/ 244021 h 488041"/>
              <a:gd name="connsiteX3" fmla="*/ 359089 w 718179"/>
              <a:gd name="connsiteY3" fmla="*/ 0 h 488041"/>
              <a:gd name="connsiteX0" fmla="*/ 359089 w 718179"/>
              <a:gd name="connsiteY0" fmla="*/ 0 h 488041"/>
              <a:gd name="connsiteX1" fmla="*/ 717827 w 718179"/>
              <a:gd name="connsiteY1" fmla="*/ 233225 h 488041"/>
              <a:gd name="connsiteX0" fmla="*/ 0 w 358738"/>
              <a:gd name="connsiteY0" fmla="*/ 0 h 244021"/>
              <a:gd name="connsiteX1" fmla="*/ 358738 w 358738"/>
              <a:gd name="connsiteY1" fmla="*/ 233225 h 244021"/>
              <a:gd name="connsiteX2" fmla="*/ 1 w 358738"/>
              <a:gd name="connsiteY2" fmla="*/ 244021 h 244021"/>
              <a:gd name="connsiteX3" fmla="*/ 0 w 358738"/>
              <a:gd name="connsiteY3" fmla="*/ 0 h 244021"/>
              <a:gd name="connsiteX0" fmla="*/ 0 w 358738"/>
              <a:gd name="connsiteY0" fmla="*/ 29817 h 244021"/>
              <a:gd name="connsiteX1" fmla="*/ 358738 w 358738"/>
              <a:gd name="connsiteY1" fmla="*/ 233225 h 24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8738" h="244021" stroke="0" extrusionOk="0">
                <a:moveTo>
                  <a:pt x="0" y="0"/>
                </a:moveTo>
                <a:cubicBezTo>
                  <a:pt x="192142" y="0"/>
                  <a:pt x="350238" y="102782"/>
                  <a:pt x="358738" y="233225"/>
                </a:cubicBezTo>
                <a:lnTo>
                  <a:pt x="1" y="244021"/>
                </a:lnTo>
                <a:cubicBezTo>
                  <a:pt x="1" y="162681"/>
                  <a:pt x="0" y="81340"/>
                  <a:pt x="0" y="0"/>
                </a:cubicBezTo>
                <a:close/>
              </a:path>
              <a:path w="358738" h="244021" fill="none">
                <a:moveTo>
                  <a:pt x="0" y="29817"/>
                </a:moveTo>
                <a:cubicBezTo>
                  <a:pt x="192142" y="29817"/>
                  <a:pt x="350238" y="102782"/>
                  <a:pt x="358738" y="233225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lg" len="lg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7957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Step-Validation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C++ API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391400" y="1524000"/>
            <a:ext cx="2981368" cy="1129434"/>
            <a:chOff x="4268927" y="6146000"/>
            <a:chExt cx="1330727" cy="504121"/>
          </a:xfrm>
        </p:grpSpPr>
        <p:grpSp>
          <p:nvGrpSpPr>
            <p:cNvPr id="6" name="Group 5"/>
            <p:cNvGrpSpPr/>
            <p:nvPr/>
          </p:nvGrpSpPr>
          <p:grpSpPr>
            <a:xfrm>
              <a:off x="4268927" y="6182813"/>
              <a:ext cx="1330727" cy="467308"/>
              <a:chOff x="164789" y="3738473"/>
              <a:chExt cx="1330727" cy="467308"/>
            </a:xfrm>
          </p:grpSpPr>
          <p:cxnSp>
            <p:nvCxnSpPr>
              <p:cNvPr id="8" name="Straight Arrow Connector 7"/>
              <p:cNvCxnSpPr/>
              <p:nvPr/>
            </p:nvCxnSpPr>
            <p:spPr bwMode="auto">
              <a:xfrm>
                <a:off x="164789" y="4084568"/>
                <a:ext cx="1143002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9" name="Straight Connector 8"/>
              <p:cNvCxnSpPr/>
              <p:nvPr/>
            </p:nvCxnSpPr>
            <p:spPr bwMode="auto">
              <a:xfrm>
                <a:off x="752476" y="3910215"/>
                <a:ext cx="0" cy="17435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" name="TextBox 9"/>
              <p:cNvSpPr txBox="1"/>
              <p:nvPr/>
            </p:nvSpPr>
            <p:spPr>
              <a:xfrm>
                <a:off x="1266916" y="3889817"/>
                <a:ext cx="228600" cy="315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>
                    <a:latin typeface="+mn-lt"/>
                  </a:rPr>
                  <a:t>t</a:t>
                </a:r>
              </a:p>
            </p:txBody>
          </p:sp>
          <p:sp>
            <p:nvSpPr>
              <p:cNvPr id="11" name="Freeform 10"/>
              <p:cNvSpPr/>
              <p:nvPr/>
            </p:nvSpPr>
            <p:spPr bwMode="auto">
              <a:xfrm>
                <a:off x="230078" y="3738473"/>
                <a:ext cx="997744" cy="254793"/>
              </a:xfrm>
              <a:custGeom>
                <a:avLst/>
                <a:gdLst>
                  <a:gd name="connsiteX0" fmla="*/ 0 w 1052483"/>
                  <a:gd name="connsiteY0" fmla="*/ 0 h 359577"/>
                  <a:gd name="connsiteX1" fmla="*/ 309563 w 1052483"/>
                  <a:gd name="connsiteY1" fmla="*/ 88106 h 359577"/>
                  <a:gd name="connsiteX2" fmla="*/ 604838 w 1052483"/>
                  <a:gd name="connsiteY2" fmla="*/ 264319 h 359577"/>
                  <a:gd name="connsiteX3" fmla="*/ 1002506 w 1052483"/>
                  <a:gd name="connsiteY3" fmla="*/ 347662 h 359577"/>
                  <a:gd name="connsiteX4" fmla="*/ 1033463 w 1052483"/>
                  <a:gd name="connsiteY4" fmla="*/ 357187 h 359577"/>
                  <a:gd name="connsiteX0" fmla="*/ 0 w 1033463"/>
                  <a:gd name="connsiteY0" fmla="*/ 0 h 357187"/>
                  <a:gd name="connsiteX1" fmla="*/ 309563 w 1033463"/>
                  <a:gd name="connsiteY1" fmla="*/ 88106 h 357187"/>
                  <a:gd name="connsiteX2" fmla="*/ 604838 w 1033463"/>
                  <a:gd name="connsiteY2" fmla="*/ 264319 h 357187"/>
                  <a:gd name="connsiteX3" fmla="*/ 1033463 w 1033463"/>
                  <a:gd name="connsiteY3" fmla="*/ 357187 h 357187"/>
                  <a:gd name="connsiteX0" fmla="*/ 0 w 1033463"/>
                  <a:gd name="connsiteY0" fmla="*/ 0 h 357187"/>
                  <a:gd name="connsiteX1" fmla="*/ 316707 w 1033463"/>
                  <a:gd name="connsiteY1" fmla="*/ 142875 h 357187"/>
                  <a:gd name="connsiteX2" fmla="*/ 604838 w 1033463"/>
                  <a:gd name="connsiteY2" fmla="*/ 264319 h 357187"/>
                  <a:gd name="connsiteX3" fmla="*/ 1033463 w 1033463"/>
                  <a:gd name="connsiteY3" fmla="*/ 357187 h 357187"/>
                  <a:gd name="connsiteX0" fmla="*/ 0 w 997744"/>
                  <a:gd name="connsiteY0" fmla="*/ 0 h 254793"/>
                  <a:gd name="connsiteX1" fmla="*/ 280988 w 997744"/>
                  <a:gd name="connsiteY1" fmla="*/ 40481 h 254793"/>
                  <a:gd name="connsiteX2" fmla="*/ 569119 w 997744"/>
                  <a:gd name="connsiteY2" fmla="*/ 161925 h 254793"/>
                  <a:gd name="connsiteX3" fmla="*/ 997744 w 997744"/>
                  <a:gd name="connsiteY3" fmla="*/ 254793 h 254793"/>
                  <a:gd name="connsiteX0" fmla="*/ 0 w 997744"/>
                  <a:gd name="connsiteY0" fmla="*/ 0 h 254793"/>
                  <a:gd name="connsiteX1" fmla="*/ 335757 w 997744"/>
                  <a:gd name="connsiteY1" fmla="*/ 38100 h 254793"/>
                  <a:gd name="connsiteX2" fmla="*/ 569119 w 997744"/>
                  <a:gd name="connsiteY2" fmla="*/ 161925 h 254793"/>
                  <a:gd name="connsiteX3" fmla="*/ 997744 w 997744"/>
                  <a:gd name="connsiteY3" fmla="*/ 254793 h 254793"/>
                  <a:gd name="connsiteX0" fmla="*/ 0 w 997744"/>
                  <a:gd name="connsiteY0" fmla="*/ 0 h 254793"/>
                  <a:gd name="connsiteX1" fmla="*/ 335757 w 997744"/>
                  <a:gd name="connsiteY1" fmla="*/ 38100 h 254793"/>
                  <a:gd name="connsiteX2" fmla="*/ 585788 w 997744"/>
                  <a:gd name="connsiteY2" fmla="*/ 176212 h 254793"/>
                  <a:gd name="connsiteX3" fmla="*/ 997744 w 997744"/>
                  <a:gd name="connsiteY3" fmla="*/ 254793 h 254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97744" h="254793">
                    <a:moveTo>
                      <a:pt x="0" y="0"/>
                    </a:moveTo>
                    <a:cubicBezTo>
                      <a:pt x="104378" y="22026"/>
                      <a:pt x="238126" y="8731"/>
                      <a:pt x="335757" y="38100"/>
                    </a:cubicBezTo>
                    <a:cubicBezTo>
                      <a:pt x="433388" y="67469"/>
                      <a:pt x="475457" y="140097"/>
                      <a:pt x="585788" y="176212"/>
                    </a:cubicBezTo>
                    <a:cubicBezTo>
                      <a:pt x="696119" y="212327"/>
                      <a:pt x="908447" y="235446"/>
                      <a:pt x="997744" y="254793"/>
                    </a:cubicBezTo>
                  </a:path>
                </a:pathLst>
              </a:cu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48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 bwMode="auto">
              <a:xfrm>
                <a:off x="256272" y="3889817"/>
                <a:ext cx="886728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" name="TextBox 6"/>
            <p:cNvSpPr txBox="1"/>
            <p:nvPr/>
          </p:nvSpPr>
          <p:spPr>
            <a:xfrm>
              <a:off x="4762453" y="6146000"/>
              <a:ext cx="179450" cy="1373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</p:grpSp>
      <p:sp>
        <p:nvSpPr>
          <p:cNvPr id="13" name="Rectangle 12"/>
          <p:cNvSpPr/>
          <p:nvPr/>
        </p:nvSpPr>
        <p:spPr bwMode="auto">
          <a:xfrm>
            <a:off x="2209801" y="2903662"/>
            <a:ext cx="8096625" cy="2941652"/>
          </a:xfrm>
          <a:prstGeom prst="rect">
            <a:avLst/>
          </a:prstGeom>
          <a:solidFill>
            <a:srgbClr val="FBE5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27432" rIns="91440" bIns="27432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void </a:t>
            </a:r>
            <a:r>
              <a:rPr lang="en-US" sz="20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registerStepValidationEvent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(</a:t>
            </a:r>
            <a:b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</a:b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       </a:t>
            </a:r>
            <a:r>
              <a:rPr lang="en-US" sz="20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const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std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::string          &amp;name,</a:t>
            </a:r>
          </a:p>
          <a:p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       </a:t>
            </a:r>
            <a:r>
              <a:rPr lang="en-US" sz="20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const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DVar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::</a:t>
            </a:r>
            <a:r>
              <a:rPr lang="en-US" sz="20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Leaf_T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&lt;double&gt; &amp;_</a:t>
            </a:r>
            <a:r>
              <a:rPr lang="en-US" sz="20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x_var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,  # or vector</a:t>
            </a:r>
          </a:p>
          <a:p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       double                      _</a:t>
            </a:r>
            <a:r>
              <a:rPr lang="en-US" sz="20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x_target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       bool                        _</a:t>
            </a:r>
            <a:r>
              <a:rPr lang="en-US" sz="20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from_below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       double                      _eps   = 1e-6,</a:t>
            </a:r>
          </a:p>
          <a:p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       </a:t>
            </a:r>
            <a:r>
              <a:rPr lang="en-US" sz="20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EventFunction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*              f      = NULL,</a:t>
            </a:r>
          </a:p>
          <a:p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</a:rPr>
              <a:t>       void*                       cookie = NULL);</a:t>
            </a:r>
          </a:p>
        </p:txBody>
      </p:sp>
    </p:spTree>
    <p:extLst>
      <p:ext uri="{BB962C8B-B14F-4D97-AF65-F5344CB8AC3E}">
        <p14:creationId xmlns:p14="http://schemas.microsoft.com/office/powerpoint/2010/main" val="11514541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Step-Validation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Python API</a:t>
            </a:r>
          </a:p>
          <a:p>
            <a:pPr lvl="1"/>
            <a:r>
              <a:rPr lang="en-US" dirty="0"/>
              <a:t>Default below uses </a:t>
            </a:r>
            <a:br>
              <a:rPr lang="en-US" dirty="0"/>
            </a:br>
            <a:r>
              <a:rPr lang="en-US" dirty="0"/>
              <a:t>bisection to find </a:t>
            </a:r>
            <a:br>
              <a:rPr lang="en-US" dirty="0"/>
            </a:br>
            <a:r>
              <a:rPr lang="en-US" dirty="0"/>
              <a:t>zero-crossing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216180" y="1362835"/>
            <a:ext cx="2981368" cy="1129434"/>
            <a:chOff x="4268927" y="6146000"/>
            <a:chExt cx="1330727" cy="504121"/>
          </a:xfrm>
        </p:grpSpPr>
        <p:grpSp>
          <p:nvGrpSpPr>
            <p:cNvPr id="6" name="Group 5"/>
            <p:cNvGrpSpPr/>
            <p:nvPr/>
          </p:nvGrpSpPr>
          <p:grpSpPr>
            <a:xfrm>
              <a:off x="4268927" y="6182813"/>
              <a:ext cx="1330727" cy="467308"/>
              <a:chOff x="164789" y="3738473"/>
              <a:chExt cx="1330727" cy="467308"/>
            </a:xfrm>
          </p:grpSpPr>
          <p:cxnSp>
            <p:nvCxnSpPr>
              <p:cNvPr id="8" name="Straight Arrow Connector 7"/>
              <p:cNvCxnSpPr/>
              <p:nvPr/>
            </p:nvCxnSpPr>
            <p:spPr bwMode="auto">
              <a:xfrm>
                <a:off x="164789" y="4084568"/>
                <a:ext cx="1143002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9" name="Straight Connector 8"/>
              <p:cNvCxnSpPr/>
              <p:nvPr/>
            </p:nvCxnSpPr>
            <p:spPr bwMode="auto">
              <a:xfrm>
                <a:off x="752476" y="3910215"/>
                <a:ext cx="0" cy="17435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" name="TextBox 9"/>
              <p:cNvSpPr txBox="1"/>
              <p:nvPr/>
            </p:nvSpPr>
            <p:spPr>
              <a:xfrm>
                <a:off x="1266916" y="3889817"/>
                <a:ext cx="228600" cy="315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>
                    <a:latin typeface="+mn-lt"/>
                  </a:rPr>
                  <a:t>t</a:t>
                </a:r>
              </a:p>
            </p:txBody>
          </p:sp>
          <p:sp>
            <p:nvSpPr>
              <p:cNvPr id="11" name="Freeform 10"/>
              <p:cNvSpPr/>
              <p:nvPr/>
            </p:nvSpPr>
            <p:spPr bwMode="auto">
              <a:xfrm>
                <a:off x="230078" y="3738473"/>
                <a:ext cx="997744" cy="254793"/>
              </a:xfrm>
              <a:custGeom>
                <a:avLst/>
                <a:gdLst>
                  <a:gd name="connsiteX0" fmla="*/ 0 w 1052483"/>
                  <a:gd name="connsiteY0" fmla="*/ 0 h 359577"/>
                  <a:gd name="connsiteX1" fmla="*/ 309563 w 1052483"/>
                  <a:gd name="connsiteY1" fmla="*/ 88106 h 359577"/>
                  <a:gd name="connsiteX2" fmla="*/ 604838 w 1052483"/>
                  <a:gd name="connsiteY2" fmla="*/ 264319 h 359577"/>
                  <a:gd name="connsiteX3" fmla="*/ 1002506 w 1052483"/>
                  <a:gd name="connsiteY3" fmla="*/ 347662 h 359577"/>
                  <a:gd name="connsiteX4" fmla="*/ 1033463 w 1052483"/>
                  <a:gd name="connsiteY4" fmla="*/ 357187 h 359577"/>
                  <a:gd name="connsiteX0" fmla="*/ 0 w 1033463"/>
                  <a:gd name="connsiteY0" fmla="*/ 0 h 357187"/>
                  <a:gd name="connsiteX1" fmla="*/ 309563 w 1033463"/>
                  <a:gd name="connsiteY1" fmla="*/ 88106 h 357187"/>
                  <a:gd name="connsiteX2" fmla="*/ 604838 w 1033463"/>
                  <a:gd name="connsiteY2" fmla="*/ 264319 h 357187"/>
                  <a:gd name="connsiteX3" fmla="*/ 1033463 w 1033463"/>
                  <a:gd name="connsiteY3" fmla="*/ 357187 h 357187"/>
                  <a:gd name="connsiteX0" fmla="*/ 0 w 1033463"/>
                  <a:gd name="connsiteY0" fmla="*/ 0 h 357187"/>
                  <a:gd name="connsiteX1" fmla="*/ 316707 w 1033463"/>
                  <a:gd name="connsiteY1" fmla="*/ 142875 h 357187"/>
                  <a:gd name="connsiteX2" fmla="*/ 604838 w 1033463"/>
                  <a:gd name="connsiteY2" fmla="*/ 264319 h 357187"/>
                  <a:gd name="connsiteX3" fmla="*/ 1033463 w 1033463"/>
                  <a:gd name="connsiteY3" fmla="*/ 357187 h 357187"/>
                  <a:gd name="connsiteX0" fmla="*/ 0 w 997744"/>
                  <a:gd name="connsiteY0" fmla="*/ 0 h 254793"/>
                  <a:gd name="connsiteX1" fmla="*/ 280988 w 997744"/>
                  <a:gd name="connsiteY1" fmla="*/ 40481 h 254793"/>
                  <a:gd name="connsiteX2" fmla="*/ 569119 w 997744"/>
                  <a:gd name="connsiteY2" fmla="*/ 161925 h 254793"/>
                  <a:gd name="connsiteX3" fmla="*/ 997744 w 997744"/>
                  <a:gd name="connsiteY3" fmla="*/ 254793 h 254793"/>
                  <a:gd name="connsiteX0" fmla="*/ 0 w 997744"/>
                  <a:gd name="connsiteY0" fmla="*/ 0 h 254793"/>
                  <a:gd name="connsiteX1" fmla="*/ 335757 w 997744"/>
                  <a:gd name="connsiteY1" fmla="*/ 38100 h 254793"/>
                  <a:gd name="connsiteX2" fmla="*/ 569119 w 997744"/>
                  <a:gd name="connsiteY2" fmla="*/ 161925 h 254793"/>
                  <a:gd name="connsiteX3" fmla="*/ 997744 w 997744"/>
                  <a:gd name="connsiteY3" fmla="*/ 254793 h 254793"/>
                  <a:gd name="connsiteX0" fmla="*/ 0 w 997744"/>
                  <a:gd name="connsiteY0" fmla="*/ 0 h 254793"/>
                  <a:gd name="connsiteX1" fmla="*/ 335757 w 997744"/>
                  <a:gd name="connsiteY1" fmla="*/ 38100 h 254793"/>
                  <a:gd name="connsiteX2" fmla="*/ 585788 w 997744"/>
                  <a:gd name="connsiteY2" fmla="*/ 176212 h 254793"/>
                  <a:gd name="connsiteX3" fmla="*/ 997744 w 997744"/>
                  <a:gd name="connsiteY3" fmla="*/ 254793 h 254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97744" h="254793">
                    <a:moveTo>
                      <a:pt x="0" y="0"/>
                    </a:moveTo>
                    <a:cubicBezTo>
                      <a:pt x="104378" y="22026"/>
                      <a:pt x="238126" y="8731"/>
                      <a:pt x="335757" y="38100"/>
                    </a:cubicBezTo>
                    <a:cubicBezTo>
                      <a:pt x="433388" y="67469"/>
                      <a:pt x="475457" y="140097"/>
                      <a:pt x="585788" y="176212"/>
                    </a:cubicBezTo>
                    <a:cubicBezTo>
                      <a:pt x="696119" y="212327"/>
                      <a:pt x="908447" y="235446"/>
                      <a:pt x="997744" y="254793"/>
                    </a:cubicBezTo>
                  </a:path>
                </a:pathLst>
              </a:cu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48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 bwMode="auto">
              <a:xfrm>
                <a:off x="256272" y="3889817"/>
                <a:ext cx="886728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" name="TextBox 6"/>
            <p:cNvSpPr txBox="1"/>
            <p:nvPr/>
          </p:nvSpPr>
          <p:spPr>
            <a:xfrm>
              <a:off x="4762453" y="6146000"/>
              <a:ext cx="179450" cy="1373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</p:grpSp>
      <p:sp>
        <p:nvSpPr>
          <p:cNvPr id="13" name="Rectangle 12"/>
          <p:cNvSpPr/>
          <p:nvPr/>
        </p:nvSpPr>
        <p:spPr bwMode="auto">
          <a:xfrm>
            <a:off x="2362200" y="3330470"/>
            <a:ext cx="7974496" cy="1774931"/>
          </a:xfrm>
          <a:prstGeom prst="rect">
            <a:avLst/>
          </a:prstGeom>
          <a:solidFill>
            <a:srgbClr val="FBE5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27432" rIns="91440" bIns="27432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def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cb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(t):</a:t>
            </a:r>
          </a:p>
          <a:p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    print "callback at time={}".format( t() )</a:t>
            </a:r>
          </a:p>
          <a:p>
            <a:endParaRPr lang="en-US" sz="1800" b="1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r>
              <a:rPr lang="en-US" sz="18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sim.registerStepValidationEvent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(‘</a:t>
            </a:r>
            <a:r>
              <a:rPr lang="en-US" sz="18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zcev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’, spec, 0.0, </a:t>
            </a:r>
            <a:b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</a:b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                                False, f=</a:t>
            </a:r>
            <a:r>
              <a:rPr lang="en-US" sz="18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cb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, t=</a:t>
            </a:r>
            <a:r>
              <a:rPr lang="en-US" sz="18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sim.time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366557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Demonstrate step validation event</a:t>
            </a:r>
          </a:p>
          <a:p>
            <a:r>
              <a:rPr lang="en-US" dirty="0"/>
              <a:t>Notebook:</a:t>
            </a:r>
          </a:p>
          <a:p>
            <a:pPr lvl="1"/>
            <a:r>
              <a:rPr lang="en-US" sz="2400" b="1" dirty="0">
                <a:hlinkClick r:id="rId2"/>
              </a:rPr>
              <a:t>E-Dshell/Part-4B-Events/02-Step-validation-event</a:t>
            </a:r>
          </a:p>
        </p:txBody>
      </p:sp>
    </p:spTree>
    <p:extLst>
      <p:ext uri="{BB962C8B-B14F-4D97-AF65-F5344CB8AC3E}">
        <p14:creationId xmlns:p14="http://schemas.microsoft.com/office/powerpoint/2010/main" val="3517038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Event Basics</a:t>
            </a:r>
          </a:p>
        </p:txBody>
      </p:sp>
    </p:spTree>
    <p:extLst>
      <p:ext uri="{BB962C8B-B14F-4D97-AF65-F5344CB8AC3E}">
        <p14:creationId xmlns:p14="http://schemas.microsoft.com/office/powerpoint/2010/main" val="15127538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99250" y="1558450"/>
            <a:ext cx="11193502" cy="4705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Add a step validation/zero-crossing event!</a:t>
            </a:r>
          </a:p>
          <a:p>
            <a:pPr marL="511175" lvl="1">
              <a:spcBef>
                <a:spcPts val="600"/>
              </a:spcBef>
            </a:pPr>
            <a:r>
              <a:rPr lang="en-US" dirty="0"/>
              <a:t>Duplicate the notebook: </a:t>
            </a:r>
          </a:p>
          <a:p>
            <a:pPr marL="854075" lvl="2">
              <a:spcBef>
                <a:spcPts val="600"/>
              </a:spcBef>
            </a:pPr>
            <a:r>
              <a:rPr lang="en-US" b="1" dirty="0"/>
              <a:t>E-</a:t>
            </a:r>
            <a:r>
              <a:rPr lang="en-US" b="1" dirty="0" err="1"/>
              <a:t>Dshell</a:t>
            </a:r>
            <a:r>
              <a:rPr lang="en-US" b="1" dirty="0"/>
              <a:t>/Part-4B-Events/02-Step-validation-event</a:t>
            </a:r>
            <a:endParaRPr lang="en-US" dirty="0"/>
          </a:p>
          <a:p>
            <a:pPr marL="511175" lvl="1"/>
            <a:r>
              <a:rPr lang="en-US" b="1" dirty="0"/>
              <a:t>Add a new zero-crossing </a:t>
            </a:r>
            <a:r>
              <a:rPr lang="en-US" dirty="0"/>
              <a:t>event when the ball hits 700m</a:t>
            </a:r>
          </a:p>
          <a:p>
            <a:pPr marL="854075" lvl="3" indent="-285750"/>
            <a:r>
              <a:rPr lang="en-US" dirty="0"/>
              <a:t>Change the number of steps to 26 (so we go below 700m!)</a:t>
            </a:r>
          </a:p>
          <a:p>
            <a:pPr marL="854075" lvl="3" indent="-285750"/>
            <a:r>
              <a:rPr lang="en-US" dirty="0"/>
              <a:t>When your event happens, stop the simulation</a:t>
            </a:r>
          </a:p>
          <a:p>
            <a:pPr marL="854075" lvl="3" indent="-285750"/>
            <a:r>
              <a:rPr lang="en-US" b="1" dirty="0"/>
              <a:t>Hint: </a:t>
            </a:r>
            <a:r>
              <a:rPr lang="en-US" dirty="0"/>
              <a:t>do </a:t>
            </a:r>
            <a:r>
              <a:rPr lang="en-US" b="1" dirty="0"/>
              <a:t>&lt;sim&gt;.terminate() </a:t>
            </a:r>
            <a:r>
              <a:rPr lang="en-US" dirty="0"/>
              <a:t>in your callback function</a:t>
            </a:r>
          </a:p>
          <a:p>
            <a:pPr marL="511175" lvl="1"/>
            <a:r>
              <a:rPr lang="en-US" b="1" dirty="0"/>
              <a:t>Extra credit:  </a:t>
            </a:r>
            <a:r>
              <a:rPr lang="en-US" dirty="0"/>
              <a:t>When your event happens, flip the sign of the linear velocity so it bounces. </a:t>
            </a:r>
            <a:r>
              <a:rPr lang="en-US" b="1" dirty="0"/>
              <a:t> Hints:</a:t>
            </a:r>
          </a:p>
          <a:p>
            <a:pPr marL="914400" lvl="2" indent="-285750"/>
            <a:r>
              <a:rPr lang="en-US" b="1" dirty="0"/>
              <a:t>Get: v=SOAVector3(&lt;body&gt;.</a:t>
            </a:r>
            <a:r>
              <a:rPr lang="en-US" b="1" dirty="0" err="1"/>
              <a:t>parentHinge</a:t>
            </a:r>
            <a:r>
              <a:rPr lang="en-US" b="1" dirty="0"/>
              <a:t>().</a:t>
            </a:r>
            <a:r>
              <a:rPr lang="en-US" b="1" dirty="0" err="1"/>
              <a:t>specNode</a:t>
            </a:r>
            <a:r>
              <a:rPr lang="en-US" b="1" dirty="0"/>
              <a:t>()[‘U(0-2)']())</a:t>
            </a:r>
          </a:p>
          <a:p>
            <a:pPr marL="914400" lvl="2" indent="-285750"/>
            <a:r>
              <a:rPr lang="en-US" b="1" dirty="0"/>
              <a:t>Set: &lt;body&gt;.</a:t>
            </a:r>
            <a:r>
              <a:rPr lang="en-US" b="1" dirty="0" err="1"/>
              <a:t>parentHinge</a:t>
            </a:r>
            <a:r>
              <a:rPr lang="en-US" b="1" dirty="0"/>
              <a:t>().</a:t>
            </a:r>
            <a:r>
              <a:rPr lang="en-US" b="1" dirty="0" err="1"/>
              <a:t>subhinge</a:t>
            </a:r>
            <a:r>
              <a:rPr lang="en-US" b="1" dirty="0"/>
              <a:t>(0).</a:t>
            </a:r>
            <a:r>
              <a:rPr lang="en-US" b="1" dirty="0" err="1"/>
              <a:t>setGenVel</a:t>
            </a:r>
            <a:r>
              <a:rPr lang="en-US" b="1" dirty="0"/>
              <a:t>((-v).data())</a:t>
            </a:r>
          </a:p>
          <a:p>
            <a:pPr marL="914400" lvl="2" indent="-285750"/>
            <a:r>
              <a:rPr lang="en-US" b="1" dirty="0"/>
              <a:t>Also need: &lt;sim&gt;.</a:t>
            </a:r>
            <a:r>
              <a:rPr lang="en-US" b="1" dirty="0" err="1"/>
              <a:t>currIntegrator</a:t>
            </a:r>
            <a:r>
              <a:rPr lang="en-US" b="1" dirty="0"/>
              <a:t>().</a:t>
            </a:r>
            <a:r>
              <a:rPr lang="en-US" b="1" dirty="0" err="1"/>
              <a:t>setRequireSoftReset</a:t>
            </a:r>
            <a:r>
              <a:rPr lang="en-US" b="1" dirty="0"/>
              <a:t>()</a:t>
            </a:r>
          </a:p>
          <a:p>
            <a:pPr marL="914400" lvl="2" indent="-285750"/>
            <a:r>
              <a:rPr lang="en-US" dirty="0"/>
              <a:t>How can we make it bounce again?</a:t>
            </a:r>
          </a:p>
          <a:p>
            <a:pPr lvl="2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214724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Combined Simulation Timeline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8" t="6018" r="8019"/>
          <a:stretch/>
        </p:blipFill>
        <p:spPr>
          <a:xfrm>
            <a:off x="2400300" y="1159514"/>
            <a:ext cx="7391400" cy="539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3450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What are events used for?</a:t>
            </a:r>
          </a:p>
          <a:p>
            <a:pPr lvl="1"/>
            <a:r>
              <a:rPr lang="en-US" sz="1600" b="1" dirty="0">
                <a:solidFill>
                  <a:schemeClr val="accent6"/>
                </a:solidFill>
              </a:rPr>
              <a:t>User-defined actions that happen and certain times are when the simulation reaches some condition</a:t>
            </a:r>
          </a:p>
          <a:p>
            <a:r>
              <a:rPr lang="en-US" sz="2000" dirty="0"/>
              <a:t>What kinds of events are supported?</a:t>
            </a:r>
          </a:p>
          <a:p>
            <a:pPr lvl="1"/>
            <a:r>
              <a:rPr lang="en-US" sz="1800" b="1" dirty="0">
                <a:solidFill>
                  <a:schemeClr val="accent6"/>
                </a:solidFill>
              </a:rPr>
              <a:t>A variety of timed events, IO events, </a:t>
            </a:r>
            <a:r>
              <a:rPr lang="en-US" sz="1800" b="1" dirty="0" err="1">
                <a:solidFill>
                  <a:schemeClr val="accent6"/>
                </a:solidFill>
              </a:rPr>
              <a:t>multirate</a:t>
            </a:r>
            <a:r>
              <a:rPr lang="en-US" sz="1800" b="1" dirty="0">
                <a:solidFill>
                  <a:schemeClr val="accent6"/>
                </a:solidFill>
              </a:rPr>
              <a:t> model IO events, model events, step validation events</a:t>
            </a:r>
          </a:p>
          <a:p>
            <a:r>
              <a:rPr lang="en-US" sz="2000" dirty="0"/>
              <a:t>How does the system manage and dispatch events?</a:t>
            </a:r>
          </a:p>
          <a:p>
            <a:pPr lvl="1"/>
            <a:r>
              <a:rPr lang="en-US" sz="1800" b="1" dirty="0">
                <a:solidFill>
                  <a:schemeClr val="accent6"/>
                </a:solidFill>
              </a:rPr>
              <a:t>The simulation keeps track of events and fires that at appropriate times</a:t>
            </a:r>
          </a:p>
          <a:p>
            <a:r>
              <a:rPr lang="en-US" sz="2000" dirty="0"/>
              <a:t>How can we create events?</a:t>
            </a:r>
          </a:p>
          <a:p>
            <a:pPr lvl="1"/>
            <a:r>
              <a:rPr lang="en-US" sz="1800" b="1" dirty="0">
                <a:solidFill>
                  <a:schemeClr val="accent6"/>
                </a:solidFill>
              </a:rPr>
              <a:t>C++ or Python API</a:t>
            </a:r>
          </a:p>
        </p:txBody>
      </p:sp>
    </p:spTree>
    <p:extLst>
      <p:ext uri="{BB962C8B-B14F-4D97-AF65-F5344CB8AC3E}">
        <p14:creationId xmlns:p14="http://schemas.microsoft.com/office/powerpoint/2010/main" val="14874009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1EC2107-2179-44B0-AA1C-E3E8257F87FF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561309-8A0D-8859-D9ED-93002A697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+mj-lt"/>
              </a:rPr>
              <a:t>Full C++ API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6F9F50-946F-6E74-EB3F-62054F584B70}"/>
              </a:ext>
            </a:extLst>
          </p:cNvPr>
          <p:cNvSpPr>
            <a:spLocks noGrp="1"/>
          </p:cNvSpPr>
          <p:nvPr>
            <p:ph type="title" idx="2"/>
          </p:nvPr>
        </p:nvSpPr>
        <p:spPr/>
        <p:txBody>
          <a:bodyPr>
            <a:normAutofit/>
          </a:bodyPr>
          <a:lstStyle/>
          <a:p>
            <a:r>
              <a:rPr lang="en-US" sz="2800" b="1" i="1" dirty="0">
                <a:latin typeface="+mj-lt"/>
              </a:rPr>
              <a:t>See </a:t>
            </a:r>
            <a:r>
              <a:rPr lang="en-US" sz="2800" b="1" i="1" dirty="0" err="1">
                <a:latin typeface="+mj-lt"/>
              </a:rPr>
              <a:t>Dshell</a:t>
            </a:r>
            <a:r>
              <a:rPr lang="en-US" sz="2800" b="1" i="1" dirty="0">
                <a:latin typeface="+mj-lt"/>
              </a:rPr>
              <a:t>++/</a:t>
            </a:r>
            <a:r>
              <a:rPr lang="en-US" sz="2800" b="1" i="1" dirty="0" err="1">
                <a:latin typeface="+mj-lt"/>
              </a:rPr>
              <a:t>Simulation.h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6242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C++ APIs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14500" y="1263444"/>
            <a:ext cx="87630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typedef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void (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EventFunction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)(void *);</a:t>
            </a:r>
          </a:p>
          <a:p>
            <a:pPr marL="0" indent="0">
              <a:buNone/>
            </a:pP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typedef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bool (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EventCondition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)(void *);</a:t>
            </a:r>
          </a:p>
          <a:p>
            <a:pPr marL="0" indent="0">
              <a:buNone/>
            </a:pP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CallbackEvent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*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findEvent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std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::string &amp;name);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void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deleteEvent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std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::string &amp;name);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void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clearEvents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(void);</a:t>
            </a:r>
          </a:p>
          <a:p>
            <a:pPr marL="0" indent="0">
              <a:buNone/>
            </a:pP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std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::vector&lt;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std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::vector&lt;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std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::string&gt; &gt;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listEvents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(void);</a:t>
            </a:r>
          </a:p>
          <a:p>
            <a:pPr marL="0" indent="0">
              <a:buNone/>
            </a:pPr>
            <a:br>
              <a:rPr lang="en-US" sz="1050" b="1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void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registerTimedEvent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b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std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::string    &amp;name,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Time::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TimeSpec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&amp;time,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EventFunction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*        f,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EventCondition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* condition                 = NULL,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void*           cookie                    = NULL,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Time::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TimeSpec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repost_interval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   = 0.0,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n_payload_executions_left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= -1,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     priority                  = 0);</a:t>
            </a:r>
          </a:p>
        </p:txBody>
      </p:sp>
    </p:spTree>
    <p:extLst>
      <p:ext uri="{BB962C8B-B14F-4D97-AF65-F5344CB8AC3E}">
        <p14:creationId xmlns:p14="http://schemas.microsoft.com/office/powerpoint/2010/main" val="34899558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C++ API Arguments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name</a:t>
            </a:r>
            <a:r>
              <a:rPr lang="en-US" dirty="0"/>
              <a:t>: string that identifies the event</a:t>
            </a:r>
          </a:p>
          <a:p>
            <a:r>
              <a:rPr lang="en-US" b="1" dirty="0"/>
              <a:t>f: </a:t>
            </a:r>
            <a:r>
              <a:rPr lang="en-US" dirty="0"/>
              <a:t>function to call when the event is triggered</a:t>
            </a:r>
          </a:p>
          <a:p>
            <a:r>
              <a:rPr lang="en-US" b="1" dirty="0"/>
              <a:t>condition: </a:t>
            </a:r>
            <a:r>
              <a:rPr lang="en-US" dirty="0"/>
              <a:t>function to call to determine whether we should call f() when the event is triggered. If NULL, we ALWAYS call f()</a:t>
            </a:r>
          </a:p>
          <a:p>
            <a:r>
              <a:rPr lang="en-US" b="1" dirty="0"/>
              <a:t>cookie: </a:t>
            </a:r>
            <a:r>
              <a:rPr lang="en-US" dirty="0"/>
              <a:t>arbitrary data passed verbatim to BOTH f() and condition()</a:t>
            </a:r>
          </a:p>
          <a:p>
            <a:r>
              <a:rPr lang="en-US" b="1" dirty="0" err="1"/>
              <a:t>n_payload_executions_left</a:t>
            </a:r>
            <a:r>
              <a:rPr lang="en-US" b="1" dirty="0"/>
              <a:t>: </a:t>
            </a:r>
            <a:r>
              <a:rPr lang="en-US" dirty="0"/>
              <a:t>for recurring events, we will delete the event after it fires this many times. if(</a:t>
            </a:r>
            <a:r>
              <a:rPr lang="en-US" dirty="0" err="1"/>
              <a:t>n_payload_executions_left</a:t>
            </a:r>
            <a:r>
              <a:rPr lang="en-US" dirty="0"/>
              <a:t> &lt;= 0) we will fire the event forever</a:t>
            </a:r>
          </a:p>
        </p:txBody>
      </p:sp>
    </p:spTree>
    <p:extLst>
      <p:ext uri="{BB962C8B-B14F-4D97-AF65-F5344CB8AC3E}">
        <p14:creationId xmlns:p14="http://schemas.microsoft.com/office/powerpoint/2010/main" val="12690291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C++ API Arguments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priority</a:t>
            </a:r>
            <a:r>
              <a:rPr lang="en-US" dirty="0"/>
              <a:t>: if multiple events of the same type trigger at the same time, the priority determines the order we invoke the callbacks. This is a signed integer; higher priorities fire first. Note that this only has an effect within a particular event type. A timed event of priority 5 will fire before a timed event of priority 3, but may or may not fire before a step-validation event of priority 3.</a:t>
            </a:r>
          </a:p>
          <a:p>
            <a:r>
              <a:rPr lang="en-US" b="1" dirty="0" err="1"/>
              <a:t>decimation_factor</a:t>
            </a:r>
            <a:r>
              <a:rPr lang="en-US" b="1" dirty="0"/>
              <a:t>: </a:t>
            </a:r>
            <a:r>
              <a:rPr lang="en-US" dirty="0"/>
              <a:t>if &gt;0 then we will call f() once every </a:t>
            </a:r>
            <a:r>
              <a:rPr lang="en-US" dirty="0" err="1"/>
              <a:t>decimation_factor</a:t>
            </a:r>
            <a:r>
              <a:rPr lang="en-US" dirty="0"/>
              <a:t> triggers</a:t>
            </a:r>
          </a:p>
          <a:p>
            <a:r>
              <a:rPr lang="en-US" b="1" dirty="0" err="1"/>
              <a:t>repost_interval</a:t>
            </a:r>
            <a:r>
              <a:rPr lang="en-US" b="1" dirty="0"/>
              <a:t>: </a:t>
            </a:r>
            <a:r>
              <a:rPr lang="en-US" dirty="0"/>
              <a:t>applies to timed events only; if &gt;0 then this event will recur with the given period. Otherwise the event fires once and is then deleted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9391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C++ API Arguments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_</a:t>
            </a:r>
            <a:r>
              <a:rPr lang="en-US" b="1" dirty="0" err="1"/>
              <a:t>x_var</a:t>
            </a:r>
            <a:r>
              <a:rPr lang="en-US" b="1" dirty="0"/>
              <a:t>: </a:t>
            </a:r>
            <a:r>
              <a:rPr lang="en-US" dirty="0"/>
              <a:t>the </a:t>
            </a:r>
            <a:r>
              <a:rPr lang="en-US" dirty="0" err="1"/>
              <a:t>DVar</a:t>
            </a:r>
            <a:r>
              <a:rPr lang="en-US" dirty="0"/>
              <a:t> a step-validation callback should watch. This must be either a </a:t>
            </a:r>
            <a:r>
              <a:rPr lang="en-US" dirty="0" err="1"/>
              <a:t>DoubleLeaf</a:t>
            </a:r>
            <a:r>
              <a:rPr lang="en-US" dirty="0"/>
              <a:t> or a </a:t>
            </a:r>
            <a:r>
              <a:rPr lang="en-US" dirty="0" err="1"/>
              <a:t>DoubleVectorLeaf</a:t>
            </a:r>
            <a:r>
              <a:rPr lang="en-US" dirty="0"/>
              <a:t> of length 1</a:t>
            </a:r>
          </a:p>
          <a:p>
            <a:r>
              <a:rPr lang="en-US" b="1" dirty="0"/>
              <a:t>_</a:t>
            </a:r>
            <a:r>
              <a:rPr lang="en-US" b="1" dirty="0" err="1"/>
              <a:t>x_target</a:t>
            </a:r>
            <a:r>
              <a:rPr lang="en-US" b="1" dirty="0"/>
              <a:t>: </a:t>
            </a:r>
            <a:r>
              <a:rPr lang="en-US" dirty="0"/>
              <a:t>the target value of _</a:t>
            </a:r>
            <a:r>
              <a:rPr lang="en-US" dirty="0" err="1"/>
              <a:t>x_var</a:t>
            </a:r>
            <a:endParaRPr lang="en-US" dirty="0"/>
          </a:p>
          <a:p>
            <a:r>
              <a:rPr lang="en-US" b="1" dirty="0"/>
              <a:t>_</a:t>
            </a:r>
            <a:r>
              <a:rPr lang="en-US" b="1" dirty="0" err="1"/>
              <a:t>from_below</a:t>
            </a:r>
            <a:r>
              <a:rPr lang="en-US" b="1" dirty="0"/>
              <a:t>: </a:t>
            </a:r>
            <a:r>
              <a:rPr lang="en-US" dirty="0"/>
              <a:t>whether _</a:t>
            </a:r>
            <a:r>
              <a:rPr lang="en-US" dirty="0" err="1"/>
              <a:t>x_var</a:t>
            </a:r>
            <a:r>
              <a:rPr lang="en-US" dirty="0"/>
              <a:t> is approaching _</a:t>
            </a:r>
            <a:r>
              <a:rPr lang="en-US" dirty="0" err="1"/>
              <a:t>x_target</a:t>
            </a:r>
            <a:r>
              <a:rPr lang="en-US" dirty="0"/>
              <a:t> from below</a:t>
            </a:r>
          </a:p>
          <a:p>
            <a:r>
              <a:rPr lang="en-US" b="1" dirty="0"/>
              <a:t>_eps: </a:t>
            </a:r>
            <a:r>
              <a:rPr lang="en-US" dirty="0"/>
              <a:t>how close _</a:t>
            </a:r>
            <a:r>
              <a:rPr lang="en-US" dirty="0" err="1"/>
              <a:t>x_var</a:t>
            </a:r>
            <a:r>
              <a:rPr lang="en-US" dirty="0"/>
              <a:t> needs to get to _</a:t>
            </a:r>
            <a:r>
              <a:rPr lang="en-US" dirty="0" err="1"/>
              <a:t>x_target</a:t>
            </a:r>
            <a:r>
              <a:rPr lang="en-US" dirty="0"/>
              <a:t> before considering the event condition met</a:t>
            </a:r>
          </a:p>
          <a:p>
            <a:r>
              <a:rPr lang="en-US" b="1" dirty="0"/>
              <a:t>model: </a:t>
            </a:r>
            <a:r>
              <a:rPr lang="en-US" dirty="0"/>
              <a:t>for model events, the model we're referring to</a:t>
            </a:r>
          </a:p>
          <a:p>
            <a:r>
              <a:rPr lang="en-US" b="1" dirty="0" err="1"/>
              <a:t>callThisFirst</a:t>
            </a:r>
            <a:r>
              <a:rPr lang="en-US" b="1" dirty="0"/>
              <a:t>: </a:t>
            </a:r>
            <a:r>
              <a:rPr lang="en-US" dirty="0"/>
              <a:t>for model events, if this is True, then we call THIS callback before the normal override of the virtual function. Otherwise we call the override first.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5723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C++ APIs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427339" y="1447801"/>
            <a:ext cx="7337323" cy="5029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void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registerBeginIOStepEvent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std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::string &amp;name,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EventFunction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*  f,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EventCondition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* condition                 = NULL,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void*           cookie                    = NULL,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n_payload_executions_left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= -1,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     priority                  = 0,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decimation_factor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 = 0);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void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registerEndIOStepEvent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std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::string &amp;name,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EventFunction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*  f,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EventCondition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* condition                 = NULL,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void*           cookie                    = NULL,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n_payload_executions_left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= -1,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     priority                  = 0,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decimation_factor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 = 0);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3937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C++ APIs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478875" y="1521542"/>
            <a:ext cx="7234250" cy="5029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void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registerBeginHopEvent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std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::string &amp;name,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EventFunction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*  f,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EventCondition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* condition                 = NULL,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void*           cookie                    = NULL,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n_payload_executions_left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= -1,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     priority                  = 0,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decimation_factor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 = 0);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void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registerEndHopEvent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std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::string &amp;name,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EventFunction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*  f,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EventCondition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* condition                 = NULL,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void*           cookie                    = NULL,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n_payload_executions_left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= -1,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     priority                  = 0,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decimation_factor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  = 0);</a:t>
            </a:r>
          </a:p>
        </p:txBody>
      </p:sp>
    </p:spTree>
    <p:extLst>
      <p:ext uri="{BB962C8B-B14F-4D97-AF65-F5344CB8AC3E}">
        <p14:creationId xmlns:p14="http://schemas.microsoft.com/office/powerpoint/2010/main" val="2143038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Events?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Callback functions that can be called (“fired”) when the simulation reaches some time or condition</a:t>
            </a:r>
          </a:p>
          <a:p>
            <a:r>
              <a:rPr lang="en-US" dirty="0"/>
              <a:t>Types of Events:</a:t>
            </a:r>
          </a:p>
          <a:p>
            <a:pPr lvl="1"/>
            <a:r>
              <a:rPr lang="en-US" sz="2000" b="1" dirty="0"/>
              <a:t>Timed events</a:t>
            </a:r>
            <a:endParaRPr lang="en-US" sz="2000" dirty="0"/>
          </a:p>
          <a:p>
            <a:pPr lvl="1"/>
            <a:r>
              <a:rPr lang="en-US" sz="2000" b="1" dirty="0"/>
              <a:t>IO events</a:t>
            </a:r>
          </a:p>
          <a:p>
            <a:pPr lvl="2"/>
            <a:r>
              <a:rPr lang="en-US" sz="1600" dirty="0"/>
              <a:t>Executed at each simulation time step</a:t>
            </a:r>
          </a:p>
          <a:p>
            <a:pPr lvl="1"/>
            <a:r>
              <a:rPr lang="en-US" sz="2000" b="1" dirty="0"/>
              <a:t>Multi-rate events</a:t>
            </a:r>
          </a:p>
          <a:p>
            <a:pPr lvl="2"/>
            <a:r>
              <a:rPr lang="en-US" sz="1600" dirty="0"/>
              <a:t>Like at IO events but executed at arbitrary rates</a:t>
            </a:r>
          </a:p>
          <a:p>
            <a:pPr lvl="1"/>
            <a:r>
              <a:rPr lang="en-US" sz="2000" b="1" dirty="0"/>
              <a:t>Model events</a:t>
            </a:r>
          </a:p>
          <a:p>
            <a:pPr lvl="2">
              <a:spcBef>
                <a:spcPts val="0"/>
              </a:spcBef>
            </a:pPr>
            <a:r>
              <a:rPr lang="en-US" sz="1600" dirty="0"/>
              <a:t>Invoked before or after a model’s function such as </a:t>
            </a:r>
            <a:r>
              <a:rPr lang="en-US" sz="1600" b="1" dirty="0" err="1"/>
              <a:t>endIntegrationStep</a:t>
            </a:r>
            <a:r>
              <a:rPr lang="en-US" sz="1600" b="1" dirty="0"/>
              <a:t>()</a:t>
            </a:r>
            <a:r>
              <a:rPr lang="en-US" sz="1600" dirty="0"/>
              <a:t>.  Can be created at runtime without recompiling the model.</a:t>
            </a:r>
          </a:p>
          <a:p>
            <a:pPr lvl="1"/>
            <a:r>
              <a:rPr lang="en-US" sz="2000" b="1" dirty="0"/>
              <a:t>Step-validation events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(executed when a condition is met)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619961" y="3211227"/>
            <a:ext cx="1330727" cy="456621"/>
            <a:chOff x="2877936" y="3461845"/>
            <a:chExt cx="1330727" cy="456621"/>
          </a:xfrm>
        </p:grpSpPr>
        <p:grpSp>
          <p:nvGrpSpPr>
            <p:cNvPr id="35" name="Group 34"/>
            <p:cNvGrpSpPr/>
            <p:nvPr/>
          </p:nvGrpSpPr>
          <p:grpSpPr>
            <a:xfrm>
              <a:off x="2877936" y="3549134"/>
              <a:ext cx="1330727" cy="369332"/>
              <a:chOff x="3124200" y="3527766"/>
              <a:chExt cx="887150" cy="246221"/>
            </a:xfrm>
          </p:grpSpPr>
          <p:cxnSp>
            <p:nvCxnSpPr>
              <p:cNvPr id="24" name="Straight Arrow Connector 23"/>
              <p:cNvCxnSpPr/>
              <p:nvPr/>
            </p:nvCxnSpPr>
            <p:spPr bwMode="auto">
              <a:xfrm>
                <a:off x="3124200" y="3657600"/>
                <a:ext cx="762000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26" name="Straight Connector 25"/>
              <p:cNvCxnSpPr/>
              <p:nvPr/>
            </p:nvCxnSpPr>
            <p:spPr bwMode="auto">
              <a:xfrm>
                <a:off x="32004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Straight Connector 26"/>
              <p:cNvCxnSpPr/>
              <p:nvPr/>
            </p:nvCxnSpPr>
            <p:spPr bwMode="auto">
              <a:xfrm>
                <a:off x="32766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Straight Connector 27"/>
              <p:cNvCxnSpPr/>
              <p:nvPr/>
            </p:nvCxnSpPr>
            <p:spPr bwMode="auto">
              <a:xfrm>
                <a:off x="33528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Straight Connector 28"/>
              <p:cNvCxnSpPr/>
              <p:nvPr/>
            </p:nvCxnSpPr>
            <p:spPr bwMode="auto">
              <a:xfrm>
                <a:off x="34290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Straight Connector 29"/>
              <p:cNvCxnSpPr/>
              <p:nvPr/>
            </p:nvCxnSpPr>
            <p:spPr bwMode="auto">
              <a:xfrm>
                <a:off x="35052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Straight Connector 30"/>
              <p:cNvCxnSpPr/>
              <p:nvPr/>
            </p:nvCxnSpPr>
            <p:spPr bwMode="auto">
              <a:xfrm>
                <a:off x="35814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Straight Connector 31"/>
              <p:cNvCxnSpPr/>
              <p:nvPr/>
            </p:nvCxnSpPr>
            <p:spPr bwMode="auto">
              <a:xfrm>
                <a:off x="36576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3" name="TextBox 32"/>
              <p:cNvSpPr txBox="1"/>
              <p:nvPr/>
            </p:nvSpPr>
            <p:spPr>
              <a:xfrm>
                <a:off x="3858950" y="3527766"/>
                <a:ext cx="1524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latin typeface="+mn-lt"/>
                  </a:rPr>
                  <a:t>t</a:t>
                </a:r>
              </a:p>
            </p:txBody>
          </p:sp>
          <p:cxnSp>
            <p:nvCxnSpPr>
              <p:cNvPr id="34" name="Straight Connector 33"/>
              <p:cNvCxnSpPr/>
              <p:nvPr/>
            </p:nvCxnSpPr>
            <p:spPr bwMode="auto">
              <a:xfrm>
                <a:off x="37338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6" name="TextBox 5"/>
            <p:cNvSpPr txBox="1"/>
            <p:nvPr/>
          </p:nvSpPr>
          <p:spPr>
            <a:xfrm>
              <a:off x="2885079" y="3461845"/>
              <a:ext cx="152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000372" y="3461845"/>
              <a:ext cx="152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113284" y="3461845"/>
              <a:ext cx="152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228577" y="3461845"/>
              <a:ext cx="152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343870" y="3461845"/>
              <a:ext cx="152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456782" y="3461845"/>
              <a:ext cx="152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572075" y="3461845"/>
              <a:ext cx="152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687368" y="3461845"/>
              <a:ext cx="152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242450" y="2702622"/>
            <a:ext cx="421797" cy="508605"/>
            <a:chOff x="3352800" y="2844195"/>
            <a:chExt cx="421797" cy="508605"/>
          </a:xfrm>
        </p:grpSpPr>
        <p:grpSp>
          <p:nvGrpSpPr>
            <p:cNvPr id="20" name="Group 19"/>
            <p:cNvGrpSpPr/>
            <p:nvPr/>
          </p:nvGrpSpPr>
          <p:grpSpPr>
            <a:xfrm>
              <a:off x="3352800" y="2971800"/>
              <a:ext cx="381000" cy="381000"/>
              <a:chOff x="3352800" y="2971800"/>
              <a:chExt cx="457200" cy="457200"/>
            </a:xfrm>
          </p:grpSpPr>
          <p:sp>
            <p:nvSpPr>
              <p:cNvPr id="5" name="Oval 4"/>
              <p:cNvSpPr/>
              <p:nvPr/>
            </p:nvSpPr>
            <p:spPr bwMode="auto">
              <a:xfrm>
                <a:off x="3352800" y="2971800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24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cxnSp>
            <p:nvCxnSpPr>
              <p:cNvPr id="7" name="Straight Connector 6"/>
              <p:cNvCxnSpPr/>
              <p:nvPr/>
            </p:nvCxnSpPr>
            <p:spPr bwMode="auto">
              <a:xfrm flipH="1">
                <a:off x="3581400" y="3067050"/>
                <a:ext cx="130687" cy="130689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" name="Straight Connector 10"/>
              <p:cNvCxnSpPr/>
              <p:nvPr/>
            </p:nvCxnSpPr>
            <p:spPr bwMode="auto">
              <a:xfrm>
                <a:off x="3581400" y="3067050"/>
                <a:ext cx="0" cy="1333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55" name="TextBox 54"/>
            <p:cNvSpPr txBox="1"/>
            <p:nvPr/>
          </p:nvSpPr>
          <p:spPr>
            <a:xfrm>
              <a:off x="3622197" y="2844195"/>
              <a:ext cx="152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466500" y="3862599"/>
            <a:ext cx="1330727" cy="459676"/>
            <a:chOff x="3612951" y="4188502"/>
            <a:chExt cx="1330727" cy="459676"/>
          </a:xfrm>
        </p:grpSpPr>
        <p:grpSp>
          <p:nvGrpSpPr>
            <p:cNvPr id="58" name="Group 57"/>
            <p:cNvGrpSpPr/>
            <p:nvPr/>
          </p:nvGrpSpPr>
          <p:grpSpPr>
            <a:xfrm>
              <a:off x="3612951" y="4278846"/>
              <a:ext cx="1330727" cy="369332"/>
              <a:chOff x="3124200" y="3527766"/>
              <a:chExt cx="887150" cy="246221"/>
            </a:xfrm>
          </p:grpSpPr>
          <p:cxnSp>
            <p:nvCxnSpPr>
              <p:cNvPr id="69" name="Straight Arrow Connector 68"/>
              <p:cNvCxnSpPr/>
              <p:nvPr/>
            </p:nvCxnSpPr>
            <p:spPr bwMode="auto">
              <a:xfrm>
                <a:off x="3124200" y="3657600"/>
                <a:ext cx="762000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70" name="Straight Connector 69"/>
              <p:cNvCxnSpPr/>
              <p:nvPr/>
            </p:nvCxnSpPr>
            <p:spPr bwMode="auto">
              <a:xfrm>
                <a:off x="32004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1" name="Straight Connector 70"/>
              <p:cNvCxnSpPr/>
              <p:nvPr/>
            </p:nvCxnSpPr>
            <p:spPr bwMode="auto">
              <a:xfrm>
                <a:off x="32766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2" name="Straight Connector 71"/>
              <p:cNvCxnSpPr/>
              <p:nvPr/>
            </p:nvCxnSpPr>
            <p:spPr bwMode="auto">
              <a:xfrm>
                <a:off x="33528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3" name="Straight Connector 72"/>
              <p:cNvCxnSpPr/>
              <p:nvPr/>
            </p:nvCxnSpPr>
            <p:spPr bwMode="auto">
              <a:xfrm>
                <a:off x="34290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4" name="Straight Connector 73"/>
              <p:cNvCxnSpPr/>
              <p:nvPr/>
            </p:nvCxnSpPr>
            <p:spPr bwMode="auto">
              <a:xfrm>
                <a:off x="35052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5" name="Straight Connector 74"/>
              <p:cNvCxnSpPr/>
              <p:nvPr/>
            </p:nvCxnSpPr>
            <p:spPr bwMode="auto">
              <a:xfrm>
                <a:off x="35814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6" name="Straight Connector 75"/>
              <p:cNvCxnSpPr/>
              <p:nvPr/>
            </p:nvCxnSpPr>
            <p:spPr bwMode="auto">
              <a:xfrm>
                <a:off x="36576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7" name="TextBox 76"/>
              <p:cNvSpPr txBox="1"/>
              <p:nvPr/>
            </p:nvSpPr>
            <p:spPr>
              <a:xfrm>
                <a:off x="3858950" y="3527766"/>
                <a:ext cx="15240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latin typeface="+mn-lt"/>
                  </a:rPr>
                  <a:t>t</a:t>
                </a:r>
              </a:p>
            </p:txBody>
          </p:sp>
          <p:cxnSp>
            <p:nvCxnSpPr>
              <p:cNvPr id="78" name="Straight Connector 77"/>
              <p:cNvCxnSpPr/>
              <p:nvPr/>
            </p:nvCxnSpPr>
            <p:spPr bwMode="auto">
              <a:xfrm>
                <a:off x="3733800" y="3581400"/>
                <a:ext cx="0" cy="762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60" name="TextBox 59"/>
            <p:cNvSpPr txBox="1"/>
            <p:nvPr/>
          </p:nvSpPr>
          <p:spPr>
            <a:xfrm>
              <a:off x="3681014" y="4188502"/>
              <a:ext cx="152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913058" y="4188502"/>
              <a:ext cx="152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145102" y="4188502"/>
              <a:ext cx="152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377147" y="4188502"/>
              <a:ext cx="152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641532" y="5299550"/>
            <a:ext cx="1330727" cy="578199"/>
            <a:chOff x="4268927" y="6125290"/>
            <a:chExt cx="1330727" cy="578199"/>
          </a:xfrm>
        </p:grpSpPr>
        <p:grpSp>
          <p:nvGrpSpPr>
            <p:cNvPr id="63" name="Group 62"/>
            <p:cNvGrpSpPr/>
            <p:nvPr/>
          </p:nvGrpSpPr>
          <p:grpSpPr>
            <a:xfrm>
              <a:off x="4268927" y="6182813"/>
              <a:ext cx="1330727" cy="520676"/>
              <a:chOff x="164789" y="3738473"/>
              <a:chExt cx="1330727" cy="520676"/>
            </a:xfrm>
          </p:grpSpPr>
          <p:cxnSp>
            <p:nvCxnSpPr>
              <p:cNvPr id="49" name="Straight Arrow Connector 48"/>
              <p:cNvCxnSpPr/>
              <p:nvPr/>
            </p:nvCxnSpPr>
            <p:spPr bwMode="auto">
              <a:xfrm>
                <a:off x="164789" y="4084568"/>
                <a:ext cx="1143002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3" name="Straight Connector 52"/>
              <p:cNvCxnSpPr/>
              <p:nvPr/>
            </p:nvCxnSpPr>
            <p:spPr bwMode="auto">
              <a:xfrm>
                <a:off x="752476" y="3910215"/>
                <a:ext cx="0" cy="174353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4" name="TextBox 53"/>
              <p:cNvSpPr txBox="1"/>
              <p:nvPr/>
            </p:nvSpPr>
            <p:spPr>
              <a:xfrm>
                <a:off x="1266916" y="3889817"/>
                <a:ext cx="228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latin typeface="+mn-lt"/>
                  </a:rPr>
                  <a:t>t</a:t>
                </a:r>
              </a:p>
            </p:txBody>
          </p:sp>
          <p:sp>
            <p:nvSpPr>
              <p:cNvPr id="57" name="Freeform 56"/>
              <p:cNvSpPr/>
              <p:nvPr/>
            </p:nvSpPr>
            <p:spPr bwMode="auto">
              <a:xfrm>
                <a:off x="230078" y="3738473"/>
                <a:ext cx="997744" cy="254793"/>
              </a:xfrm>
              <a:custGeom>
                <a:avLst/>
                <a:gdLst>
                  <a:gd name="connsiteX0" fmla="*/ 0 w 1052483"/>
                  <a:gd name="connsiteY0" fmla="*/ 0 h 359577"/>
                  <a:gd name="connsiteX1" fmla="*/ 309563 w 1052483"/>
                  <a:gd name="connsiteY1" fmla="*/ 88106 h 359577"/>
                  <a:gd name="connsiteX2" fmla="*/ 604838 w 1052483"/>
                  <a:gd name="connsiteY2" fmla="*/ 264319 h 359577"/>
                  <a:gd name="connsiteX3" fmla="*/ 1002506 w 1052483"/>
                  <a:gd name="connsiteY3" fmla="*/ 347662 h 359577"/>
                  <a:gd name="connsiteX4" fmla="*/ 1033463 w 1052483"/>
                  <a:gd name="connsiteY4" fmla="*/ 357187 h 359577"/>
                  <a:gd name="connsiteX0" fmla="*/ 0 w 1033463"/>
                  <a:gd name="connsiteY0" fmla="*/ 0 h 357187"/>
                  <a:gd name="connsiteX1" fmla="*/ 309563 w 1033463"/>
                  <a:gd name="connsiteY1" fmla="*/ 88106 h 357187"/>
                  <a:gd name="connsiteX2" fmla="*/ 604838 w 1033463"/>
                  <a:gd name="connsiteY2" fmla="*/ 264319 h 357187"/>
                  <a:gd name="connsiteX3" fmla="*/ 1033463 w 1033463"/>
                  <a:gd name="connsiteY3" fmla="*/ 357187 h 357187"/>
                  <a:gd name="connsiteX0" fmla="*/ 0 w 1033463"/>
                  <a:gd name="connsiteY0" fmla="*/ 0 h 357187"/>
                  <a:gd name="connsiteX1" fmla="*/ 316707 w 1033463"/>
                  <a:gd name="connsiteY1" fmla="*/ 142875 h 357187"/>
                  <a:gd name="connsiteX2" fmla="*/ 604838 w 1033463"/>
                  <a:gd name="connsiteY2" fmla="*/ 264319 h 357187"/>
                  <a:gd name="connsiteX3" fmla="*/ 1033463 w 1033463"/>
                  <a:gd name="connsiteY3" fmla="*/ 357187 h 357187"/>
                  <a:gd name="connsiteX0" fmla="*/ 0 w 997744"/>
                  <a:gd name="connsiteY0" fmla="*/ 0 h 254793"/>
                  <a:gd name="connsiteX1" fmla="*/ 280988 w 997744"/>
                  <a:gd name="connsiteY1" fmla="*/ 40481 h 254793"/>
                  <a:gd name="connsiteX2" fmla="*/ 569119 w 997744"/>
                  <a:gd name="connsiteY2" fmla="*/ 161925 h 254793"/>
                  <a:gd name="connsiteX3" fmla="*/ 997744 w 997744"/>
                  <a:gd name="connsiteY3" fmla="*/ 254793 h 254793"/>
                  <a:gd name="connsiteX0" fmla="*/ 0 w 997744"/>
                  <a:gd name="connsiteY0" fmla="*/ 0 h 254793"/>
                  <a:gd name="connsiteX1" fmla="*/ 335757 w 997744"/>
                  <a:gd name="connsiteY1" fmla="*/ 38100 h 254793"/>
                  <a:gd name="connsiteX2" fmla="*/ 569119 w 997744"/>
                  <a:gd name="connsiteY2" fmla="*/ 161925 h 254793"/>
                  <a:gd name="connsiteX3" fmla="*/ 997744 w 997744"/>
                  <a:gd name="connsiteY3" fmla="*/ 254793 h 254793"/>
                  <a:gd name="connsiteX0" fmla="*/ 0 w 997744"/>
                  <a:gd name="connsiteY0" fmla="*/ 0 h 254793"/>
                  <a:gd name="connsiteX1" fmla="*/ 335757 w 997744"/>
                  <a:gd name="connsiteY1" fmla="*/ 38100 h 254793"/>
                  <a:gd name="connsiteX2" fmla="*/ 585788 w 997744"/>
                  <a:gd name="connsiteY2" fmla="*/ 176212 h 254793"/>
                  <a:gd name="connsiteX3" fmla="*/ 997744 w 997744"/>
                  <a:gd name="connsiteY3" fmla="*/ 254793 h 254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97744" h="254793">
                    <a:moveTo>
                      <a:pt x="0" y="0"/>
                    </a:moveTo>
                    <a:cubicBezTo>
                      <a:pt x="104378" y="22026"/>
                      <a:pt x="238126" y="8731"/>
                      <a:pt x="335757" y="38100"/>
                    </a:cubicBezTo>
                    <a:cubicBezTo>
                      <a:pt x="433388" y="67469"/>
                      <a:pt x="475457" y="140097"/>
                      <a:pt x="585788" y="176212"/>
                    </a:cubicBezTo>
                    <a:cubicBezTo>
                      <a:pt x="696119" y="212327"/>
                      <a:pt x="908447" y="235446"/>
                      <a:pt x="997744" y="254793"/>
                    </a:cubicBezTo>
                  </a:path>
                </a:pathLst>
              </a:cu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24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cxnSp>
            <p:nvCxnSpPr>
              <p:cNvPr id="59" name="Straight Connector 58"/>
              <p:cNvCxnSpPr/>
              <p:nvPr/>
            </p:nvCxnSpPr>
            <p:spPr bwMode="auto">
              <a:xfrm>
                <a:off x="256272" y="3889817"/>
                <a:ext cx="886728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80" name="TextBox 79"/>
            <p:cNvSpPr txBox="1"/>
            <p:nvPr/>
          </p:nvSpPr>
          <p:spPr>
            <a:xfrm>
              <a:off x="4737613" y="6125290"/>
              <a:ext cx="1794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107915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C++ APIs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478875" y="1366683"/>
            <a:ext cx="7234250" cy="5029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void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registerStepValidationEvent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b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std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::string          &amp;name,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DVar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::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Leaf_T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&lt;double&gt;&amp; _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x_var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double                      _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x_target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bool                        _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from_below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double                      _eps   = 1e-6,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EventFunction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*              f      = NULL,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void*                       cookie = NULL);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void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registerStepValidationEvent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std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::string                &amp;name,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DVar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::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VectorLeaf_T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&lt;double&gt;&amp; _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x_var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double                            _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x_target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bool                              _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from_below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double                            _eps   = 1e-6,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EventFunction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*                    f      = NULL,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void*                             cookie = NULL);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2188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C++ APIs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527323" y="1351935"/>
            <a:ext cx="5137355" cy="5029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void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registerUpdateFlowOutsModelEvent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b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std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::string &amp;name,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Model*   model,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bool    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callThisFirst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EventFunction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* f,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void*          cookie = NULL);</a:t>
            </a:r>
          </a:p>
          <a:p>
            <a:pPr marL="0" indent="0">
              <a:spcBef>
                <a:spcPts val="0"/>
              </a:spcBef>
              <a:buNone/>
            </a:pPr>
            <a:endParaRPr lang="en-US" sz="800" b="1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void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registerPreDerivModelEvent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b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std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::string &amp;name,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Model*   model,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bool    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callThisFirst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EventFunction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* f,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void*          cookie = NULL);</a:t>
            </a:r>
          </a:p>
          <a:p>
            <a:pPr marL="0" indent="0">
              <a:spcBef>
                <a:spcPts val="0"/>
              </a:spcBef>
              <a:buNone/>
            </a:pPr>
            <a:endParaRPr lang="en-US" sz="800" b="1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void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registerPostDerivModelEvent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b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std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::string &amp;name,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Model*   model,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bool    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callThisFirst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EventFunction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* f,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void*          cookie = NULL);</a:t>
            </a:r>
          </a:p>
        </p:txBody>
      </p:sp>
    </p:spTree>
    <p:extLst>
      <p:ext uri="{BB962C8B-B14F-4D97-AF65-F5344CB8AC3E}">
        <p14:creationId xmlns:p14="http://schemas.microsoft.com/office/powerpoint/2010/main" val="19693170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C++ APIs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44645" y="1956619"/>
            <a:ext cx="5702710" cy="3470787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void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registerBeginIntegrationStepModelEvent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b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std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::string &amp;name,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Model*   model,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bool    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callThisFirst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EventFunction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* f,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void*          cookie = NULL);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void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registerEndIntegrationStepModelEvent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b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std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::string &amp;name,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Model*   model,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bool    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callThisFirst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EventFunction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* f,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void*          cookie = NULL);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3724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C++ APIs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562350" y="1676399"/>
            <a:ext cx="5067300" cy="3537155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void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registerBeginIoStepModelEvent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b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std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::string &amp;name,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Model*   model,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bool    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callThisFirst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EventFunction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* f,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void*          cookie = NULL);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void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registerEndIoStepModelEvent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b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</a:b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std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::string &amp;name,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const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Model*   model,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bool    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callThisFirst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</a:t>
            </a:r>
            <a:r>
              <a:rPr lang="en-US" sz="18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EventFunction</a:t>
            </a: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* f,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Consolas" panose="020B0609020204030204" pitchFamily="49" charset="0"/>
              </a:rPr>
              <a:t>       void*          cookie = NULL);</a:t>
            </a:r>
          </a:p>
        </p:txBody>
      </p:sp>
    </p:spTree>
    <p:extLst>
      <p:ext uri="{BB962C8B-B14F-4D97-AF65-F5344CB8AC3E}">
        <p14:creationId xmlns:p14="http://schemas.microsoft.com/office/powerpoint/2010/main" val="7461599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1EC2107-2179-44B0-AA1C-E3E8257F87FF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48038-EB1D-8EC6-CDFC-524ACFDE2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+mj-lt"/>
              </a:rPr>
              <a:t>BACKUP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028092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3960" y="1"/>
            <a:ext cx="7772400" cy="6848475"/>
          </a:xfrm>
          <a:solidFill>
            <a:schemeClr val="bg1"/>
          </a:solidFill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- Describe, demonstrate types of events (with notebooks/RISE?)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- Basic step-related events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- </a:t>
            </a:r>
            <a:r>
              <a:rPr lang="en-US" sz="1200" dirty="0" err="1"/>
              <a:t>Multirate</a:t>
            </a:r>
            <a:r>
              <a:rPr lang="en-US" sz="1200" dirty="0"/>
              <a:t> events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- Timed events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- Zero-crossing events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- Describe theory, API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- Demonstrate with notebook of ball hitting the ground, with graphics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  - Use relatively coarse time step and demo that the ball hits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    between fixed steps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  - Demonstrate adding zero-crossing to capture exact time of ball hitting the ground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- ASSIGNMENT: implement all types of events [30 min]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- Resources page for the notebook (link to HTML page that opens in a separate tab):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- API for adding different types of events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- How to change the color, transparency, of a sphere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- What other kinds of simple visual effects can we do?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- Change the ball color periodically (regular IO Step)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- </a:t>
            </a:r>
            <a:r>
              <a:rPr lang="en-US" sz="1200" dirty="0" err="1"/>
              <a:t>Multirate</a:t>
            </a:r>
            <a:r>
              <a:rPr lang="en-US" sz="1200" dirty="0"/>
              <a:t> to do something on different rate from IO Step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- Flip partial transparency?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- Change something when the ball hits the surface (zero crossing)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- Demonstrate sim stops at exact time of impact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- FOLD in exemplars (Probably go with Ball for simpler assignment)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- Variable step integration, more zero-crossing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  - For the actual landing, leg contact needs to be modeling. By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    default, the leg will go through the ground at some simulation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    step causing large forces and requiring very small step sizes to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    get stability.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  - Modify the sim to use a variable step integrator so can use a much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    larger time step.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  - By default, leg will go through the ground.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  - Bring in zero-crossing capability for stopping the simulation at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    the ground contact for each leg.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- for multi-rate capability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  - start with a standard </a:t>
            </a:r>
            <a:r>
              <a:rPr lang="en-US" sz="1200" dirty="0" err="1"/>
              <a:t>canonball</a:t>
            </a:r>
            <a:r>
              <a:rPr lang="en-US" sz="1200" dirty="0"/>
              <a:t> simulation (or even the rotorcraft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    one). Everything is at the same rate. Then say we want to check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    altitude or </a:t>
            </a:r>
            <a:r>
              <a:rPr lang="en-US" sz="1200" dirty="0" err="1"/>
              <a:t>imu</a:t>
            </a:r>
            <a:r>
              <a:rPr lang="en-US" sz="1200" dirty="0"/>
              <a:t> sensor at a different rate. Go through the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            process of doing that. Show the hop history.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7100000">
            <a:off x="6365917" y="2505306"/>
            <a:ext cx="5792857" cy="1200329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+mn-lt"/>
              </a:rPr>
              <a:t>TODO: Fold in ideas from outline</a:t>
            </a:r>
          </a:p>
        </p:txBody>
      </p:sp>
    </p:spTree>
    <p:extLst>
      <p:ext uri="{BB962C8B-B14F-4D97-AF65-F5344CB8AC3E}">
        <p14:creationId xmlns:p14="http://schemas.microsoft.com/office/powerpoint/2010/main" val="61262355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Event API </a:t>
            </a:r>
            <a:br>
              <a:rPr lang="en-US" dirty="0"/>
            </a:br>
            <a:r>
              <a:rPr lang="en-US" sz="2000" dirty="0"/>
              <a:t>(from </a:t>
            </a:r>
            <a:r>
              <a:rPr lang="en-US" sz="2000" dirty="0" err="1"/>
              <a:t>Dshell</a:t>
            </a:r>
            <a:r>
              <a:rPr lang="en-US" sz="2000" dirty="0"/>
              <a:t>++/</a:t>
            </a:r>
            <a:r>
              <a:rPr lang="en-US" sz="2000" dirty="0" err="1"/>
              <a:t>Simulation.h</a:t>
            </a:r>
            <a:r>
              <a:rPr lang="en-US" sz="2000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99250" y="1558449"/>
            <a:ext cx="11193502" cy="4960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>
                <a:latin typeface="Consolas" panose="020B0609020204030204" pitchFamily="49" charset="0"/>
              </a:rPr>
              <a:t>typedef</a:t>
            </a:r>
            <a:r>
              <a:rPr lang="en-US" sz="2000" dirty="0">
                <a:latin typeface="Consolas" panose="020B0609020204030204" pitchFamily="49" charset="0"/>
              </a:rPr>
              <a:t> void (</a:t>
            </a:r>
            <a:r>
              <a:rPr lang="en-US" sz="2000" b="1" dirty="0" err="1">
                <a:latin typeface="Consolas" panose="020B0609020204030204" pitchFamily="49" charset="0"/>
              </a:rPr>
              <a:t>EventFunction</a:t>
            </a:r>
            <a:r>
              <a:rPr lang="en-US" sz="2000" dirty="0">
                <a:latin typeface="Consolas" panose="020B0609020204030204" pitchFamily="49" charset="0"/>
              </a:rPr>
              <a:t>)(void *);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000" dirty="0" err="1">
                <a:latin typeface="Consolas" panose="020B0609020204030204" pitchFamily="49" charset="0"/>
              </a:rPr>
              <a:t>typedef</a:t>
            </a:r>
            <a:r>
              <a:rPr lang="en-US" sz="2000" dirty="0">
                <a:latin typeface="Consolas" panose="020B0609020204030204" pitchFamily="49" charset="0"/>
              </a:rPr>
              <a:t> bool (</a:t>
            </a:r>
            <a:r>
              <a:rPr lang="en-US" sz="2000" b="1" dirty="0" err="1">
                <a:latin typeface="Consolas" panose="020B0609020204030204" pitchFamily="49" charset="0"/>
              </a:rPr>
              <a:t>EventCondition</a:t>
            </a:r>
            <a:r>
              <a:rPr lang="en-US" sz="2000" dirty="0">
                <a:latin typeface="Consolas" panose="020B0609020204030204" pitchFamily="49" charset="0"/>
              </a:rPr>
              <a:t>)(void *);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void </a:t>
            </a:r>
            <a:r>
              <a:rPr lang="en-US" sz="2000" b="1" dirty="0">
                <a:latin typeface="Consolas" panose="020B0609020204030204" pitchFamily="49" charset="0"/>
              </a:rPr>
              <a:t>register...Event</a:t>
            </a:r>
            <a:r>
              <a:rPr lang="en-US" sz="2000" dirty="0">
                <a:latin typeface="Consolas" panose="020B0609020204030204" pitchFamily="49" charset="0"/>
              </a:rPr>
              <a:t>(</a:t>
            </a:r>
            <a:r>
              <a:rPr lang="en-US" sz="2000" dirty="0" err="1">
                <a:latin typeface="Consolas" panose="020B0609020204030204" pitchFamily="49" charset="0"/>
              </a:rPr>
              <a:t>const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</a:rPr>
              <a:t>std</a:t>
            </a:r>
            <a:r>
              <a:rPr lang="en-US" sz="2000" dirty="0">
                <a:latin typeface="Consolas" panose="020B0609020204030204" pitchFamily="49" charset="0"/>
              </a:rPr>
              <a:t>::string &amp;name, </a:t>
            </a:r>
            <a:br>
              <a:rPr lang="en-US" sz="2000" dirty="0">
                <a:latin typeface="Consolas" panose="020B0609020204030204" pitchFamily="49" charset="0"/>
              </a:rPr>
            </a:br>
            <a:r>
              <a:rPr lang="en-US" sz="2000" dirty="0">
                <a:latin typeface="Consolas" panose="020B0609020204030204" pitchFamily="49" charset="0"/>
              </a:rPr>
              <a:t>                      </a:t>
            </a:r>
            <a:r>
              <a:rPr lang="en-US" sz="2000" dirty="0" err="1">
                <a:latin typeface="Consolas" panose="020B0609020204030204" pitchFamily="49" charset="0"/>
              </a:rPr>
              <a:t>EventFunction</a:t>
            </a:r>
            <a:r>
              <a:rPr lang="en-US" sz="2000" dirty="0">
                <a:latin typeface="Consolas" panose="020B0609020204030204" pitchFamily="49" charset="0"/>
              </a:rPr>
              <a:t>* f, </a:t>
            </a:r>
            <a:br>
              <a:rPr lang="en-US" sz="2000" dirty="0">
                <a:latin typeface="Consolas" panose="020B0609020204030204" pitchFamily="49" charset="0"/>
              </a:rPr>
            </a:br>
            <a:r>
              <a:rPr lang="en-US" sz="2000" dirty="0">
                <a:latin typeface="Consolas" panose="020B0609020204030204" pitchFamily="49" charset="0"/>
              </a:rPr>
              <a:t>                      </a:t>
            </a:r>
            <a:r>
              <a:rPr lang="en-US" sz="2000" dirty="0" err="1">
                <a:latin typeface="Consolas" panose="020B0609020204030204" pitchFamily="49" charset="0"/>
              </a:rPr>
              <a:t>EventCondition</a:t>
            </a:r>
            <a:r>
              <a:rPr lang="en-US" sz="2000" dirty="0">
                <a:latin typeface="Consolas" panose="020B0609020204030204" pitchFamily="49" charset="0"/>
              </a:rPr>
              <a:t>* condition, </a:t>
            </a:r>
            <a:br>
              <a:rPr lang="en-US" sz="2000" dirty="0">
                <a:latin typeface="Consolas" panose="020B0609020204030204" pitchFamily="49" charset="0"/>
              </a:rPr>
            </a:br>
            <a:r>
              <a:rPr lang="en-US" sz="2000" dirty="0">
                <a:latin typeface="Consolas" panose="020B0609020204030204" pitchFamily="49" charset="0"/>
              </a:rPr>
              <a:t>                      void* cookie,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</a:rPr>
              <a:t>                            </a:t>
            </a:r>
            <a:r>
              <a:rPr lang="en-US" sz="1600" b="1" dirty="0">
                <a:latin typeface="Consolas" panose="020B0609020204030204" pitchFamily="49" charset="0"/>
              </a:rPr>
              <a:t>...</a:t>
            </a:r>
            <a:endParaRPr lang="en-US" sz="1600" b="1" i="1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                      </a:t>
            </a:r>
            <a:r>
              <a:rPr lang="en-US" sz="2000" i="1" dirty="0">
                <a:latin typeface="Consolas" panose="020B0609020204030204" pitchFamily="49" charset="0"/>
              </a:rPr>
              <a:t>&lt;more optional arguments&gt;</a:t>
            </a:r>
            <a:r>
              <a:rPr lang="en-US" sz="20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000" dirty="0" err="1">
                <a:latin typeface="Consolas" panose="020B0609020204030204" pitchFamily="49" charset="0"/>
              </a:rPr>
              <a:t>CallbackEvent</a:t>
            </a:r>
            <a:r>
              <a:rPr lang="en-US" sz="2000" dirty="0">
                <a:latin typeface="Consolas" panose="020B0609020204030204" pitchFamily="49" charset="0"/>
              </a:rPr>
              <a:t>* </a:t>
            </a:r>
            <a:r>
              <a:rPr lang="en-US" sz="2000" b="1" dirty="0" err="1">
                <a:latin typeface="Consolas" panose="020B0609020204030204" pitchFamily="49" charset="0"/>
              </a:rPr>
              <a:t>findEvent</a:t>
            </a:r>
            <a:r>
              <a:rPr lang="en-US" sz="2000" dirty="0">
                <a:latin typeface="Consolas" panose="020B0609020204030204" pitchFamily="49" charset="0"/>
              </a:rPr>
              <a:t>(const std::string &amp;name);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void </a:t>
            </a:r>
            <a:r>
              <a:rPr lang="en-US" sz="2000" b="1" dirty="0" err="1">
                <a:latin typeface="Consolas" panose="020B0609020204030204" pitchFamily="49" charset="0"/>
              </a:rPr>
              <a:t>deleteEvent</a:t>
            </a:r>
            <a:r>
              <a:rPr lang="en-US" sz="2000" dirty="0">
                <a:latin typeface="Consolas" panose="020B0609020204030204" pitchFamily="49" charset="0"/>
              </a:rPr>
              <a:t>(</a:t>
            </a:r>
            <a:r>
              <a:rPr lang="en-US" sz="2000" dirty="0" err="1">
                <a:latin typeface="Consolas" panose="020B0609020204030204" pitchFamily="49" charset="0"/>
              </a:rPr>
              <a:t>const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</a:rPr>
              <a:t>std</a:t>
            </a:r>
            <a:r>
              <a:rPr lang="en-US" sz="2000" dirty="0">
                <a:latin typeface="Consolas" panose="020B0609020204030204" pitchFamily="49" charset="0"/>
              </a:rPr>
              <a:t>::string &amp;name);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void </a:t>
            </a:r>
            <a:r>
              <a:rPr lang="en-US" sz="2000" b="1" dirty="0" err="1">
                <a:latin typeface="Consolas" panose="020B0609020204030204" pitchFamily="49" charset="0"/>
              </a:rPr>
              <a:t>clearEvents</a:t>
            </a:r>
            <a:r>
              <a:rPr lang="en-US" sz="2000" dirty="0">
                <a:latin typeface="Consolas" panose="020B0609020204030204" pitchFamily="49" charset="0"/>
              </a:rPr>
              <a:t>(void);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000" dirty="0">
                <a:latin typeface="Consolas" panose="020B0609020204030204" pitchFamily="49" charset="0"/>
              </a:rPr>
              <a:t>std::vector&lt; std::vector&lt;std::string&gt; &gt; </a:t>
            </a:r>
            <a:r>
              <a:rPr lang="en-US" sz="2000" b="1" dirty="0" err="1">
                <a:latin typeface="Consolas" panose="020B0609020204030204" pitchFamily="49" charset="0"/>
              </a:rPr>
              <a:t>listEvents</a:t>
            </a:r>
            <a:r>
              <a:rPr lang="en-US" sz="2000" dirty="0">
                <a:latin typeface="Consolas" panose="020B0609020204030204" pitchFamily="49" charset="0"/>
              </a:rPr>
              <a:t>(void);</a:t>
            </a: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1437968" y="3286434"/>
            <a:ext cx="1676400" cy="1128735"/>
          </a:xfrm>
          <a:prstGeom prst="wedgeRoundRectCallout">
            <a:avLst>
              <a:gd name="adj1" fmla="val 20599"/>
              <a:gd name="adj2" fmla="val -76016"/>
              <a:gd name="adj3" fmla="val 16667"/>
            </a:avLst>
          </a:prstGeom>
          <a:solidFill>
            <a:srgbClr val="FFDF7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Timed, </a:t>
            </a:r>
            <a:r>
              <a:rPr lang="en-US" sz="1800" dirty="0" err="1">
                <a:solidFill>
                  <a:schemeClr val="tx1"/>
                </a:solidFill>
                <a:latin typeface="+mn-lt"/>
              </a:rPr>
              <a:t>BeginIOStep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sz="1800" dirty="0" err="1">
                <a:latin typeface="+mn-lt"/>
              </a:rPr>
              <a:t>EndIOStep</a:t>
            </a:r>
            <a:r>
              <a:rPr lang="en-US" sz="1800" dirty="0">
                <a:latin typeface="+mn-lt"/>
              </a:rPr>
              <a:t>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800" dirty="0" err="1">
                <a:solidFill>
                  <a:schemeClr val="tx1"/>
                </a:solidFill>
                <a:latin typeface="+mn-lt"/>
              </a:rPr>
              <a:t>etc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7629834" y="2730911"/>
            <a:ext cx="1447800" cy="1738335"/>
          </a:xfrm>
          <a:prstGeom prst="wedgeRoundRectCallout">
            <a:avLst>
              <a:gd name="adj1" fmla="val -72583"/>
              <a:gd name="adj2" fmla="val -16101"/>
              <a:gd name="adj3" fmla="val 16667"/>
            </a:avLst>
          </a:prstGeom>
          <a:solidFill>
            <a:srgbClr val="FFDF7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Some variation in arguments  based on event type</a:t>
            </a:r>
          </a:p>
        </p:txBody>
      </p:sp>
    </p:spTree>
    <p:extLst>
      <p:ext uri="{BB962C8B-B14F-4D97-AF65-F5344CB8AC3E}">
        <p14:creationId xmlns:p14="http://schemas.microsoft.com/office/powerpoint/2010/main" val="173257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887363" y="3722152"/>
            <a:ext cx="6629400" cy="533400"/>
          </a:xfrm>
          <a:prstGeom prst="rect">
            <a:avLst/>
          </a:prstGeom>
          <a:solidFill>
            <a:srgbClr val="FBE5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13615" y="2352369"/>
            <a:ext cx="6629400" cy="533400"/>
          </a:xfrm>
          <a:prstGeom prst="rect">
            <a:avLst/>
          </a:prstGeom>
          <a:solidFill>
            <a:srgbClr val="FBE5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99250" y="1558449"/>
            <a:ext cx="11193502" cy="4731737"/>
          </a:xfrm>
        </p:spPr>
        <p:txBody>
          <a:bodyPr/>
          <a:lstStyle/>
          <a:p>
            <a:pPr marL="227013" indent="-227013"/>
            <a:r>
              <a:rPr lang="en-US" b="1" dirty="0" err="1"/>
              <a:t>EventFunction</a:t>
            </a:r>
            <a:r>
              <a:rPr lang="en-US" b="1" baseline="30000" dirty="0" err="1"/>
              <a:t>ǂ</a:t>
            </a:r>
            <a:r>
              <a:rPr lang="en-US" dirty="0"/>
              <a:t> – The “callback” function that will be executed when the event is “fired”</a:t>
            </a:r>
          </a:p>
          <a:p>
            <a:pPr marL="457200" lvl="1" indent="0">
              <a:buNone/>
            </a:pPr>
            <a:r>
              <a:rPr lang="en-US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typedef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</a:rPr>
              <a:t> void (</a:t>
            </a:r>
            <a:r>
              <a:rPr lang="en-US" sz="24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EventFunction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</a:rPr>
              <a:t>)(void *);</a:t>
            </a:r>
            <a:endParaRPr lang="en-US" sz="2400" dirty="0">
              <a:solidFill>
                <a:srgbClr val="C00000"/>
              </a:solidFill>
            </a:endParaRPr>
          </a:p>
          <a:p>
            <a:pPr marL="227013" indent="-227013">
              <a:spcBef>
                <a:spcPts val="2400"/>
              </a:spcBef>
            </a:pPr>
            <a:r>
              <a:rPr lang="en-US" b="1" dirty="0" err="1"/>
              <a:t>EventCondition</a:t>
            </a:r>
            <a:r>
              <a:rPr lang="en-US" b="1" baseline="30000" dirty="0" err="1"/>
              <a:t>ǂ</a:t>
            </a:r>
            <a:r>
              <a:rPr lang="en-US" dirty="0"/>
              <a:t> – The (optional) trigger function that must evaluate to</a:t>
            </a:r>
            <a:r>
              <a:rPr lang="en-US" b="1" dirty="0"/>
              <a:t> true </a:t>
            </a:r>
            <a:r>
              <a:rPr lang="en-US" dirty="0"/>
              <a:t>in order for the event callback function to be executed</a:t>
            </a:r>
          </a:p>
          <a:p>
            <a:pPr marL="457200" lvl="1" indent="0">
              <a:buNone/>
            </a:pPr>
            <a:r>
              <a:rPr lang="en-US" sz="2400" dirty="0" err="1">
                <a:solidFill>
                  <a:srgbClr val="C00000"/>
                </a:solidFill>
                <a:latin typeface="Consolas" panose="020B0609020204030204" pitchFamily="49" charset="0"/>
              </a:rPr>
              <a:t>typedef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</a:rPr>
              <a:t> bool (</a:t>
            </a:r>
            <a:r>
              <a:rPr lang="en-US" sz="24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EventCondition</a:t>
            </a:r>
            <a:r>
              <a:rPr lang="en-US" sz="2400" dirty="0">
                <a:solidFill>
                  <a:srgbClr val="C00000"/>
                </a:solidFill>
                <a:latin typeface="Consolas" panose="020B0609020204030204" pitchFamily="49" charset="0"/>
              </a:rPr>
              <a:t>)(void *);</a:t>
            </a:r>
            <a:endParaRPr lang="en-US" sz="2400" dirty="0">
              <a:solidFill>
                <a:srgbClr val="C00000"/>
              </a:solidFill>
            </a:endParaRPr>
          </a:p>
          <a:p>
            <a:pPr marL="227013" indent="-227013">
              <a:spcBef>
                <a:spcPts val="2400"/>
              </a:spcBef>
            </a:pPr>
            <a:r>
              <a:rPr lang="en-US" b="1" dirty="0"/>
              <a:t>Cookie</a:t>
            </a:r>
            <a:r>
              <a:rPr lang="en-US" dirty="0"/>
              <a:t> – The “client data” is passed to the callback function </a:t>
            </a:r>
            <a:r>
              <a:rPr lang="en-US" b="1" i="1" dirty="0"/>
              <a:t>and</a:t>
            </a:r>
            <a:r>
              <a:rPr lang="en-US" dirty="0"/>
              <a:t> event condition function</a:t>
            </a:r>
          </a:p>
          <a:p>
            <a:pPr marL="282575" indent="-282575">
              <a:buNone/>
            </a:pPr>
            <a:r>
              <a:rPr lang="en-US" b="1" dirty="0"/>
              <a:t>ǂ</a:t>
            </a:r>
            <a:r>
              <a:rPr lang="en-US" dirty="0"/>
              <a:t> </a:t>
            </a:r>
            <a:r>
              <a:rPr lang="en-US" sz="2000" dirty="0"/>
              <a:t>C++ function that can be extended/overridden in Python (using SWIG directors)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API</a:t>
            </a:r>
          </a:p>
        </p:txBody>
      </p:sp>
    </p:spTree>
    <p:extLst>
      <p:ext uri="{BB962C8B-B14F-4D97-AF65-F5344CB8AC3E}">
        <p14:creationId xmlns:p14="http://schemas.microsoft.com/office/powerpoint/2010/main" val="2487688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 on Python API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Python API for creating events has some conveniences.</a:t>
            </a:r>
          </a:p>
          <a:p>
            <a:pPr lvl="1"/>
            <a:r>
              <a:rPr lang="en-US" dirty="0"/>
              <a:t>Simplified arguments (</a:t>
            </a:r>
            <a:r>
              <a:rPr lang="en-US" dirty="0" err="1"/>
              <a:t>eg</a:t>
            </a:r>
            <a:r>
              <a:rPr lang="en-US" dirty="0"/>
              <a:t>, for timed events)</a:t>
            </a:r>
          </a:p>
          <a:p>
            <a:pPr lvl="1"/>
            <a:r>
              <a:rPr lang="en-US" dirty="0"/>
              <a:t>All </a:t>
            </a:r>
            <a:r>
              <a:rPr lang="en-US" dirty="0" err="1"/>
              <a:t>kwargs</a:t>
            </a:r>
            <a:r>
              <a:rPr lang="en-US" dirty="0"/>
              <a:t> get consolidated into one dictionary ‘cookie’ (if more than one)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667000" y="3920988"/>
            <a:ext cx="7142922" cy="1489213"/>
          </a:xfrm>
          <a:prstGeom prst="rect">
            <a:avLst/>
          </a:prstGeom>
          <a:solidFill>
            <a:srgbClr val="FBE5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def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 callback(</a:t>
            </a:r>
            <a:r>
              <a:rPr lang="en-US" sz="18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mydata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   print "event hit! At time = %f" % </a:t>
            </a:r>
            <a:r>
              <a:rPr lang="en-US" sz="18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mydata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['t']()</a:t>
            </a:r>
          </a:p>
          <a:p>
            <a:endParaRPr lang="en-US" sz="1800" b="1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r>
              <a:rPr lang="en-US" sz="18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sim.registerTimedEvent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("</a:t>
            </a:r>
            <a:r>
              <a:rPr lang="en-US" sz="18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ev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", 3.0, callback, </a:t>
            </a:r>
          </a:p>
          <a:p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                       t=</a:t>
            </a:r>
            <a:r>
              <a:rPr lang="en-US" sz="18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sim.time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, </a:t>
            </a:r>
            <a:r>
              <a:rPr lang="en-US" sz="18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ename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 = 'Joe')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5625548" y="5575852"/>
            <a:ext cx="4184375" cy="90114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mydata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 = { 't' : </a:t>
            </a:r>
            <a:r>
              <a:rPr lang="en-US" sz="18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sim.time</a:t>
            </a:r>
            <a:endParaRPr lang="en-US" sz="1800" b="1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           '</a:t>
            </a:r>
            <a:r>
              <a:rPr lang="en-US" sz="18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ename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' : 'Joe' 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52601" y="5791201"/>
            <a:ext cx="3700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In the callbacks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</a:t>
            </a:r>
          </a:p>
          <a:p>
            <a:r>
              <a:rPr lang="en-US" sz="1800" i="1" dirty="0">
                <a:latin typeface="+mn-lt"/>
                <a:sym typeface="Wingdings" panose="05000000000000000000" pitchFamily="2" charset="2"/>
              </a:rPr>
              <a:t>(if more than one </a:t>
            </a:r>
            <a:r>
              <a:rPr lang="en-US" sz="1800" i="1" dirty="0" err="1">
                <a:latin typeface="+mn-lt"/>
                <a:sym typeface="Wingdings" panose="05000000000000000000" pitchFamily="2" charset="2"/>
              </a:rPr>
              <a:t>kwargs</a:t>
            </a:r>
            <a:r>
              <a:rPr lang="en-US" sz="1800" i="1" dirty="0">
                <a:latin typeface="+mn-lt"/>
                <a:sym typeface="Wingdings" panose="05000000000000000000" pitchFamily="2" charset="2"/>
              </a:rPr>
              <a:t>) </a:t>
            </a:r>
            <a:endParaRPr lang="en-US" sz="18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1179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/>
              <a:t>Timed Events</a:t>
            </a:r>
          </a:p>
        </p:txBody>
      </p:sp>
    </p:spTree>
    <p:extLst>
      <p:ext uri="{BB962C8B-B14F-4D97-AF65-F5344CB8AC3E}">
        <p14:creationId xmlns:p14="http://schemas.microsoft.com/office/powerpoint/2010/main" val="1198436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Timed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Events occur at </a:t>
            </a:r>
            <a:r>
              <a:rPr lang="en-US" b="1" dirty="0"/>
              <a:t>specified times</a:t>
            </a:r>
            <a:r>
              <a:rPr lang="en-US" dirty="0"/>
              <a:t> in the simulation</a:t>
            </a:r>
          </a:p>
          <a:p>
            <a:pPr>
              <a:spcBef>
                <a:spcPts val="1800"/>
              </a:spcBef>
            </a:pPr>
            <a:r>
              <a:rPr lang="en-US" dirty="0"/>
              <a:t>Timing: </a:t>
            </a:r>
          </a:p>
          <a:p>
            <a:pPr lvl="1"/>
            <a:r>
              <a:rPr lang="en-US" sz="2000" dirty="0"/>
              <a:t>Fixed rate</a:t>
            </a:r>
          </a:p>
          <a:p>
            <a:pPr lvl="1"/>
            <a:r>
              <a:rPr lang="en-US" sz="2000" dirty="0"/>
              <a:t>Arbitrary rate (self-rescheduling)</a:t>
            </a:r>
          </a:p>
          <a:p>
            <a:r>
              <a:rPr lang="en-US" dirty="0"/>
              <a:t>Python API  (can also be done in C++)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200" b="1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898839" y="3983149"/>
            <a:ext cx="6562725" cy="2133600"/>
          </a:xfrm>
          <a:prstGeom prst="rect">
            <a:avLst/>
          </a:prstGeom>
          <a:solidFill>
            <a:srgbClr val="FBE5C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6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def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 callback():</a:t>
            </a:r>
          </a:p>
          <a:p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   print "event hit!“</a:t>
            </a:r>
          </a:p>
          <a:p>
            <a:endParaRPr lang="en-US" sz="1600" b="1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r>
              <a:rPr lang="en-US" sz="1600" b="1" i="1" dirty="0">
                <a:solidFill>
                  <a:srgbClr val="C00000"/>
                </a:solidFill>
                <a:latin typeface="Consolas" panose="020B0609020204030204" pitchFamily="49" charset="0"/>
              </a:rPr>
              <a:t># SINGLE event</a:t>
            </a:r>
          </a:p>
          <a:p>
            <a:r>
              <a:rPr lang="en-US" sz="16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sim.registerTimedEvent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("</a:t>
            </a:r>
            <a:r>
              <a:rPr lang="en-US" sz="16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ev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", 3.0, callback)</a:t>
            </a:r>
          </a:p>
          <a:p>
            <a:endParaRPr lang="en-US" sz="1600" b="1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r>
              <a:rPr lang="en-US" sz="1600" b="1" i="1" dirty="0">
                <a:solidFill>
                  <a:srgbClr val="C00000"/>
                </a:solidFill>
                <a:latin typeface="Consolas" panose="020B0609020204030204" pitchFamily="49" charset="0"/>
              </a:rPr>
              <a:t># SEVERAL events</a:t>
            </a:r>
          </a:p>
          <a:p>
            <a:r>
              <a:rPr lang="en-US" sz="16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sim.registerTimedEvent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("ev1", [1.0, 2.0, 3.0], callback)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915396" y="1865678"/>
            <a:ext cx="1188110" cy="1258523"/>
            <a:chOff x="3352800" y="2894412"/>
            <a:chExt cx="430058" cy="458388"/>
          </a:xfrm>
        </p:grpSpPr>
        <p:grpSp>
          <p:nvGrpSpPr>
            <p:cNvPr id="7" name="Group 6"/>
            <p:cNvGrpSpPr/>
            <p:nvPr/>
          </p:nvGrpSpPr>
          <p:grpSpPr>
            <a:xfrm>
              <a:off x="3352800" y="2971800"/>
              <a:ext cx="381000" cy="381000"/>
              <a:chOff x="3352800" y="2971800"/>
              <a:chExt cx="457200" cy="457200"/>
            </a:xfrm>
          </p:grpSpPr>
          <p:sp>
            <p:nvSpPr>
              <p:cNvPr id="9" name="Oval 8"/>
              <p:cNvSpPr/>
              <p:nvPr/>
            </p:nvSpPr>
            <p:spPr bwMode="auto">
              <a:xfrm>
                <a:off x="3352800" y="2971800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  <a:buClrTx/>
                </a:pPr>
                <a:endParaRPr lang="en-US" sz="24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cxnSp>
            <p:nvCxnSpPr>
              <p:cNvPr id="10" name="Straight Connector 9"/>
              <p:cNvCxnSpPr/>
              <p:nvPr/>
            </p:nvCxnSpPr>
            <p:spPr bwMode="auto">
              <a:xfrm flipH="1">
                <a:off x="3581400" y="3067050"/>
                <a:ext cx="130687" cy="130689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" name="Straight Connector 10"/>
              <p:cNvCxnSpPr/>
              <p:nvPr/>
            </p:nvCxnSpPr>
            <p:spPr bwMode="auto">
              <a:xfrm>
                <a:off x="3581400" y="3067050"/>
                <a:ext cx="0" cy="1333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8" name="TextBox 7"/>
            <p:cNvSpPr txBox="1"/>
            <p:nvPr/>
          </p:nvSpPr>
          <p:spPr>
            <a:xfrm>
              <a:off x="3630458" y="2894412"/>
              <a:ext cx="152400" cy="1121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+mn-lt"/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5018048"/>
      </p:ext>
    </p:extLst>
  </p:cSld>
  <p:clrMapOvr>
    <a:masterClrMapping/>
  </p:clrMapOvr>
</p:sld>
</file>

<file path=ppt/theme/theme1.xml><?xml version="1.0" encoding="utf-8"?>
<a:theme xmlns:a="http://schemas.openxmlformats.org/drawingml/2006/main" name="DARTS Lab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40EEE18307F547AC19C250B980BA8A" ma:contentTypeVersion="14" ma:contentTypeDescription="Create a new document." ma:contentTypeScope="" ma:versionID="6c718c1e10055613db9ef01de60113f2">
  <xsd:schema xmlns:xsd="http://www.w3.org/2001/XMLSchema" xmlns:xs="http://www.w3.org/2001/XMLSchema" xmlns:p="http://schemas.microsoft.com/office/2006/metadata/properties" xmlns:ns2="a5b8aa99-f4fc-4d9c-b81c-966d4bd2c6c2" xmlns:ns3="77f052df-7cc9-46d5-9db7-08cc260ec36e" targetNamespace="http://schemas.microsoft.com/office/2006/metadata/properties" ma:root="true" ma:fieldsID="c6a56a772739a989cf025b45eb74bd52" ns2:_="" ns3:_="">
    <xsd:import namespace="a5b8aa99-f4fc-4d9c-b81c-966d4bd2c6c2"/>
    <xsd:import namespace="77f052df-7cc9-46d5-9db7-08cc260ec3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8aa99-f4fc-4d9c-b81c-966d4bd2c6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c2283c9-5dc3-4342-a46e-d374fcd978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f052df-7cc9-46d5-9db7-08cc260ec36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a732455-c771-4ab1-9c68-b2c5020f38ce}" ma:internalName="TaxCatchAll" ma:showField="CatchAllData" ma:web="77f052df-7cc9-46d5-9db7-08cc260ec3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a5b8aa99-f4fc-4d9c-b81c-966d4bd2c6c2" xsi:nil="true"/>
    <SharedWithUsers xmlns="77f052df-7cc9-46d5-9db7-08cc260ec36e">
      <UserInfo>
        <DisplayName>Jain, Abhinandan (US 3471)</DisplayName>
        <AccountId>9</AccountId>
        <AccountType/>
      </UserInfo>
    </SharedWithUsers>
    <lcf76f155ced4ddcb4097134ff3c332f xmlns="a5b8aa99-f4fc-4d9c-b81c-966d4bd2c6c2">
      <Terms xmlns="http://schemas.microsoft.com/office/infopath/2007/PartnerControls"/>
    </lcf76f155ced4ddcb4097134ff3c332f>
    <TaxCatchAll xmlns="77f052df-7cc9-46d5-9db7-08cc260ec36e" xsi:nil="true"/>
  </documentManagement>
</p:properties>
</file>

<file path=customXml/itemProps1.xml><?xml version="1.0" encoding="utf-8"?>
<ds:datastoreItem xmlns:ds="http://schemas.openxmlformats.org/officeDocument/2006/customXml" ds:itemID="{55A74269-0C6E-4749-A05F-460ECAA19C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D06596-5CCB-4192-AD0A-A668E55A86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b8aa99-f4fc-4d9c-b81c-966d4bd2c6c2"/>
    <ds:schemaRef ds:uri="77f052df-7cc9-46d5-9db7-08cc260ec3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18AA97-E272-4AD7-9A7F-7A7A990486C7}">
  <ds:schemaRefs>
    <ds:schemaRef ds:uri="http://www.w3.org/XML/1998/namespace"/>
    <ds:schemaRef ds:uri="http://purl.org/dc/dcmitype/"/>
    <ds:schemaRef ds:uri="77f052df-7cc9-46d5-9db7-08cc260ec36e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5b8aa99-f4fc-4d9c-b81c-966d4bd2c6c2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3341</Words>
  <Application>Microsoft Office PowerPoint</Application>
  <PresentationFormat>Widescreen</PresentationFormat>
  <Paragraphs>475</Paragraphs>
  <Slides>45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Arial</vt:lpstr>
      <vt:lpstr>Consolas</vt:lpstr>
      <vt:lpstr>Calibri</vt:lpstr>
      <vt:lpstr>Times New Roman</vt:lpstr>
      <vt:lpstr>DARTS Lab Theme</vt:lpstr>
      <vt:lpstr>Dshell Events  2023 DARTS Lab Course</vt:lpstr>
      <vt:lpstr>Questions To Answer</vt:lpstr>
      <vt:lpstr>Event Basics</vt:lpstr>
      <vt:lpstr>What are Events?</vt:lpstr>
      <vt:lpstr>General Event API  (from Dshell++/Simulation.h)</vt:lpstr>
      <vt:lpstr>Event API</vt:lpstr>
      <vt:lpstr>Note on Python API</vt:lpstr>
      <vt:lpstr>Timed Events</vt:lpstr>
      <vt:lpstr>Timed Events</vt:lpstr>
      <vt:lpstr>Notebook</vt:lpstr>
      <vt:lpstr>IO Step Events</vt:lpstr>
      <vt:lpstr>IO Step Events</vt:lpstr>
      <vt:lpstr>Notebook</vt:lpstr>
      <vt:lpstr>Model Events</vt:lpstr>
      <vt:lpstr>Model Events</vt:lpstr>
      <vt:lpstr>Notebook</vt:lpstr>
      <vt:lpstr>Multirate Models</vt:lpstr>
      <vt:lpstr>Multirate Model Events</vt:lpstr>
      <vt:lpstr>Multirate Model Events</vt:lpstr>
      <vt:lpstr>Notebook</vt:lpstr>
      <vt:lpstr>Notebook</vt:lpstr>
      <vt:lpstr>Step Validation Events</vt:lpstr>
      <vt:lpstr>Step-Validation Events</vt:lpstr>
      <vt:lpstr>Step-Validation Events</vt:lpstr>
      <vt:lpstr>Step-Validation Events</vt:lpstr>
      <vt:lpstr>Example behavior at zero-crossing</vt:lpstr>
      <vt:lpstr>Step-Validation Events</vt:lpstr>
      <vt:lpstr>Step-Validation Events</vt:lpstr>
      <vt:lpstr>Notebook</vt:lpstr>
      <vt:lpstr>Event Assignment</vt:lpstr>
      <vt:lpstr>Combined Simulation Timeline</vt:lpstr>
      <vt:lpstr>Recap</vt:lpstr>
      <vt:lpstr>Full C++ API</vt:lpstr>
      <vt:lpstr>Full C++ APIs</vt:lpstr>
      <vt:lpstr>C++ API Arguments</vt:lpstr>
      <vt:lpstr>C++ API Arguments</vt:lpstr>
      <vt:lpstr>C++ API Arguments</vt:lpstr>
      <vt:lpstr>Full C++ APIs</vt:lpstr>
      <vt:lpstr>Full C++ APIs</vt:lpstr>
      <vt:lpstr>Full C++ APIs</vt:lpstr>
      <vt:lpstr>Full C++ APIs</vt:lpstr>
      <vt:lpstr>Full C++ APIs</vt:lpstr>
      <vt:lpstr>Full C++ APIs</vt:lpstr>
      <vt:lpstr>BACKUP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Richards, Kaelyn M (US 183B)</dc:creator>
  <cp:lastModifiedBy>Leake, Carl D (US 347J)</cp:lastModifiedBy>
  <cp:revision>439</cp:revision>
  <dcterms:created xsi:type="dcterms:W3CDTF">2022-09-16T22:19:09Z</dcterms:created>
  <dcterms:modified xsi:type="dcterms:W3CDTF">2024-11-21T15:43:42Z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0x0101005640EEE18307F547AC19C250B980BA8A</vt:lpwstr>
  </property>
  <property fmtid="{D5CDD505-2E9C-101B-9397-08002B2CF9AE}" pid="3" name="ComplianceAssetId">
    <vt:lpwstr/>
  </property>
  <property fmtid="{D5CDD505-2E9C-101B-9397-08002B2CF9AE}" pid="4" name="_activity">
    <vt:lpwstr>{"FileActivityType":"9","FileActivityTimeStamp":"2023-03-28T00:15:52.440Z","FileActivityUsersOnPage":[{"DisplayName":"Leake, Carl D (US 347J)","Id":"carl.leake@jpl.nasa.gov"},{"DisplayName":"Jain, Abhinandan (US 3471)","Id":"jain@jpl.nasa.gov"}],"FileActi</vt:lpwstr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